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9" r:id="rId3"/>
    <p:sldMasterId id="2147483683" r:id="rId4"/>
    <p:sldMasterId id="2147483697" r:id="rId5"/>
    <p:sldMasterId id="2147483711" r:id="rId6"/>
    <p:sldMasterId id="2147483725" r:id="rId7"/>
    <p:sldMasterId id="2147483728" r:id="rId8"/>
    <p:sldMasterId id="2147483743" r:id="rId9"/>
    <p:sldMasterId id="2147483755" r:id="rId10"/>
    <p:sldMasterId id="2147483772" r:id="rId11"/>
    <p:sldMasterId id="2147483787" r:id="rId12"/>
    <p:sldMasterId id="2147483799" r:id="rId13"/>
  </p:sldMasterIdLst>
  <p:notesMasterIdLst>
    <p:notesMasterId r:id="rId76"/>
  </p:notesMasterIdLst>
  <p:handoutMasterIdLst>
    <p:handoutMasterId r:id="rId77"/>
  </p:handoutMasterIdLst>
  <p:sldIdLst>
    <p:sldId id="257" r:id="rId14"/>
    <p:sldId id="258" r:id="rId15"/>
    <p:sldId id="261" r:id="rId16"/>
    <p:sldId id="309" r:id="rId17"/>
    <p:sldId id="572" r:id="rId18"/>
    <p:sldId id="307" r:id="rId19"/>
    <p:sldId id="268" r:id="rId20"/>
    <p:sldId id="269" r:id="rId21"/>
    <p:sldId id="270" r:id="rId22"/>
    <p:sldId id="271" r:id="rId23"/>
    <p:sldId id="272" r:id="rId24"/>
    <p:sldId id="273" r:id="rId25"/>
    <p:sldId id="274" r:id="rId26"/>
    <p:sldId id="275" r:id="rId27"/>
    <p:sldId id="276" r:id="rId28"/>
    <p:sldId id="277" r:id="rId29"/>
    <p:sldId id="278" r:id="rId30"/>
    <p:sldId id="545" r:id="rId31"/>
    <p:sldId id="373" r:id="rId32"/>
    <p:sldId id="374" r:id="rId33"/>
    <p:sldId id="353" r:id="rId34"/>
    <p:sldId id="351" r:id="rId35"/>
    <p:sldId id="366" r:id="rId36"/>
    <p:sldId id="363" r:id="rId37"/>
    <p:sldId id="369" r:id="rId38"/>
    <p:sldId id="370" r:id="rId39"/>
    <p:sldId id="371" r:id="rId40"/>
    <p:sldId id="372" r:id="rId41"/>
    <p:sldId id="333" r:id="rId42"/>
    <p:sldId id="557" r:id="rId43"/>
    <p:sldId id="344" r:id="rId44"/>
    <p:sldId id="338" r:id="rId45"/>
    <p:sldId id="558" r:id="rId46"/>
    <p:sldId id="402" r:id="rId47"/>
    <p:sldId id="403" r:id="rId48"/>
    <p:sldId id="404" r:id="rId49"/>
    <p:sldId id="378" r:id="rId50"/>
    <p:sldId id="381" r:id="rId51"/>
    <p:sldId id="383" r:id="rId52"/>
    <p:sldId id="569" r:id="rId53"/>
    <p:sldId id="551" r:id="rId54"/>
    <p:sldId id="394" r:id="rId55"/>
    <p:sldId id="452" r:id="rId56"/>
    <p:sldId id="561" r:id="rId57"/>
    <p:sldId id="559" r:id="rId58"/>
    <p:sldId id="384" r:id="rId59"/>
    <p:sldId id="560" r:id="rId60"/>
    <p:sldId id="387" r:id="rId61"/>
    <p:sldId id="260" r:id="rId62"/>
    <p:sldId id="562" r:id="rId63"/>
    <p:sldId id="262" r:id="rId64"/>
    <p:sldId id="263" r:id="rId65"/>
    <p:sldId id="570" r:id="rId66"/>
    <p:sldId id="571" r:id="rId67"/>
    <p:sldId id="361" r:id="rId68"/>
    <p:sldId id="564" r:id="rId69"/>
    <p:sldId id="364" r:id="rId70"/>
    <p:sldId id="565" r:id="rId71"/>
    <p:sldId id="566" r:id="rId72"/>
    <p:sldId id="567" r:id="rId73"/>
    <p:sldId id="563" r:id="rId74"/>
    <p:sldId id="56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CA9766-51D6-43B5-A5BD-1B3737D4941A}">
          <p14:sldIdLst>
            <p14:sldId id="257"/>
            <p14:sldId id="258"/>
          </p14:sldIdLst>
        </p14:section>
        <p14:section name="Guideline Rationale" id="{75D4C174-D857-46BD-BBA1-DF0D38EFEA4D}">
          <p14:sldIdLst>
            <p14:sldId id="261"/>
          </p14:sldIdLst>
        </p14:section>
        <p14:section name="Historical Perspective" id="{F2C574B1-82EB-45F1-AF96-15DD6AA77275}">
          <p14:sldIdLst>
            <p14:sldId id="309"/>
          </p14:sldIdLst>
        </p14:section>
        <p14:section name="Global Epidemiology" id="{FAB5C9E6-A5C2-491E-911A-D1CBDE205800}">
          <p14:sldIdLst>
            <p14:sldId id="572"/>
          </p14:sldIdLst>
        </p14:section>
        <p14:section name="Prevalence-Namibia" id="{FD1D607F-3D14-49ED-9065-9399F59634AA}">
          <p14:sldIdLst>
            <p14:sldId id="307"/>
          </p14:sldIdLst>
        </p14:section>
        <p14:section name="HIV life cycle" id="{7C98C10F-08C2-49D3-B3C0-882D24E9A62D}">
          <p14:sldIdLst>
            <p14:sldId id="268"/>
            <p14:sldId id="269"/>
            <p14:sldId id="270"/>
            <p14:sldId id="271"/>
            <p14:sldId id="272"/>
            <p14:sldId id="273"/>
            <p14:sldId id="274"/>
            <p14:sldId id="275"/>
            <p14:sldId id="276"/>
            <p14:sldId id="277"/>
            <p14:sldId id="278"/>
            <p14:sldId id="545"/>
            <p14:sldId id="373"/>
            <p14:sldId id="374"/>
            <p14:sldId id="353"/>
            <p14:sldId id="351"/>
            <p14:sldId id="366"/>
            <p14:sldId id="363"/>
            <p14:sldId id="369"/>
            <p14:sldId id="370"/>
            <p14:sldId id="371"/>
            <p14:sldId id="372"/>
            <p14:sldId id="333"/>
            <p14:sldId id="557"/>
            <p14:sldId id="344"/>
            <p14:sldId id="338"/>
            <p14:sldId id="558"/>
            <p14:sldId id="402"/>
            <p14:sldId id="403"/>
            <p14:sldId id="404"/>
            <p14:sldId id="378"/>
            <p14:sldId id="381"/>
            <p14:sldId id="383"/>
            <p14:sldId id="569"/>
            <p14:sldId id="551"/>
            <p14:sldId id="394"/>
            <p14:sldId id="452"/>
            <p14:sldId id="561"/>
            <p14:sldId id="559"/>
            <p14:sldId id="384"/>
            <p14:sldId id="560"/>
          </p14:sldIdLst>
        </p14:section>
        <p14:section name="However" id="{7D2D6610-D625-411B-B5D1-A959110EEB37}">
          <p14:sldIdLst>
            <p14:sldId id="387"/>
            <p14:sldId id="260"/>
            <p14:sldId id="562"/>
            <p14:sldId id="262"/>
            <p14:sldId id="263"/>
          </p14:sldIdLst>
        </p14:section>
        <p14:section name="3 Clinical Scenarios" id="{807827D9-EF23-4A65-AC79-8B55A7D43D5B}">
          <p14:sldIdLst>
            <p14:sldId id="570"/>
            <p14:sldId id="571"/>
            <p14:sldId id="361"/>
            <p14:sldId id="564"/>
            <p14:sldId id="364"/>
            <p14:sldId id="565"/>
            <p14:sldId id="566"/>
            <p14:sldId id="567"/>
            <p14:sldId id="563"/>
            <p14:sldId id="56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6" autoAdjust="0"/>
    <p:restoredTop sz="94291" autoAdjust="0"/>
  </p:normalViewPr>
  <p:slideViewPr>
    <p:cSldViewPr snapToGrid="0">
      <p:cViewPr varScale="1">
        <p:scale>
          <a:sx n="68" d="100"/>
          <a:sy n="68" d="100"/>
        </p:scale>
        <p:origin x="654"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8.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chemeClr val="bg1"/>
                </a:solidFill>
              </a:rPr>
              <a:t>Column1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0413550725011899E-2"/>
          <c:y val="0.13834583302498565"/>
          <c:w val="0.95371903125623136"/>
          <c:h val="0.76752769638732188"/>
        </c:manualLayout>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Sheet1!$A$2:$A$15</c:f>
              <c:strCache>
                <c:ptCount val="14"/>
                <c:pt idx="0">
                  <c:v>Feb-18</c:v>
                </c:pt>
                <c:pt idx="1">
                  <c:v>Mar</c:v>
                </c:pt>
                <c:pt idx="2">
                  <c:v>Apr</c:v>
                </c:pt>
                <c:pt idx="3">
                  <c:v>May</c:v>
                </c:pt>
                <c:pt idx="4">
                  <c:v>June</c:v>
                </c:pt>
                <c:pt idx="5">
                  <c:v>Jul</c:v>
                </c:pt>
                <c:pt idx="6">
                  <c:v>Aug</c:v>
                </c:pt>
                <c:pt idx="7">
                  <c:v>Sep</c:v>
                </c:pt>
                <c:pt idx="8">
                  <c:v>Oct</c:v>
                </c:pt>
                <c:pt idx="9">
                  <c:v>Nov</c:v>
                </c:pt>
                <c:pt idx="10">
                  <c:v>Dec</c:v>
                </c:pt>
                <c:pt idx="11">
                  <c:v>Jan-19</c:v>
                </c:pt>
                <c:pt idx="12">
                  <c:v>Feb</c:v>
                </c:pt>
                <c:pt idx="13">
                  <c:v>Mar</c:v>
                </c:pt>
              </c:strCache>
            </c:strRef>
          </c:cat>
          <c:val>
            <c:numRef>
              <c:f>Sheet1!$B$2:$B$15</c:f>
              <c:numCache>
                <c:formatCode>General</c:formatCode>
                <c:ptCount val="14"/>
              </c:numCache>
            </c:numRef>
          </c:val>
          <c:extLst>
            <c:ext xmlns:c16="http://schemas.microsoft.com/office/drawing/2014/chart" uri="{C3380CC4-5D6E-409C-BE32-E72D297353CC}">
              <c16:uniqueId val="{00000000-7EE0-8042-9863-9DBE217810F3}"/>
            </c:ext>
          </c:extLst>
        </c:ser>
        <c:dLbls>
          <c:dLblPos val="outEnd"/>
          <c:showLegendKey val="0"/>
          <c:showVal val="1"/>
          <c:showCatName val="0"/>
          <c:showSerName val="0"/>
          <c:showPercent val="0"/>
          <c:showBubbleSize val="0"/>
        </c:dLbls>
        <c:gapWidth val="444"/>
        <c:overlap val="-90"/>
        <c:axId val="1805921008"/>
        <c:axId val="1805922736"/>
      </c:barChart>
      <c:catAx>
        <c:axId val="1805921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cap="all" spc="120" normalizeH="0" baseline="0">
                <a:solidFill>
                  <a:schemeClr val="tx1"/>
                </a:solidFill>
                <a:latin typeface="+mn-lt"/>
                <a:ea typeface="+mn-ea"/>
                <a:cs typeface="+mn-cs"/>
              </a:defRPr>
            </a:pPr>
            <a:endParaRPr lang="en-US"/>
          </a:p>
        </c:txPr>
        <c:crossAx val="1805922736"/>
        <c:crosses val="autoZero"/>
        <c:auto val="1"/>
        <c:lblAlgn val="ctr"/>
        <c:lblOffset val="100"/>
        <c:noMultiLvlLbl val="0"/>
      </c:catAx>
      <c:valAx>
        <c:axId val="1805922736"/>
        <c:scaling>
          <c:orientation val="minMax"/>
        </c:scaling>
        <c:delete val="1"/>
        <c:axPos val="l"/>
        <c:numFmt formatCode="General" sourceLinked="1"/>
        <c:majorTickMark val="none"/>
        <c:minorTickMark val="none"/>
        <c:tickLblPos val="nextTo"/>
        <c:crossAx val="1805921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DD35E-8A97-4957-BA3B-6E5741A708C5}" type="doc">
      <dgm:prSet loTypeId="urn:microsoft.com/office/officeart/2005/8/layout/matrix2" loCatId="matrix" qsTypeId="urn:microsoft.com/office/officeart/2005/8/quickstyle/simple3" qsCatId="simple" csTypeId="urn:microsoft.com/office/officeart/2005/8/colors/colorful5" csCatId="colorful"/>
      <dgm:spPr/>
      <dgm:t>
        <a:bodyPr/>
        <a:lstStyle/>
        <a:p>
          <a:endParaRPr lang="en-US"/>
        </a:p>
      </dgm:t>
    </dgm:pt>
    <dgm:pt modelId="{90C499BD-B806-4C90-BA8E-8AD06D1E2DFB}">
      <dgm:prSet/>
      <dgm:spPr/>
      <dgm:t>
        <a:bodyPr/>
        <a:lstStyle/>
        <a:p>
          <a:r>
            <a:rPr lang="en-GB" dirty="0"/>
            <a:t>Need to provide information to health care workers.</a:t>
          </a:r>
          <a:endParaRPr lang="en-US" dirty="0"/>
        </a:p>
      </dgm:t>
    </dgm:pt>
    <dgm:pt modelId="{1D006089-2D88-4445-A5F5-B8F9F5ECA6A5}" type="parTrans" cxnId="{65316CAC-AF04-419F-8963-2059AF428189}">
      <dgm:prSet/>
      <dgm:spPr/>
      <dgm:t>
        <a:bodyPr/>
        <a:lstStyle/>
        <a:p>
          <a:endParaRPr lang="en-US"/>
        </a:p>
      </dgm:t>
    </dgm:pt>
    <dgm:pt modelId="{F320D702-7BDC-4036-8453-9888BD86F66E}" type="sibTrans" cxnId="{65316CAC-AF04-419F-8963-2059AF428189}">
      <dgm:prSet/>
      <dgm:spPr/>
      <dgm:t>
        <a:bodyPr/>
        <a:lstStyle/>
        <a:p>
          <a:endParaRPr lang="en-US"/>
        </a:p>
      </dgm:t>
    </dgm:pt>
    <dgm:pt modelId="{E4FA19A6-1D32-4771-8EB0-34822628A1A4}">
      <dgm:prSet/>
      <dgm:spPr/>
      <dgm:t>
        <a:bodyPr/>
        <a:lstStyle/>
        <a:p>
          <a:r>
            <a:rPr lang="en-GB" dirty="0"/>
            <a:t>"Transition to EFV 400 " presentation will be shared with sites and on ECHO</a:t>
          </a:r>
          <a:endParaRPr lang="en-US" dirty="0"/>
        </a:p>
      </dgm:t>
    </dgm:pt>
    <dgm:pt modelId="{7883ECB0-72E1-43ED-9F96-70A036676124}" type="parTrans" cxnId="{3A02A0A3-BBED-4186-BA86-7AE0A665833A}">
      <dgm:prSet/>
      <dgm:spPr/>
      <dgm:t>
        <a:bodyPr/>
        <a:lstStyle/>
        <a:p>
          <a:endParaRPr lang="en-US"/>
        </a:p>
      </dgm:t>
    </dgm:pt>
    <dgm:pt modelId="{84DE3E19-D8E0-48F4-8B97-01B8B1561228}" type="sibTrans" cxnId="{3A02A0A3-BBED-4186-BA86-7AE0A665833A}">
      <dgm:prSet/>
      <dgm:spPr/>
      <dgm:t>
        <a:bodyPr/>
        <a:lstStyle/>
        <a:p>
          <a:endParaRPr lang="en-US"/>
        </a:p>
      </dgm:t>
    </dgm:pt>
    <dgm:pt modelId="{85158372-13EA-45E4-A8E5-6314A535C51E}">
      <dgm:prSet/>
      <dgm:spPr/>
      <dgm:t>
        <a:bodyPr/>
        <a:lstStyle/>
        <a:p>
          <a:r>
            <a:rPr lang="en-GB" dirty="0"/>
            <a:t>Disseminate presentation to all Partners, NHTC network, DSP including programme officers, etc</a:t>
          </a:r>
          <a:endParaRPr lang="en-US" dirty="0"/>
        </a:p>
      </dgm:t>
    </dgm:pt>
    <dgm:pt modelId="{B4FCEE26-9337-489D-9E56-515127D407A7}" type="parTrans" cxnId="{3E80877A-B7E4-4E35-BD5E-440AFE26F94A}">
      <dgm:prSet/>
      <dgm:spPr/>
      <dgm:t>
        <a:bodyPr/>
        <a:lstStyle/>
        <a:p>
          <a:endParaRPr lang="en-US"/>
        </a:p>
      </dgm:t>
    </dgm:pt>
    <dgm:pt modelId="{0203361F-4DE3-4A80-800B-8347D42A30BD}" type="sibTrans" cxnId="{3E80877A-B7E4-4E35-BD5E-440AFE26F94A}">
      <dgm:prSet/>
      <dgm:spPr/>
      <dgm:t>
        <a:bodyPr/>
        <a:lstStyle/>
        <a:p>
          <a:endParaRPr lang="en-US"/>
        </a:p>
      </dgm:t>
    </dgm:pt>
    <dgm:pt modelId="{FF73935F-6918-4877-9F7E-50BDE03CCCEC}">
      <dgm:prSet/>
      <dgm:spPr/>
      <dgm:t>
        <a:bodyPr/>
        <a:lstStyle/>
        <a:p>
          <a:r>
            <a:rPr lang="en-GB" dirty="0"/>
            <a:t>Mentors and Partners to conduct regional/district level training</a:t>
          </a:r>
          <a:endParaRPr lang="en-US" dirty="0"/>
        </a:p>
      </dgm:t>
    </dgm:pt>
    <dgm:pt modelId="{C060C7FA-DBBF-486C-BBE9-11FD1BECFAA3}" type="parTrans" cxnId="{921EF355-1532-42FE-8D21-3302D7E7058F}">
      <dgm:prSet/>
      <dgm:spPr/>
      <dgm:t>
        <a:bodyPr/>
        <a:lstStyle/>
        <a:p>
          <a:endParaRPr lang="en-US"/>
        </a:p>
      </dgm:t>
    </dgm:pt>
    <dgm:pt modelId="{F0B4EDF4-AF1E-499F-9C7D-31EA5E29EC10}" type="sibTrans" cxnId="{921EF355-1532-42FE-8D21-3302D7E7058F}">
      <dgm:prSet/>
      <dgm:spPr/>
      <dgm:t>
        <a:bodyPr/>
        <a:lstStyle/>
        <a:p>
          <a:endParaRPr lang="en-US"/>
        </a:p>
      </dgm:t>
    </dgm:pt>
    <dgm:pt modelId="{553B5A6B-6B92-40F1-ABF0-90CAE8170CAE}" type="pres">
      <dgm:prSet presAssocID="{56FDD35E-8A97-4957-BA3B-6E5741A708C5}" presName="matrix" presStyleCnt="0">
        <dgm:presLayoutVars>
          <dgm:chMax val="1"/>
          <dgm:dir/>
          <dgm:resizeHandles val="exact"/>
        </dgm:presLayoutVars>
      </dgm:prSet>
      <dgm:spPr/>
    </dgm:pt>
    <dgm:pt modelId="{CB226799-67FE-48E1-9FAA-536C0F64E1A9}" type="pres">
      <dgm:prSet presAssocID="{56FDD35E-8A97-4957-BA3B-6E5741A708C5}" presName="axisShape" presStyleLbl="bgShp" presStyleIdx="0" presStyleCnt="1"/>
      <dgm:spPr/>
    </dgm:pt>
    <dgm:pt modelId="{904D7402-D8C3-4419-B0D0-9D9FA263FF2D}" type="pres">
      <dgm:prSet presAssocID="{56FDD35E-8A97-4957-BA3B-6E5741A708C5}" presName="rect1" presStyleLbl="node1" presStyleIdx="0" presStyleCnt="4">
        <dgm:presLayoutVars>
          <dgm:chMax val="0"/>
          <dgm:chPref val="0"/>
          <dgm:bulletEnabled val="1"/>
        </dgm:presLayoutVars>
      </dgm:prSet>
      <dgm:spPr/>
    </dgm:pt>
    <dgm:pt modelId="{A0B7D6D4-5A74-4A99-8856-5FE65FC715FC}" type="pres">
      <dgm:prSet presAssocID="{56FDD35E-8A97-4957-BA3B-6E5741A708C5}" presName="rect2" presStyleLbl="node1" presStyleIdx="1" presStyleCnt="4">
        <dgm:presLayoutVars>
          <dgm:chMax val="0"/>
          <dgm:chPref val="0"/>
          <dgm:bulletEnabled val="1"/>
        </dgm:presLayoutVars>
      </dgm:prSet>
      <dgm:spPr/>
    </dgm:pt>
    <dgm:pt modelId="{6AEB97EE-63FF-4B47-A9B8-8C1273AFD65E}" type="pres">
      <dgm:prSet presAssocID="{56FDD35E-8A97-4957-BA3B-6E5741A708C5}" presName="rect3" presStyleLbl="node1" presStyleIdx="2" presStyleCnt="4">
        <dgm:presLayoutVars>
          <dgm:chMax val="0"/>
          <dgm:chPref val="0"/>
          <dgm:bulletEnabled val="1"/>
        </dgm:presLayoutVars>
      </dgm:prSet>
      <dgm:spPr/>
    </dgm:pt>
    <dgm:pt modelId="{5AE7C010-ABFD-4B4F-87CD-C40F70C1A8D5}" type="pres">
      <dgm:prSet presAssocID="{56FDD35E-8A97-4957-BA3B-6E5741A708C5}" presName="rect4" presStyleLbl="node1" presStyleIdx="3" presStyleCnt="4">
        <dgm:presLayoutVars>
          <dgm:chMax val="0"/>
          <dgm:chPref val="0"/>
          <dgm:bulletEnabled val="1"/>
        </dgm:presLayoutVars>
      </dgm:prSet>
      <dgm:spPr/>
    </dgm:pt>
  </dgm:ptLst>
  <dgm:cxnLst>
    <dgm:cxn modelId="{867EA703-25B2-4E7A-AC72-5A3369A8504A}" type="presOf" srcId="{E4FA19A6-1D32-4771-8EB0-34822628A1A4}" destId="{A0B7D6D4-5A74-4A99-8856-5FE65FC715FC}" srcOrd="0" destOrd="0" presId="urn:microsoft.com/office/officeart/2005/8/layout/matrix2"/>
    <dgm:cxn modelId="{43B50329-C888-4CBE-8780-866820E86221}" type="presOf" srcId="{90C499BD-B806-4C90-BA8E-8AD06D1E2DFB}" destId="{904D7402-D8C3-4419-B0D0-9D9FA263FF2D}" srcOrd="0" destOrd="0" presId="urn:microsoft.com/office/officeart/2005/8/layout/matrix2"/>
    <dgm:cxn modelId="{921EF355-1532-42FE-8D21-3302D7E7058F}" srcId="{56FDD35E-8A97-4957-BA3B-6E5741A708C5}" destId="{FF73935F-6918-4877-9F7E-50BDE03CCCEC}" srcOrd="3" destOrd="0" parTransId="{C060C7FA-DBBF-486C-BBE9-11FD1BECFAA3}" sibTransId="{F0B4EDF4-AF1E-499F-9C7D-31EA5E29EC10}"/>
    <dgm:cxn modelId="{3E80877A-B7E4-4E35-BD5E-440AFE26F94A}" srcId="{56FDD35E-8A97-4957-BA3B-6E5741A708C5}" destId="{85158372-13EA-45E4-A8E5-6314A535C51E}" srcOrd="2" destOrd="0" parTransId="{B4FCEE26-9337-489D-9E56-515127D407A7}" sibTransId="{0203361F-4DE3-4A80-800B-8347D42A30BD}"/>
    <dgm:cxn modelId="{3A02A0A3-BBED-4186-BA86-7AE0A665833A}" srcId="{56FDD35E-8A97-4957-BA3B-6E5741A708C5}" destId="{E4FA19A6-1D32-4771-8EB0-34822628A1A4}" srcOrd="1" destOrd="0" parTransId="{7883ECB0-72E1-43ED-9F96-70A036676124}" sibTransId="{84DE3E19-D8E0-48F4-8B97-01B8B1561228}"/>
    <dgm:cxn modelId="{65316CAC-AF04-419F-8963-2059AF428189}" srcId="{56FDD35E-8A97-4957-BA3B-6E5741A708C5}" destId="{90C499BD-B806-4C90-BA8E-8AD06D1E2DFB}" srcOrd="0" destOrd="0" parTransId="{1D006089-2D88-4445-A5F5-B8F9F5ECA6A5}" sibTransId="{F320D702-7BDC-4036-8453-9888BD86F66E}"/>
    <dgm:cxn modelId="{DB0EC5D2-5E88-49CF-9E71-860807BB5BBE}" type="presOf" srcId="{56FDD35E-8A97-4957-BA3B-6E5741A708C5}" destId="{553B5A6B-6B92-40F1-ABF0-90CAE8170CAE}" srcOrd="0" destOrd="0" presId="urn:microsoft.com/office/officeart/2005/8/layout/matrix2"/>
    <dgm:cxn modelId="{A224C9F6-5AC0-4034-AE29-C7056059E12D}" type="presOf" srcId="{85158372-13EA-45E4-A8E5-6314A535C51E}" destId="{6AEB97EE-63FF-4B47-A9B8-8C1273AFD65E}" srcOrd="0" destOrd="0" presId="urn:microsoft.com/office/officeart/2005/8/layout/matrix2"/>
    <dgm:cxn modelId="{C359BEFE-B07A-4A5F-8A71-49FA7B633943}" type="presOf" srcId="{FF73935F-6918-4877-9F7E-50BDE03CCCEC}" destId="{5AE7C010-ABFD-4B4F-87CD-C40F70C1A8D5}" srcOrd="0" destOrd="0" presId="urn:microsoft.com/office/officeart/2005/8/layout/matrix2"/>
    <dgm:cxn modelId="{7033F7DD-923E-4CD6-8E35-B439853BDAAA}" type="presParOf" srcId="{553B5A6B-6B92-40F1-ABF0-90CAE8170CAE}" destId="{CB226799-67FE-48E1-9FAA-536C0F64E1A9}" srcOrd="0" destOrd="0" presId="urn:microsoft.com/office/officeart/2005/8/layout/matrix2"/>
    <dgm:cxn modelId="{DF8E5D79-D878-407E-8A4B-2F01D828FA88}" type="presParOf" srcId="{553B5A6B-6B92-40F1-ABF0-90CAE8170CAE}" destId="{904D7402-D8C3-4419-B0D0-9D9FA263FF2D}" srcOrd="1" destOrd="0" presId="urn:microsoft.com/office/officeart/2005/8/layout/matrix2"/>
    <dgm:cxn modelId="{D02E5B94-737D-42AA-9F9C-5EF31369F682}" type="presParOf" srcId="{553B5A6B-6B92-40F1-ABF0-90CAE8170CAE}" destId="{A0B7D6D4-5A74-4A99-8856-5FE65FC715FC}" srcOrd="2" destOrd="0" presId="urn:microsoft.com/office/officeart/2005/8/layout/matrix2"/>
    <dgm:cxn modelId="{FB936F46-99CC-4AF9-982A-7A58BC325184}" type="presParOf" srcId="{553B5A6B-6B92-40F1-ABF0-90CAE8170CAE}" destId="{6AEB97EE-63FF-4B47-A9B8-8C1273AFD65E}" srcOrd="3" destOrd="0" presId="urn:microsoft.com/office/officeart/2005/8/layout/matrix2"/>
    <dgm:cxn modelId="{BB37FEF4-F7E5-49C8-B407-2B0598DDA984}" type="presParOf" srcId="{553B5A6B-6B92-40F1-ABF0-90CAE8170CAE}" destId="{5AE7C010-ABFD-4B4F-87CD-C40F70C1A8D5}"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9E8B0-B340-420B-8267-B5BC588C97C4}"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3BAC1D27-E0E1-4D8C-A421-A5CCBC333452}">
      <dgm:prSet/>
      <dgm:spPr/>
      <dgm:t>
        <a:bodyPr/>
        <a:lstStyle/>
        <a:p>
          <a:r>
            <a:rPr lang="en-GB" dirty="0"/>
            <a:t>New regimens in ePMS and EDT</a:t>
          </a:r>
          <a:endParaRPr lang="en-US" dirty="0"/>
        </a:p>
      </dgm:t>
    </dgm:pt>
    <dgm:pt modelId="{89D513A8-7FB6-4F97-B270-D5EDCEBA2DF8}" type="parTrans" cxnId="{C3AB9942-CA1C-4CC3-B093-31F00E4BF28B}">
      <dgm:prSet/>
      <dgm:spPr/>
      <dgm:t>
        <a:bodyPr/>
        <a:lstStyle/>
        <a:p>
          <a:endParaRPr lang="en-US"/>
        </a:p>
      </dgm:t>
    </dgm:pt>
    <dgm:pt modelId="{D516FE3D-27B7-4415-929E-220BC09999BB}" type="sibTrans" cxnId="{C3AB9942-CA1C-4CC3-B093-31F00E4BF28B}">
      <dgm:prSet/>
      <dgm:spPr/>
      <dgm:t>
        <a:bodyPr/>
        <a:lstStyle/>
        <a:p>
          <a:endParaRPr lang="en-US"/>
        </a:p>
      </dgm:t>
    </dgm:pt>
    <dgm:pt modelId="{5192CCC3-8DDA-48D4-B214-090E1805EC67}">
      <dgm:prSet/>
      <dgm:spPr/>
      <dgm:t>
        <a:bodyPr/>
        <a:lstStyle/>
        <a:p>
          <a:r>
            <a:rPr lang="en-GB" dirty="0"/>
            <a:t>Determine monitoring plan for the uptake of new regimen(s)</a:t>
          </a:r>
          <a:endParaRPr lang="en-US" dirty="0"/>
        </a:p>
      </dgm:t>
    </dgm:pt>
    <dgm:pt modelId="{1A139E28-9DC7-44C7-AACC-2A3D904A2078}" type="parTrans" cxnId="{2C309B9A-6891-4A60-BE9D-5843FEC986D9}">
      <dgm:prSet/>
      <dgm:spPr/>
      <dgm:t>
        <a:bodyPr/>
        <a:lstStyle/>
        <a:p>
          <a:endParaRPr lang="en-US"/>
        </a:p>
      </dgm:t>
    </dgm:pt>
    <dgm:pt modelId="{B8A950EB-C9AE-4D8F-B993-DEA8A2CB84A4}" type="sibTrans" cxnId="{2C309B9A-6891-4A60-BE9D-5843FEC986D9}">
      <dgm:prSet/>
      <dgm:spPr/>
      <dgm:t>
        <a:bodyPr/>
        <a:lstStyle/>
        <a:p>
          <a:endParaRPr lang="en-US"/>
        </a:p>
      </dgm:t>
    </dgm:pt>
    <dgm:pt modelId="{E0A2B598-292F-4B02-BFE5-B453774940D2}">
      <dgm:prSet/>
      <dgm:spPr/>
      <dgm:t>
        <a:bodyPr/>
        <a:lstStyle/>
        <a:p>
          <a:r>
            <a:rPr lang="en-GB" dirty="0"/>
            <a:t>Engage Therapeutics Information and Pharmacovigilance Centre (TIPC) to plan for monitoring adverse medicine reactions</a:t>
          </a:r>
          <a:endParaRPr lang="en-US" dirty="0"/>
        </a:p>
      </dgm:t>
    </dgm:pt>
    <dgm:pt modelId="{B6CBBA56-B60F-4581-8F14-CF810633FE14}" type="parTrans" cxnId="{5CE45600-53F2-4C74-933A-BE6C32D13CF5}">
      <dgm:prSet/>
      <dgm:spPr/>
      <dgm:t>
        <a:bodyPr/>
        <a:lstStyle/>
        <a:p>
          <a:endParaRPr lang="en-US"/>
        </a:p>
      </dgm:t>
    </dgm:pt>
    <dgm:pt modelId="{80FB7DAE-5BED-4F53-B39F-3D1CA7238732}" type="sibTrans" cxnId="{5CE45600-53F2-4C74-933A-BE6C32D13CF5}">
      <dgm:prSet/>
      <dgm:spPr/>
      <dgm:t>
        <a:bodyPr/>
        <a:lstStyle/>
        <a:p>
          <a:endParaRPr lang="en-US"/>
        </a:p>
      </dgm:t>
    </dgm:pt>
    <dgm:pt modelId="{AAD89A03-0759-4912-A865-15A57012A1AF}">
      <dgm:prSet/>
      <dgm:spPr/>
      <dgm:t>
        <a:bodyPr/>
        <a:lstStyle/>
        <a:p>
          <a:r>
            <a:rPr lang="en-GB" dirty="0"/>
            <a:t>Plan underway to update the Patient Care Booklet</a:t>
          </a:r>
          <a:endParaRPr lang="en-US" dirty="0"/>
        </a:p>
      </dgm:t>
    </dgm:pt>
    <dgm:pt modelId="{DD983A0D-434E-4C7B-8B8B-3EDE78F97B5D}" type="parTrans" cxnId="{590B6D51-5845-452D-BD84-20146BA5443F}">
      <dgm:prSet/>
      <dgm:spPr/>
      <dgm:t>
        <a:bodyPr/>
        <a:lstStyle/>
        <a:p>
          <a:endParaRPr lang="en-US"/>
        </a:p>
      </dgm:t>
    </dgm:pt>
    <dgm:pt modelId="{25CA323A-2E51-4242-9A6E-6CB9755D73EA}" type="sibTrans" cxnId="{590B6D51-5845-452D-BD84-20146BA5443F}">
      <dgm:prSet/>
      <dgm:spPr/>
      <dgm:t>
        <a:bodyPr/>
        <a:lstStyle/>
        <a:p>
          <a:endParaRPr lang="en-US"/>
        </a:p>
      </dgm:t>
    </dgm:pt>
    <dgm:pt modelId="{BC3FE9BA-F276-4093-BCDA-48C718FA85E2}" type="pres">
      <dgm:prSet presAssocID="{F719E8B0-B340-420B-8267-B5BC588C97C4}" presName="vert0" presStyleCnt="0">
        <dgm:presLayoutVars>
          <dgm:dir/>
          <dgm:animOne val="branch"/>
          <dgm:animLvl val="lvl"/>
        </dgm:presLayoutVars>
      </dgm:prSet>
      <dgm:spPr/>
    </dgm:pt>
    <dgm:pt modelId="{66851D38-38E8-4202-958B-3388A14A46F9}" type="pres">
      <dgm:prSet presAssocID="{3BAC1D27-E0E1-4D8C-A421-A5CCBC333452}" presName="thickLine" presStyleLbl="alignNode1" presStyleIdx="0" presStyleCnt="4"/>
      <dgm:spPr/>
    </dgm:pt>
    <dgm:pt modelId="{2CAB1342-E008-49ED-9B37-0891C3F91749}" type="pres">
      <dgm:prSet presAssocID="{3BAC1D27-E0E1-4D8C-A421-A5CCBC333452}" presName="horz1" presStyleCnt="0"/>
      <dgm:spPr/>
    </dgm:pt>
    <dgm:pt modelId="{082BB949-6F9D-460B-8656-B3446F4D7442}" type="pres">
      <dgm:prSet presAssocID="{3BAC1D27-E0E1-4D8C-A421-A5CCBC333452}" presName="tx1" presStyleLbl="revTx" presStyleIdx="0" presStyleCnt="4"/>
      <dgm:spPr/>
    </dgm:pt>
    <dgm:pt modelId="{6B42D956-998B-4D1F-92F9-ABDFA955A7DE}" type="pres">
      <dgm:prSet presAssocID="{3BAC1D27-E0E1-4D8C-A421-A5CCBC333452}" presName="vert1" presStyleCnt="0"/>
      <dgm:spPr/>
    </dgm:pt>
    <dgm:pt modelId="{508C56A5-265F-4D11-9218-ED47405DCA45}" type="pres">
      <dgm:prSet presAssocID="{5192CCC3-8DDA-48D4-B214-090E1805EC67}" presName="thickLine" presStyleLbl="alignNode1" presStyleIdx="1" presStyleCnt="4"/>
      <dgm:spPr/>
    </dgm:pt>
    <dgm:pt modelId="{4E752347-5D9B-46EC-8232-C5A4FADD5C74}" type="pres">
      <dgm:prSet presAssocID="{5192CCC3-8DDA-48D4-B214-090E1805EC67}" presName="horz1" presStyleCnt="0"/>
      <dgm:spPr/>
    </dgm:pt>
    <dgm:pt modelId="{5705F98B-F2DD-41BD-8D07-CBEDF6523FDA}" type="pres">
      <dgm:prSet presAssocID="{5192CCC3-8DDA-48D4-B214-090E1805EC67}" presName="tx1" presStyleLbl="revTx" presStyleIdx="1" presStyleCnt="4"/>
      <dgm:spPr/>
    </dgm:pt>
    <dgm:pt modelId="{F2540FFD-32C3-45A0-8594-127E0DA77830}" type="pres">
      <dgm:prSet presAssocID="{5192CCC3-8DDA-48D4-B214-090E1805EC67}" presName="vert1" presStyleCnt="0"/>
      <dgm:spPr/>
    </dgm:pt>
    <dgm:pt modelId="{411B1DC3-AA03-4B19-9CAF-947C7C5B06F7}" type="pres">
      <dgm:prSet presAssocID="{E0A2B598-292F-4B02-BFE5-B453774940D2}" presName="thickLine" presStyleLbl="alignNode1" presStyleIdx="2" presStyleCnt="4"/>
      <dgm:spPr/>
    </dgm:pt>
    <dgm:pt modelId="{9DB9EB94-1282-481E-9F71-4E676378475E}" type="pres">
      <dgm:prSet presAssocID="{E0A2B598-292F-4B02-BFE5-B453774940D2}" presName="horz1" presStyleCnt="0"/>
      <dgm:spPr/>
    </dgm:pt>
    <dgm:pt modelId="{D9E8AFAB-9C5F-4E98-B28E-BCDBA04AE81B}" type="pres">
      <dgm:prSet presAssocID="{E0A2B598-292F-4B02-BFE5-B453774940D2}" presName="tx1" presStyleLbl="revTx" presStyleIdx="2" presStyleCnt="4"/>
      <dgm:spPr/>
    </dgm:pt>
    <dgm:pt modelId="{004AD92E-7B6A-45F0-A57C-6FBDEB65C17B}" type="pres">
      <dgm:prSet presAssocID="{E0A2B598-292F-4B02-BFE5-B453774940D2}" presName="vert1" presStyleCnt="0"/>
      <dgm:spPr/>
    </dgm:pt>
    <dgm:pt modelId="{080375BC-BB72-4689-A715-087D8230E766}" type="pres">
      <dgm:prSet presAssocID="{AAD89A03-0759-4912-A865-15A57012A1AF}" presName="thickLine" presStyleLbl="alignNode1" presStyleIdx="3" presStyleCnt="4"/>
      <dgm:spPr/>
    </dgm:pt>
    <dgm:pt modelId="{E91F0E2A-685A-425E-9D7D-B44A7CD6517B}" type="pres">
      <dgm:prSet presAssocID="{AAD89A03-0759-4912-A865-15A57012A1AF}" presName="horz1" presStyleCnt="0"/>
      <dgm:spPr/>
    </dgm:pt>
    <dgm:pt modelId="{7303E41E-5205-41CA-959D-1B954EF6D156}" type="pres">
      <dgm:prSet presAssocID="{AAD89A03-0759-4912-A865-15A57012A1AF}" presName="tx1" presStyleLbl="revTx" presStyleIdx="3" presStyleCnt="4"/>
      <dgm:spPr/>
    </dgm:pt>
    <dgm:pt modelId="{EC1267B0-B6D5-41F8-8538-1ACD0C196221}" type="pres">
      <dgm:prSet presAssocID="{AAD89A03-0759-4912-A865-15A57012A1AF}" presName="vert1" presStyleCnt="0"/>
      <dgm:spPr/>
    </dgm:pt>
  </dgm:ptLst>
  <dgm:cxnLst>
    <dgm:cxn modelId="{5CE45600-53F2-4C74-933A-BE6C32D13CF5}" srcId="{F719E8B0-B340-420B-8267-B5BC588C97C4}" destId="{E0A2B598-292F-4B02-BFE5-B453774940D2}" srcOrd="2" destOrd="0" parTransId="{B6CBBA56-B60F-4581-8F14-CF810633FE14}" sibTransId="{80FB7DAE-5BED-4F53-B39F-3D1CA7238732}"/>
    <dgm:cxn modelId="{B531BC2B-8A7A-4607-B098-711B89B2C978}" type="presOf" srcId="{F719E8B0-B340-420B-8267-B5BC588C97C4}" destId="{BC3FE9BA-F276-4093-BCDA-48C718FA85E2}" srcOrd="0" destOrd="0" presId="urn:microsoft.com/office/officeart/2008/layout/LinedList"/>
    <dgm:cxn modelId="{C3AB9942-CA1C-4CC3-B093-31F00E4BF28B}" srcId="{F719E8B0-B340-420B-8267-B5BC588C97C4}" destId="{3BAC1D27-E0E1-4D8C-A421-A5CCBC333452}" srcOrd="0" destOrd="0" parTransId="{89D513A8-7FB6-4F97-B270-D5EDCEBA2DF8}" sibTransId="{D516FE3D-27B7-4415-929E-220BC09999BB}"/>
    <dgm:cxn modelId="{96A41D66-4353-47EA-B0D4-1C98292C4284}" type="presOf" srcId="{3BAC1D27-E0E1-4D8C-A421-A5CCBC333452}" destId="{082BB949-6F9D-460B-8656-B3446F4D7442}" srcOrd="0" destOrd="0" presId="urn:microsoft.com/office/officeart/2008/layout/LinedList"/>
    <dgm:cxn modelId="{590B6D51-5845-452D-BD84-20146BA5443F}" srcId="{F719E8B0-B340-420B-8267-B5BC588C97C4}" destId="{AAD89A03-0759-4912-A865-15A57012A1AF}" srcOrd="3" destOrd="0" parTransId="{DD983A0D-434E-4C7B-8B8B-3EDE78F97B5D}" sibTransId="{25CA323A-2E51-4242-9A6E-6CB9755D73EA}"/>
    <dgm:cxn modelId="{4130038F-BF85-4740-A65B-9D365A5F3565}" type="presOf" srcId="{E0A2B598-292F-4B02-BFE5-B453774940D2}" destId="{D9E8AFAB-9C5F-4E98-B28E-BCDBA04AE81B}" srcOrd="0" destOrd="0" presId="urn:microsoft.com/office/officeart/2008/layout/LinedList"/>
    <dgm:cxn modelId="{2C309B9A-6891-4A60-BE9D-5843FEC986D9}" srcId="{F719E8B0-B340-420B-8267-B5BC588C97C4}" destId="{5192CCC3-8DDA-48D4-B214-090E1805EC67}" srcOrd="1" destOrd="0" parTransId="{1A139E28-9DC7-44C7-AACC-2A3D904A2078}" sibTransId="{B8A950EB-C9AE-4D8F-B993-DEA8A2CB84A4}"/>
    <dgm:cxn modelId="{E07C98E1-CADA-4740-99BC-8D9AB87E24F6}" type="presOf" srcId="{5192CCC3-8DDA-48D4-B214-090E1805EC67}" destId="{5705F98B-F2DD-41BD-8D07-CBEDF6523FDA}" srcOrd="0" destOrd="0" presId="urn:microsoft.com/office/officeart/2008/layout/LinedList"/>
    <dgm:cxn modelId="{1C6BFEFA-2271-4CE0-B92E-8EC55D97B346}" type="presOf" srcId="{AAD89A03-0759-4912-A865-15A57012A1AF}" destId="{7303E41E-5205-41CA-959D-1B954EF6D156}" srcOrd="0" destOrd="0" presId="urn:microsoft.com/office/officeart/2008/layout/LinedList"/>
    <dgm:cxn modelId="{2D5DD4AD-50F0-4D21-AA70-5A16428DA12B}" type="presParOf" srcId="{BC3FE9BA-F276-4093-BCDA-48C718FA85E2}" destId="{66851D38-38E8-4202-958B-3388A14A46F9}" srcOrd="0" destOrd="0" presId="urn:microsoft.com/office/officeart/2008/layout/LinedList"/>
    <dgm:cxn modelId="{EC446D2B-A5CE-49C0-A8FF-61E21872E87C}" type="presParOf" srcId="{BC3FE9BA-F276-4093-BCDA-48C718FA85E2}" destId="{2CAB1342-E008-49ED-9B37-0891C3F91749}" srcOrd="1" destOrd="0" presId="urn:microsoft.com/office/officeart/2008/layout/LinedList"/>
    <dgm:cxn modelId="{E9FDDDC2-D851-4C45-BC5E-A4F5D6CB2F28}" type="presParOf" srcId="{2CAB1342-E008-49ED-9B37-0891C3F91749}" destId="{082BB949-6F9D-460B-8656-B3446F4D7442}" srcOrd="0" destOrd="0" presId="urn:microsoft.com/office/officeart/2008/layout/LinedList"/>
    <dgm:cxn modelId="{C64F1B5D-FBFF-4B4D-A05B-C6EEE84DE6B6}" type="presParOf" srcId="{2CAB1342-E008-49ED-9B37-0891C3F91749}" destId="{6B42D956-998B-4D1F-92F9-ABDFA955A7DE}" srcOrd="1" destOrd="0" presId="urn:microsoft.com/office/officeart/2008/layout/LinedList"/>
    <dgm:cxn modelId="{A9D49A16-FE23-4199-94FA-3324B169D7EF}" type="presParOf" srcId="{BC3FE9BA-F276-4093-BCDA-48C718FA85E2}" destId="{508C56A5-265F-4D11-9218-ED47405DCA45}" srcOrd="2" destOrd="0" presId="urn:microsoft.com/office/officeart/2008/layout/LinedList"/>
    <dgm:cxn modelId="{D364BC30-81BB-4AA8-B744-282F3A2B3FD9}" type="presParOf" srcId="{BC3FE9BA-F276-4093-BCDA-48C718FA85E2}" destId="{4E752347-5D9B-46EC-8232-C5A4FADD5C74}" srcOrd="3" destOrd="0" presId="urn:microsoft.com/office/officeart/2008/layout/LinedList"/>
    <dgm:cxn modelId="{389B1777-16BD-41F5-87F5-A3F245F97C84}" type="presParOf" srcId="{4E752347-5D9B-46EC-8232-C5A4FADD5C74}" destId="{5705F98B-F2DD-41BD-8D07-CBEDF6523FDA}" srcOrd="0" destOrd="0" presId="urn:microsoft.com/office/officeart/2008/layout/LinedList"/>
    <dgm:cxn modelId="{5D95A1AB-D5DF-48B5-AE36-7A0A9C61CEC5}" type="presParOf" srcId="{4E752347-5D9B-46EC-8232-C5A4FADD5C74}" destId="{F2540FFD-32C3-45A0-8594-127E0DA77830}" srcOrd="1" destOrd="0" presId="urn:microsoft.com/office/officeart/2008/layout/LinedList"/>
    <dgm:cxn modelId="{422609F6-1154-46B5-8C1D-18997B37E0E5}" type="presParOf" srcId="{BC3FE9BA-F276-4093-BCDA-48C718FA85E2}" destId="{411B1DC3-AA03-4B19-9CAF-947C7C5B06F7}" srcOrd="4" destOrd="0" presId="urn:microsoft.com/office/officeart/2008/layout/LinedList"/>
    <dgm:cxn modelId="{5A1DEEE4-CA30-4134-9443-240B880737B2}" type="presParOf" srcId="{BC3FE9BA-F276-4093-BCDA-48C718FA85E2}" destId="{9DB9EB94-1282-481E-9F71-4E676378475E}" srcOrd="5" destOrd="0" presId="urn:microsoft.com/office/officeart/2008/layout/LinedList"/>
    <dgm:cxn modelId="{FEF0174E-EFCF-44AF-8B12-E555A82E0332}" type="presParOf" srcId="{9DB9EB94-1282-481E-9F71-4E676378475E}" destId="{D9E8AFAB-9C5F-4E98-B28E-BCDBA04AE81B}" srcOrd="0" destOrd="0" presId="urn:microsoft.com/office/officeart/2008/layout/LinedList"/>
    <dgm:cxn modelId="{25BCE6AD-C4B8-47BA-993F-1B007E73F126}" type="presParOf" srcId="{9DB9EB94-1282-481E-9F71-4E676378475E}" destId="{004AD92E-7B6A-45F0-A57C-6FBDEB65C17B}" srcOrd="1" destOrd="0" presId="urn:microsoft.com/office/officeart/2008/layout/LinedList"/>
    <dgm:cxn modelId="{B2870FB5-418E-487F-A8CF-77E450DDB66A}" type="presParOf" srcId="{BC3FE9BA-F276-4093-BCDA-48C718FA85E2}" destId="{080375BC-BB72-4689-A715-087D8230E766}" srcOrd="6" destOrd="0" presId="urn:microsoft.com/office/officeart/2008/layout/LinedList"/>
    <dgm:cxn modelId="{3A9BF6AD-2026-4CF3-A5ED-A31B2DDDF0BD}" type="presParOf" srcId="{BC3FE9BA-F276-4093-BCDA-48C718FA85E2}" destId="{E91F0E2A-685A-425E-9D7D-B44A7CD6517B}" srcOrd="7" destOrd="0" presId="urn:microsoft.com/office/officeart/2008/layout/LinedList"/>
    <dgm:cxn modelId="{054682C4-58B3-46B2-9897-9E1C3D847FBB}" type="presParOf" srcId="{E91F0E2A-685A-425E-9D7D-B44A7CD6517B}" destId="{7303E41E-5205-41CA-959D-1B954EF6D156}" srcOrd="0" destOrd="0" presId="urn:microsoft.com/office/officeart/2008/layout/LinedList"/>
    <dgm:cxn modelId="{E42DF780-7E85-4EC2-AC46-55C8CB1DC1FC}" type="presParOf" srcId="{E91F0E2A-685A-425E-9D7D-B44A7CD6517B}" destId="{EC1267B0-B6D5-41F8-8538-1ACD0C1962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514A17-2F38-45FB-9685-5BED9AD6653E}" type="doc">
      <dgm:prSet loTypeId="urn:microsoft.com/office/officeart/2005/8/layout/hierarchy2" loCatId="hierarchy" qsTypeId="urn:microsoft.com/office/officeart/2005/8/quickstyle/simple5" qsCatId="simple" csTypeId="urn:microsoft.com/office/officeart/2005/8/colors/colorful2" csCatId="colorful"/>
      <dgm:spPr/>
      <dgm:t>
        <a:bodyPr/>
        <a:lstStyle/>
        <a:p>
          <a:endParaRPr lang="en-US"/>
        </a:p>
      </dgm:t>
    </dgm:pt>
    <dgm:pt modelId="{F5458C49-B091-4D59-B9B5-144E31CF4D6A}">
      <dgm:prSet/>
      <dgm:spPr/>
      <dgm:t>
        <a:bodyPr/>
        <a:lstStyle/>
        <a:p>
          <a:r>
            <a:rPr lang="en-GB" dirty="0"/>
            <a:t>Development of information pack for Clients and HCWs</a:t>
          </a:r>
          <a:endParaRPr lang="en-US" dirty="0"/>
        </a:p>
      </dgm:t>
    </dgm:pt>
    <dgm:pt modelId="{FF598074-4D3A-4BA3-96C7-550763BB0E27}" type="parTrans" cxnId="{D415A005-E934-45C1-92E1-1A288622A65E}">
      <dgm:prSet/>
      <dgm:spPr/>
      <dgm:t>
        <a:bodyPr/>
        <a:lstStyle/>
        <a:p>
          <a:endParaRPr lang="en-US"/>
        </a:p>
      </dgm:t>
    </dgm:pt>
    <dgm:pt modelId="{32F22140-EA5E-4D89-BA0F-279FFB2A4BF1}" type="sibTrans" cxnId="{D415A005-E934-45C1-92E1-1A288622A65E}">
      <dgm:prSet/>
      <dgm:spPr/>
      <dgm:t>
        <a:bodyPr/>
        <a:lstStyle/>
        <a:p>
          <a:endParaRPr lang="en-US"/>
        </a:p>
      </dgm:t>
    </dgm:pt>
    <dgm:pt modelId="{30F1C525-1693-4D6D-AF05-D7AF6A241470}">
      <dgm:prSet/>
      <dgm:spPr/>
      <dgm:t>
        <a:bodyPr/>
        <a:lstStyle/>
        <a:p>
          <a:r>
            <a:rPr lang="en-GB" dirty="0"/>
            <a:t>Circulate and SOP for dissemination</a:t>
          </a:r>
          <a:endParaRPr lang="en-US" dirty="0"/>
        </a:p>
      </dgm:t>
    </dgm:pt>
    <dgm:pt modelId="{538D6B74-5E72-4EA6-816E-A1FEDF2DE29D}" type="parTrans" cxnId="{ED571F6C-A6BF-41B4-9265-32B24872DE21}">
      <dgm:prSet/>
      <dgm:spPr/>
      <dgm:t>
        <a:bodyPr/>
        <a:lstStyle/>
        <a:p>
          <a:endParaRPr lang="en-US"/>
        </a:p>
      </dgm:t>
    </dgm:pt>
    <dgm:pt modelId="{04A0DA8E-2154-4DEE-9F18-3927DFC79925}" type="sibTrans" cxnId="{ED571F6C-A6BF-41B4-9265-32B24872DE21}">
      <dgm:prSet/>
      <dgm:spPr/>
      <dgm:t>
        <a:bodyPr/>
        <a:lstStyle/>
        <a:p>
          <a:endParaRPr lang="en-US"/>
        </a:p>
      </dgm:t>
    </dgm:pt>
    <dgm:pt modelId="{4A5530EB-1C36-4030-B8C0-EF8FFDE50E8E}">
      <dgm:prSet/>
      <dgm:spPr/>
      <dgm:t>
        <a:bodyPr/>
        <a:lstStyle/>
        <a:p>
          <a:r>
            <a:rPr lang="en-GB" dirty="0"/>
            <a:t>Finalise information pack</a:t>
          </a:r>
          <a:endParaRPr lang="en-US" dirty="0"/>
        </a:p>
      </dgm:t>
    </dgm:pt>
    <dgm:pt modelId="{D23F5550-2262-41C1-B966-49BDF2C6E685}" type="parTrans" cxnId="{C9F7ECC0-B3EF-4DFD-83EB-2432B5E6044D}">
      <dgm:prSet/>
      <dgm:spPr/>
      <dgm:t>
        <a:bodyPr/>
        <a:lstStyle/>
        <a:p>
          <a:endParaRPr lang="en-US"/>
        </a:p>
      </dgm:t>
    </dgm:pt>
    <dgm:pt modelId="{460561B8-3A25-4C86-A615-FC4A0DEDBD8D}" type="sibTrans" cxnId="{C9F7ECC0-B3EF-4DFD-83EB-2432B5E6044D}">
      <dgm:prSet/>
      <dgm:spPr/>
      <dgm:t>
        <a:bodyPr/>
        <a:lstStyle/>
        <a:p>
          <a:endParaRPr lang="en-US"/>
        </a:p>
      </dgm:t>
    </dgm:pt>
    <dgm:pt modelId="{C059AC4A-DBD4-4C8A-B3B6-7AF13EC85D4C}">
      <dgm:prSet/>
      <dgm:spPr/>
      <dgm:t>
        <a:bodyPr/>
        <a:lstStyle/>
        <a:p>
          <a:r>
            <a:rPr lang="en-GB" dirty="0"/>
            <a:t>Health education</a:t>
          </a:r>
          <a:endParaRPr lang="en-US" dirty="0"/>
        </a:p>
      </dgm:t>
    </dgm:pt>
    <dgm:pt modelId="{15C4ED9B-7D9B-4881-A09E-915C26B1C9E7}" type="parTrans" cxnId="{D94C3567-B3B1-4357-BA1B-4D975F345D4B}">
      <dgm:prSet/>
      <dgm:spPr/>
      <dgm:t>
        <a:bodyPr/>
        <a:lstStyle/>
        <a:p>
          <a:endParaRPr lang="en-US" dirty="0"/>
        </a:p>
      </dgm:t>
    </dgm:pt>
    <dgm:pt modelId="{A2FD25BB-EBDE-4B0C-80B0-B2355850DE12}" type="sibTrans" cxnId="{D94C3567-B3B1-4357-BA1B-4D975F345D4B}">
      <dgm:prSet/>
      <dgm:spPr/>
      <dgm:t>
        <a:bodyPr/>
        <a:lstStyle/>
        <a:p>
          <a:endParaRPr lang="en-US"/>
        </a:p>
      </dgm:t>
    </dgm:pt>
    <dgm:pt modelId="{96A6ACF7-47D9-41EF-B739-6D9169AE4059}">
      <dgm:prSet/>
      <dgm:spPr/>
      <dgm:t>
        <a:bodyPr/>
        <a:lstStyle/>
        <a:p>
          <a:r>
            <a:rPr lang="en-GB" dirty="0"/>
            <a:t>Posters</a:t>
          </a:r>
          <a:endParaRPr lang="en-US" dirty="0"/>
        </a:p>
      </dgm:t>
    </dgm:pt>
    <dgm:pt modelId="{180A279F-1643-49C2-BB4C-45281A6BB32E}" type="parTrans" cxnId="{629E1E70-62B8-4AF2-9C4E-F402A1EF4E1F}">
      <dgm:prSet/>
      <dgm:spPr/>
      <dgm:t>
        <a:bodyPr/>
        <a:lstStyle/>
        <a:p>
          <a:endParaRPr lang="en-US" dirty="0"/>
        </a:p>
      </dgm:t>
    </dgm:pt>
    <dgm:pt modelId="{B0E893FF-5306-46D8-B9D5-00D325CEA61F}" type="sibTrans" cxnId="{629E1E70-62B8-4AF2-9C4E-F402A1EF4E1F}">
      <dgm:prSet/>
      <dgm:spPr/>
      <dgm:t>
        <a:bodyPr/>
        <a:lstStyle/>
        <a:p>
          <a:endParaRPr lang="en-US"/>
        </a:p>
      </dgm:t>
    </dgm:pt>
    <dgm:pt modelId="{0AD563FC-5472-4519-97FB-0862CB78ED7F}">
      <dgm:prSet/>
      <dgm:spPr/>
      <dgm:t>
        <a:bodyPr/>
        <a:lstStyle/>
        <a:p>
          <a:r>
            <a:rPr lang="en-GB" dirty="0"/>
            <a:t>Dissemination of information pack to CMs, partners, MoHSS program officers, etc</a:t>
          </a:r>
          <a:endParaRPr lang="en-US" dirty="0"/>
        </a:p>
      </dgm:t>
    </dgm:pt>
    <dgm:pt modelId="{5D23491A-CCB8-4108-B0A3-29AE100CD2C7}" type="parTrans" cxnId="{156B35B4-451C-4930-9A1D-819B136DC412}">
      <dgm:prSet/>
      <dgm:spPr/>
      <dgm:t>
        <a:bodyPr/>
        <a:lstStyle/>
        <a:p>
          <a:endParaRPr lang="en-US"/>
        </a:p>
      </dgm:t>
    </dgm:pt>
    <dgm:pt modelId="{58B4CE3F-690A-4F83-BD4D-5D62764A432C}" type="sibTrans" cxnId="{156B35B4-451C-4930-9A1D-819B136DC412}">
      <dgm:prSet/>
      <dgm:spPr/>
      <dgm:t>
        <a:bodyPr/>
        <a:lstStyle/>
        <a:p>
          <a:endParaRPr lang="en-US"/>
        </a:p>
      </dgm:t>
    </dgm:pt>
    <dgm:pt modelId="{A35AA6F6-9DBF-42A3-B435-857FEDEA2768}" type="pres">
      <dgm:prSet presAssocID="{99514A17-2F38-45FB-9685-5BED9AD6653E}" presName="diagram" presStyleCnt="0">
        <dgm:presLayoutVars>
          <dgm:chPref val="1"/>
          <dgm:dir/>
          <dgm:animOne val="branch"/>
          <dgm:animLvl val="lvl"/>
          <dgm:resizeHandles val="exact"/>
        </dgm:presLayoutVars>
      </dgm:prSet>
      <dgm:spPr/>
    </dgm:pt>
    <dgm:pt modelId="{6B51CAED-F005-4FED-82DD-C80B0AEB051D}" type="pres">
      <dgm:prSet presAssocID="{F5458C49-B091-4D59-B9B5-144E31CF4D6A}" presName="root1" presStyleCnt="0"/>
      <dgm:spPr/>
    </dgm:pt>
    <dgm:pt modelId="{FABCA5BC-2FCC-4D54-89FF-D33C2187C13F}" type="pres">
      <dgm:prSet presAssocID="{F5458C49-B091-4D59-B9B5-144E31CF4D6A}" presName="LevelOneTextNode" presStyleLbl="node0" presStyleIdx="0" presStyleCnt="4">
        <dgm:presLayoutVars>
          <dgm:chPref val="3"/>
        </dgm:presLayoutVars>
      </dgm:prSet>
      <dgm:spPr/>
    </dgm:pt>
    <dgm:pt modelId="{47A605B2-38CD-43EA-B490-77265C0C6B0E}" type="pres">
      <dgm:prSet presAssocID="{F5458C49-B091-4D59-B9B5-144E31CF4D6A}" presName="level2hierChild" presStyleCnt="0"/>
      <dgm:spPr/>
    </dgm:pt>
    <dgm:pt modelId="{C986C7EF-23CA-4B7D-AB86-4A7D7E8FE2BB}" type="pres">
      <dgm:prSet presAssocID="{30F1C525-1693-4D6D-AF05-D7AF6A241470}" presName="root1" presStyleCnt="0"/>
      <dgm:spPr/>
    </dgm:pt>
    <dgm:pt modelId="{BA99A267-CBF7-4233-84DF-3680607AF6F8}" type="pres">
      <dgm:prSet presAssocID="{30F1C525-1693-4D6D-AF05-D7AF6A241470}" presName="LevelOneTextNode" presStyleLbl="node0" presStyleIdx="1" presStyleCnt="4">
        <dgm:presLayoutVars>
          <dgm:chPref val="3"/>
        </dgm:presLayoutVars>
      </dgm:prSet>
      <dgm:spPr/>
    </dgm:pt>
    <dgm:pt modelId="{08E17F6A-71A0-4D1C-8797-93A7BE685A2C}" type="pres">
      <dgm:prSet presAssocID="{30F1C525-1693-4D6D-AF05-D7AF6A241470}" presName="level2hierChild" presStyleCnt="0"/>
      <dgm:spPr/>
    </dgm:pt>
    <dgm:pt modelId="{3EF86AC3-5691-494D-A9D0-192334923295}" type="pres">
      <dgm:prSet presAssocID="{4A5530EB-1C36-4030-B8C0-EF8FFDE50E8E}" presName="root1" presStyleCnt="0"/>
      <dgm:spPr/>
    </dgm:pt>
    <dgm:pt modelId="{79F41CAE-1DDF-4A6D-8CB6-98DB06F06322}" type="pres">
      <dgm:prSet presAssocID="{4A5530EB-1C36-4030-B8C0-EF8FFDE50E8E}" presName="LevelOneTextNode" presStyleLbl="node0" presStyleIdx="2" presStyleCnt="4">
        <dgm:presLayoutVars>
          <dgm:chPref val="3"/>
        </dgm:presLayoutVars>
      </dgm:prSet>
      <dgm:spPr/>
    </dgm:pt>
    <dgm:pt modelId="{91894752-2821-4D12-9EBA-723A653C9706}" type="pres">
      <dgm:prSet presAssocID="{4A5530EB-1C36-4030-B8C0-EF8FFDE50E8E}" presName="level2hierChild" presStyleCnt="0"/>
      <dgm:spPr/>
    </dgm:pt>
    <dgm:pt modelId="{6B0D9516-784F-4E69-9D6B-D27313968135}" type="pres">
      <dgm:prSet presAssocID="{15C4ED9B-7D9B-4881-A09E-915C26B1C9E7}" presName="conn2-1" presStyleLbl="parChTrans1D2" presStyleIdx="0" presStyleCnt="2"/>
      <dgm:spPr/>
    </dgm:pt>
    <dgm:pt modelId="{70565F0B-AF15-495B-AE2E-6FF877853979}" type="pres">
      <dgm:prSet presAssocID="{15C4ED9B-7D9B-4881-A09E-915C26B1C9E7}" presName="connTx" presStyleLbl="parChTrans1D2" presStyleIdx="0" presStyleCnt="2"/>
      <dgm:spPr/>
    </dgm:pt>
    <dgm:pt modelId="{019CC7E3-4807-4710-88C9-F9EFA4B313DA}" type="pres">
      <dgm:prSet presAssocID="{C059AC4A-DBD4-4C8A-B3B6-7AF13EC85D4C}" presName="root2" presStyleCnt="0"/>
      <dgm:spPr/>
    </dgm:pt>
    <dgm:pt modelId="{537C0C53-3D97-4CD2-87A0-7BC38ACB72FF}" type="pres">
      <dgm:prSet presAssocID="{C059AC4A-DBD4-4C8A-B3B6-7AF13EC85D4C}" presName="LevelTwoTextNode" presStyleLbl="node2" presStyleIdx="0" presStyleCnt="2">
        <dgm:presLayoutVars>
          <dgm:chPref val="3"/>
        </dgm:presLayoutVars>
      </dgm:prSet>
      <dgm:spPr/>
    </dgm:pt>
    <dgm:pt modelId="{E76209D6-2679-43A9-A817-AF600F3721D2}" type="pres">
      <dgm:prSet presAssocID="{C059AC4A-DBD4-4C8A-B3B6-7AF13EC85D4C}" presName="level3hierChild" presStyleCnt="0"/>
      <dgm:spPr/>
    </dgm:pt>
    <dgm:pt modelId="{357DA2F8-A6DB-46C3-AA8F-0F955473F2C5}" type="pres">
      <dgm:prSet presAssocID="{180A279F-1643-49C2-BB4C-45281A6BB32E}" presName="conn2-1" presStyleLbl="parChTrans1D2" presStyleIdx="1" presStyleCnt="2"/>
      <dgm:spPr/>
    </dgm:pt>
    <dgm:pt modelId="{D58B3F6B-6882-41AB-BA15-FCDB9888CF7A}" type="pres">
      <dgm:prSet presAssocID="{180A279F-1643-49C2-BB4C-45281A6BB32E}" presName="connTx" presStyleLbl="parChTrans1D2" presStyleIdx="1" presStyleCnt="2"/>
      <dgm:spPr/>
    </dgm:pt>
    <dgm:pt modelId="{A9DB19CE-7194-47D9-805F-B73CFE09968C}" type="pres">
      <dgm:prSet presAssocID="{96A6ACF7-47D9-41EF-B739-6D9169AE4059}" presName="root2" presStyleCnt="0"/>
      <dgm:spPr/>
    </dgm:pt>
    <dgm:pt modelId="{BA58DAE5-3DD0-475F-8EF6-D3C226E350DD}" type="pres">
      <dgm:prSet presAssocID="{96A6ACF7-47D9-41EF-B739-6D9169AE4059}" presName="LevelTwoTextNode" presStyleLbl="node2" presStyleIdx="1" presStyleCnt="2">
        <dgm:presLayoutVars>
          <dgm:chPref val="3"/>
        </dgm:presLayoutVars>
      </dgm:prSet>
      <dgm:spPr/>
    </dgm:pt>
    <dgm:pt modelId="{DF11A80B-6FBC-4154-BC72-BA899FFE70D5}" type="pres">
      <dgm:prSet presAssocID="{96A6ACF7-47D9-41EF-B739-6D9169AE4059}" presName="level3hierChild" presStyleCnt="0"/>
      <dgm:spPr/>
    </dgm:pt>
    <dgm:pt modelId="{6DDFE656-160E-4B63-926C-F4DAB0E36EEF}" type="pres">
      <dgm:prSet presAssocID="{0AD563FC-5472-4519-97FB-0862CB78ED7F}" presName="root1" presStyleCnt="0"/>
      <dgm:spPr/>
    </dgm:pt>
    <dgm:pt modelId="{E5ECB0C0-E60F-41D1-8D10-42C83EAD328B}" type="pres">
      <dgm:prSet presAssocID="{0AD563FC-5472-4519-97FB-0862CB78ED7F}" presName="LevelOneTextNode" presStyleLbl="node0" presStyleIdx="3" presStyleCnt="4">
        <dgm:presLayoutVars>
          <dgm:chPref val="3"/>
        </dgm:presLayoutVars>
      </dgm:prSet>
      <dgm:spPr/>
    </dgm:pt>
    <dgm:pt modelId="{E52536D3-D4B7-4222-8574-9BA92948E198}" type="pres">
      <dgm:prSet presAssocID="{0AD563FC-5472-4519-97FB-0862CB78ED7F}" presName="level2hierChild" presStyleCnt="0"/>
      <dgm:spPr/>
    </dgm:pt>
  </dgm:ptLst>
  <dgm:cxnLst>
    <dgm:cxn modelId="{D415A005-E934-45C1-92E1-1A288622A65E}" srcId="{99514A17-2F38-45FB-9685-5BED9AD6653E}" destId="{F5458C49-B091-4D59-B9B5-144E31CF4D6A}" srcOrd="0" destOrd="0" parTransId="{FF598074-4D3A-4BA3-96C7-550763BB0E27}" sibTransId="{32F22140-EA5E-4D89-BA0F-279FFB2A4BF1}"/>
    <dgm:cxn modelId="{C303C60B-6D46-4384-8EE8-9A34E4A67431}" type="presOf" srcId="{180A279F-1643-49C2-BB4C-45281A6BB32E}" destId="{357DA2F8-A6DB-46C3-AA8F-0F955473F2C5}" srcOrd="0" destOrd="0" presId="urn:microsoft.com/office/officeart/2005/8/layout/hierarchy2"/>
    <dgm:cxn modelId="{25ECAC20-53D9-44F1-B35D-26E5160E9172}" type="presOf" srcId="{96A6ACF7-47D9-41EF-B739-6D9169AE4059}" destId="{BA58DAE5-3DD0-475F-8EF6-D3C226E350DD}" srcOrd="0" destOrd="0" presId="urn:microsoft.com/office/officeart/2005/8/layout/hierarchy2"/>
    <dgm:cxn modelId="{CEDAE623-8821-4CD0-925A-73C663692797}" type="presOf" srcId="{C059AC4A-DBD4-4C8A-B3B6-7AF13EC85D4C}" destId="{537C0C53-3D97-4CD2-87A0-7BC38ACB72FF}" srcOrd="0" destOrd="0" presId="urn:microsoft.com/office/officeart/2005/8/layout/hierarchy2"/>
    <dgm:cxn modelId="{07CB0E65-CC3E-48A7-9C9D-FDB41907D370}" type="presOf" srcId="{180A279F-1643-49C2-BB4C-45281A6BB32E}" destId="{D58B3F6B-6882-41AB-BA15-FCDB9888CF7A}" srcOrd="1" destOrd="0" presId="urn:microsoft.com/office/officeart/2005/8/layout/hierarchy2"/>
    <dgm:cxn modelId="{D94C3567-B3B1-4357-BA1B-4D975F345D4B}" srcId="{4A5530EB-1C36-4030-B8C0-EF8FFDE50E8E}" destId="{C059AC4A-DBD4-4C8A-B3B6-7AF13EC85D4C}" srcOrd="0" destOrd="0" parTransId="{15C4ED9B-7D9B-4881-A09E-915C26B1C9E7}" sibTransId="{A2FD25BB-EBDE-4B0C-80B0-B2355850DE12}"/>
    <dgm:cxn modelId="{ED571F6C-A6BF-41B4-9265-32B24872DE21}" srcId="{99514A17-2F38-45FB-9685-5BED9AD6653E}" destId="{30F1C525-1693-4D6D-AF05-D7AF6A241470}" srcOrd="1" destOrd="0" parTransId="{538D6B74-5E72-4EA6-816E-A1FEDF2DE29D}" sibTransId="{04A0DA8E-2154-4DEE-9F18-3927DFC79925}"/>
    <dgm:cxn modelId="{629E1E70-62B8-4AF2-9C4E-F402A1EF4E1F}" srcId="{4A5530EB-1C36-4030-B8C0-EF8FFDE50E8E}" destId="{96A6ACF7-47D9-41EF-B739-6D9169AE4059}" srcOrd="1" destOrd="0" parTransId="{180A279F-1643-49C2-BB4C-45281A6BB32E}" sibTransId="{B0E893FF-5306-46D8-B9D5-00D325CEA61F}"/>
    <dgm:cxn modelId="{B8707FA5-B362-40A0-8EDA-7A62DAFF6AEB}" type="presOf" srcId="{15C4ED9B-7D9B-4881-A09E-915C26B1C9E7}" destId="{70565F0B-AF15-495B-AE2E-6FF877853979}" srcOrd="1" destOrd="0" presId="urn:microsoft.com/office/officeart/2005/8/layout/hierarchy2"/>
    <dgm:cxn modelId="{7216E4AE-3A87-450A-B9B0-85CD28C60024}" type="presOf" srcId="{15C4ED9B-7D9B-4881-A09E-915C26B1C9E7}" destId="{6B0D9516-784F-4E69-9D6B-D27313968135}" srcOrd="0" destOrd="0" presId="urn:microsoft.com/office/officeart/2005/8/layout/hierarchy2"/>
    <dgm:cxn modelId="{156B35B4-451C-4930-9A1D-819B136DC412}" srcId="{99514A17-2F38-45FB-9685-5BED9AD6653E}" destId="{0AD563FC-5472-4519-97FB-0862CB78ED7F}" srcOrd="3" destOrd="0" parTransId="{5D23491A-CCB8-4108-B0A3-29AE100CD2C7}" sibTransId="{58B4CE3F-690A-4F83-BD4D-5D62764A432C}"/>
    <dgm:cxn modelId="{F57353B6-7C94-4462-9C10-96D11B46D0E6}" type="presOf" srcId="{30F1C525-1693-4D6D-AF05-D7AF6A241470}" destId="{BA99A267-CBF7-4233-84DF-3680607AF6F8}" srcOrd="0" destOrd="0" presId="urn:microsoft.com/office/officeart/2005/8/layout/hierarchy2"/>
    <dgm:cxn modelId="{C9F7ECC0-B3EF-4DFD-83EB-2432B5E6044D}" srcId="{99514A17-2F38-45FB-9685-5BED9AD6653E}" destId="{4A5530EB-1C36-4030-B8C0-EF8FFDE50E8E}" srcOrd="2" destOrd="0" parTransId="{D23F5550-2262-41C1-B966-49BDF2C6E685}" sibTransId="{460561B8-3A25-4C86-A615-FC4A0DEDBD8D}"/>
    <dgm:cxn modelId="{0C8C37C6-2F02-469A-B659-E80A14CD0105}" type="presOf" srcId="{99514A17-2F38-45FB-9685-5BED9AD6653E}" destId="{A35AA6F6-9DBF-42A3-B435-857FEDEA2768}" srcOrd="0" destOrd="0" presId="urn:microsoft.com/office/officeart/2005/8/layout/hierarchy2"/>
    <dgm:cxn modelId="{BEA6A7C7-3987-4712-87D2-D44DD33267EC}" type="presOf" srcId="{F5458C49-B091-4D59-B9B5-144E31CF4D6A}" destId="{FABCA5BC-2FCC-4D54-89FF-D33C2187C13F}" srcOrd="0" destOrd="0" presId="urn:microsoft.com/office/officeart/2005/8/layout/hierarchy2"/>
    <dgm:cxn modelId="{004A89ED-1B8A-49CE-84F4-BDCC6CEB2628}" type="presOf" srcId="{4A5530EB-1C36-4030-B8C0-EF8FFDE50E8E}" destId="{79F41CAE-1DDF-4A6D-8CB6-98DB06F06322}" srcOrd="0" destOrd="0" presId="urn:microsoft.com/office/officeart/2005/8/layout/hierarchy2"/>
    <dgm:cxn modelId="{B77DC2F6-4E2A-4E96-8920-6815AE21B6DB}" type="presOf" srcId="{0AD563FC-5472-4519-97FB-0862CB78ED7F}" destId="{E5ECB0C0-E60F-41D1-8D10-42C83EAD328B}" srcOrd="0" destOrd="0" presId="urn:microsoft.com/office/officeart/2005/8/layout/hierarchy2"/>
    <dgm:cxn modelId="{E4F43FC2-B5C4-41C4-B5EF-6D64A494380D}" type="presParOf" srcId="{A35AA6F6-9DBF-42A3-B435-857FEDEA2768}" destId="{6B51CAED-F005-4FED-82DD-C80B0AEB051D}" srcOrd="0" destOrd="0" presId="urn:microsoft.com/office/officeart/2005/8/layout/hierarchy2"/>
    <dgm:cxn modelId="{DB906188-2047-48F8-A7B5-E36D1EAB8877}" type="presParOf" srcId="{6B51CAED-F005-4FED-82DD-C80B0AEB051D}" destId="{FABCA5BC-2FCC-4D54-89FF-D33C2187C13F}" srcOrd="0" destOrd="0" presId="urn:microsoft.com/office/officeart/2005/8/layout/hierarchy2"/>
    <dgm:cxn modelId="{D349C9A3-36F3-4BBD-9601-E9D983688870}" type="presParOf" srcId="{6B51CAED-F005-4FED-82DD-C80B0AEB051D}" destId="{47A605B2-38CD-43EA-B490-77265C0C6B0E}" srcOrd="1" destOrd="0" presId="urn:microsoft.com/office/officeart/2005/8/layout/hierarchy2"/>
    <dgm:cxn modelId="{534F3629-70A4-4B00-9885-1A4FCC0DED14}" type="presParOf" srcId="{A35AA6F6-9DBF-42A3-B435-857FEDEA2768}" destId="{C986C7EF-23CA-4B7D-AB86-4A7D7E8FE2BB}" srcOrd="1" destOrd="0" presId="urn:microsoft.com/office/officeart/2005/8/layout/hierarchy2"/>
    <dgm:cxn modelId="{19EF32CE-4F23-4AC3-980B-19453A33E25F}" type="presParOf" srcId="{C986C7EF-23CA-4B7D-AB86-4A7D7E8FE2BB}" destId="{BA99A267-CBF7-4233-84DF-3680607AF6F8}" srcOrd="0" destOrd="0" presId="urn:microsoft.com/office/officeart/2005/8/layout/hierarchy2"/>
    <dgm:cxn modelId="{09C3A92B-3DE2-46A2-89E9-EFACFEC60857}" type="presParOf" srcId="{C986C7EF-23CA-4B7D-AB86-4A7D7E8FE2BB}" destId="{08E17F6A-71A0-4D1C-8797-93A7BE685A2C}" srcOrd="1" destOrd="0" presId="urn:microsoft.com/office/officeart/2005/8/layout/hierarchy2"/>
    <dgm:cxn modelId="{4BFA0B71-0FB8-4809-8553-E69893808245}" type="presParOf" srcId="{A35AA6F6-9DBF-42A3-B435-857FEDEA2768}" destId="{3EF86AC3-5691-494D-A9D0-192334923295}" srcOrd="2" destOrd="0" presId="urn:microsoft.com/office/officeart/2005/8/layout/hierarchy2"/>
    <dgm:cxn modelId="{974DEB6C-CB35-463E-8046-CD2FC08FD924}" type="presParOf" srcId="{3EF86AC3-5691-494D-A9D0-192334923295}" destId="{79F41CAE-1DDF-4A6D-8CB6-98DB06F06322}" srcOrd="0" destOrd="0" presId="urn:microsoft.com/office/officeart/2005/8/layout/hierarchy2"/>
    <dgm:cxn modelId="{0B4BF9F9-A857-4288-A9AB-2C373490B3C9}" type="presParOf" srcId="{3EF86AC3-5691-494D-A9D0-192334923295}" destId="{91894752-2821-4D12-9EBA-723A653C9706}" srcOrd="1" destOrd="0" presId="urn:microsoft.com/office/officeart/2005/8/layout/hierarchy2"/>
    <dgm:cxn modelId="{6A3458BC-E7A2-4A58-8BB6-CF03ADAE490C}" type="presParOf" srcId="{91894752-2821-4D12-9EBA-723A653C9706}" destId="{6B0D9516-784F-4E69-9D6B-D27313968135}" srcOrd="0" destOrd="0" presId="urn:microsoft.com/office/officeart/2005/8/layout/hierarchy2"/>
    <dgm:cxn modelId="{0EEF2AAF-A03A-44E7-94A9-54ECC2FA7A02}" type="presParOf" srcId="{6B0D9516-784F-4E69-9D6B-D27313968135}" destId="{70565F0B-AF15-495B-AE2E-6FF877853979}" srcOrd="0" destOrd="0" presId="urn:microsoft.com/office/officeart/2005/8/layout/hierarchy2"/>
    <dgm:cxn modelId="{B70AE788-2BDF-4C17-8909-CF935979E688}" type="presParOf" srcId="{91894752-2821-4D12-9EBA-723A653C9706}" destId="{019CC7E3-4807-4710-88C9-F9EFA4B313DA}" srcOrd="1" destOrd="0" presId="urn:microsoft.com/office/officeart/2005/8/layout/hierarchy2"/>
    <dgm:cxn modelId="{BF07590C-C830-42C2-B79D-5633474FE7BD}" type="presParOf" srcId="{019CC7E3-4807-4710-88C9-F9EFA4B313DA}" destId="{537C0C53-3D97-4CD2-87A0-7BC38ACB72FF}" srcOrd="0" destOrd="0" presId="urn:microsoft.com/office/officeart/2005/8/layout/hierarchy2"/>
    <dgm:cxn modelId="{A36E999C-7BA3-415F-BD28-C8964BFA0755}" type="presParOf" srcId="{019CC7E3-4807-4710-88C9-F9EFA4B313DA}" destId="{E76209D6-2679-43A9-A817-AF600F3721D2}" srcOrd="1" destOrd="0" presId="urn:microsoft.com/office/officeart/2005/8/layout/hierarchy2"/>
    <dgm:cxn modelId="{854370A1-ABC4-4589-AC02-A942FCBB3D24}" type="presParOf" srcId="{91894752-2821-4D12-9EBA-723A653C9706}" destId="{357DA2F8-A6DB-46C3-AA8F-0F955473F2C5}" srcOrd="2" destOrd="0" presId="urn:microsoft.com/office/officeart/2005/8/layout/hierarchy2"/>
    <dgm:cxn modelId="{B75FEAEA-B739-4293-BFA7-8FB5BDDA01B3}" type="presParOf" srcId="{357DA2F8-A6DB-46C3-AA8F-0F955473F2C5}" destId="{D58B3F6B-6882-41AB-BA15-FCDB9888CF7A}" srcOrd="0" destOrd="0" presId="urn:microsoft.com/office/officeart/2005/8/layout/hierarchy2"/>
    <dgm:cxn modelId="{6AA85E76-790E-4CAE-A130-E4FD82E50F34}" type="presParOf" srcId="{91894752-2821-4D12-9EBA-723A653C9706}" destId="{A9DB19CE-7194-47D9-805F-B73CFE09968C}" srcOrd="3" destOrd="0" presId="urn:microsoft.com/office/officeart/2005/8/layout/hierarchy2"/>
    <dgm:cxn modelId="{B8656DA9-7B21-45F9-8DD2-5E4D22D80683}" type="presParOf" srcId="{A9DB19CE-7194-47D9-805F-B73CFE09968C}" destId="{BA58DAE5-3DD0-475F-8EF6-D3C226E350DD}" srcOrd="0" destOrd="0" presId="urn:microsoft.com/office/officeart/2005/8/layout/hierarchy2"/>
    <dgm:cxn modelId="{05296C46-0882-4798-939D-60EFAC6968FE}" type="presParOf" srcId="{A9DB19CE-7194-47D9-805F-B73CFE09968C}" destId="{DF11A80B-6FBC-4154-BC72-BA899FFE70D5}" srcOrd="1" destOrd="0" presId="urn:microsoft.com/office/officeart/2005/8/layout/hierarchy2"/>
    <dgm:cxn modelId="{9C302D03-A940-4170-8375-F9EEA7A13E74}" type="presParOf" srcId="{A35AA6F6-9DBF-42A3-B435-857FEDEA2768}" destId="{6DDFE656-160E-4B63-926C-F4DAB0E36EEF}" srcOrd="3" destOrd="0" presId="urn:microsoft.com/office/officeart/2005/8/layout/hierarchy2"/>
    <dgm:cxn modelId="{70DAF0D0-71A1-4401-8DF6-C15309F5F481}" type="presParOf" srcId="{6DDFE656-160E-4B63-926C-F4DAB0E36EEF}" destId="{E5ECB0C0-E60F-41D1-8D10-42C83EAD328B}" srcOrd="0" destOrd="0" presId="urn:microsoft.com/office/officeart/2005/8/layout/hierarchy2"/>
    <dgm:cxn modelId="{50BF45E5-D94F-404B-8FE2-937A85C0811F}" type="presParOf" srcId="{6DDFE656-160E-4B63-926C-F4DAB0E36EEF}" destId="{E52536D3-D4B7-4222-8574-9BA92948E19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26799-67FE-48E1-9FAA-536C0F64E1A9}">
      <dsp:nvSpPr>
        <dsp:cNvPr id="0" name=""/>
        <dsp:cNvSpPr/>
      </dsp:nvSpPr>
      <dsp:spPr>
        <a:xfrm>
          <a:off x="258762" y="0"/>
          <a:ext cx="5572125" cy="5572125"/>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904D7402-D8C3-4419-B0D0-9D9FA263FF2D}">
      <dsp:nvSpPr>
        <dsp:cNvPr id="0" name=""/>
        <dsp:cNvSpPr/>
      </dsp:nvSpPr>
      <dsp:spPr>
        <a:xfrm>
          <a:off x="620950" y="362188"/>
          <a:ext cx="2228850" cy="222885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Need to provide information to health care workers.</a:t>
          </a:r>
          <a:endParaRPr lang="en-US" sz="1900" kern="1200" dirty="0"/>
        </a:p>
      </dsp:txBody>
      <dsp:txXfrm>
        <a:off x="729753" y="470991"/>
        <a:ext cx="2011244" cy="2011244"/>
      </dsp:txXfrm>
    </dsp:sp>
    <dsp:sp modelId="{A0B7D6D4-5A74-4A99-8856-5FE65FC715FC}">
      <dsp:nvSpPr>
        <dsp:cNvPr id="0" name=""/>
        <dsp:cNvSpPr/>
      </dsp:nvSpPr>
      <dsp:spPr>
        <a:xfrm>
          <a:off x="3239849" y="362188"/>
          <a:ext cx="2228850" cy="2228850"/>
        </a:xfrm>
        <a:prstGeom prst="roundRect">
          <a:avLst/>
        </a:prstGeom>
        <a:gradFill rotWithShape="0">
          <a:gsLst>
            <a:gs pos="0">
              <a:schemeClr val="accent5">
                <a:hueOff val="-2252848"/>
                <a:satOff val="-5806"/>
                <a:lumOff val="-3922"/>
                <a:alphaOff val="0"/>
                <a:lumMod val="110000"/>
                <a:satMod val="105000"/>
                <a:tint val="67000"/>
              </a:schemeClr>
            </a:gs>
            <a:gs pos="50000">
              <a:schemeClr val="accent5">
                <a:hueOff val="-2252848"/>
                <a:satOff val="-5806"/>
                <a:lumOff val="-3922"/>
                <a:alphaOff val="0"/>
                <a:lumMod val="105000"/>
                <a:satMod val="103000"/>
                <a:tint val="73000"/>
              </a:schemeClr>
            </a:gs>
            <a:gs pos="100000">
              <a:schemeClr val="accent5">
                <a:hueOff val="-2252848"/>
                <a:satOff val="-5806"/>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"Transition to EFV 400 " presentation will be shared with sites and on ECHO</a:t>
          </a:r>
          <a:endParaRPr lang="en-US" sz="1900" kern="1200" dirty="0"/>
        </a:p>
      </dsp:txBody>
      <dsp:txXfrm>
        <a:off x="3348652" y="470991"/>
        <a:ext cx="2011244" cy="2011244"/>
      </dsp:txXfrm>
    </dsp:sp>
    <dsp:sp modelId="{6AEB97EE-63FF-4B47-A9B8-8C1273AFD65E}">
      <dsp:nvSpPr>
        <dsp:cNvPr id="0" name=""/>
        <dsp:cNvSpPr/>
      </dsp:nvSpPr>
      <dsp:spPr>
        <a:xfrm>
          <a:off x="620950" y="2981086"/>
          <a:ext cx="2228850" cy="2228850"/>
        </a:xfrm>
        <a:prstGeom prst="roundRect">
          <a:avLst/>
        </a:prstGeom>
        <a:gradFill rotWithShape="0">
          <a:gsLst>
            <a:gs pos="0">
              <a:schemeClr val="accent5">
                <a:hueOff val="-4505695"/>
                <a:satOff val="-11613"/>
                <a:lumOff val="-7843"/>
                <a:alphaOff val="0"/>
                <a:lumMod val="110000"/>
                <a:satMod val="105000"/>
                <a:tint val="67000"/>
              </a:schemeClr>
            </a:gs>
            <a:gs pos="50000">
              <a:schemeClr val="accent5">
                <a:hueOff val="-4505695"/>
                <a:satOff val="-11613"/>
                <a:lumOff val="-7843"/>
                <a:alphaOff val="0"/>
                <a:lumMod val="105000"/>
                <a:satMod val="103000"/>
                <a:tint val="73000"/>
              </a:schemeClr>
            </a:gs>
            <a:gs pos="100000">
              <a:schemeClr val="accent5">
                <a:hueOff val="-4505695"/>
                <a:satOff val="-11613"/>
                <a:lumOff val="-784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Disseminate presentation to all Partners, NHTC network, DSP including programme officers, etc</a:t>
          </a:r>
          <a:endParaRPr lang="en-US" sz="1900" kern="1200" dirty="0"/>
        </a:p>
      </dsp:txBody>
      <dsp:txXfrm>
        <a:off x="729753" y="3089889"/>
        <a:ext cx="2011244" cy="2011244"/>
      </dsp:txXfrm>
    </dsp:sp>
    <dsp:sp modelId="{5AE7C010-ABFD-4B4F-87CD-C40F70C1A8D5}">
      <dsp:nvSpPr>
        <dsp:cNvPr id="0" name=""/>
        <dsp:cNvSpPr/>
      </dsp:nvSpPr>
      <dsp:spPr>
        <a:xfrm>
          <a:off x="3239849" y="2981086"/>
          <a:ext cx="2228850" cy="222885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Mentors and Partners to conduct regional/district level training</a:t>
          </a:r>
          <a:endParaRPr lang="en-US" sz="1900" kern="1200" dirty="0"/>
        </a:p>
      </dsp:txBody>
      <dsp:txXfrm>
        <a:off x="3348652" y="3089889"/>
        <a:ext cx="2011244" cy="2011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1D38-38E8-4202-958B-3388A14A46F9}">
      <dsp:nvSpPr>
        <dsp:cNvPr id="0" name=""/>
        <dsp:cNvSpPr/>
      </dsp:nvSpPr>
      <dsp:spPr>
        <a:xfrm>
          <a:off x="0" y="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82BB949-6F9D-460B-8656-B3446F4D7442}">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New regimens in ePMS and EDT</a:t>
          </a:r>
          <a:endParaRPr lang="en-US" sz="2600" kern="1200" dirty="0"/>
        </a:p>
      </dsp:txBody>
      <dsp:txXfrm>
        <a:off x="0" y="0"/>
        <a:ext cx="6089650" cy="1393031"/>
      </dsp:txXfrm>
    </dsp:sp>
    <dsp:sp modelId="{508C56A5-265F-4D11-9218-ED47405DCA45}">
      <dsp:nvSpPr>
        <dsp:cNvPr id="0" name=""/>
        <dsp:cNvSpPr/>
      </dsp:nvSpPr>
      <dsp:spPr>
        <a:xfrm>
          <a:off x="0" y="1393031"/>
          <a:ext cx="608965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705F98B-F2DD-41BD-8D07-CBEDF6523FDA}">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Determine monitoring plan for the uptake of new regimen(s)</a:t>
          </a:r>
          <a:endParaRPr lang="en-US" sz="2600" kern="1200" dirty="0"/>
        </a:p>
      </dsp:txBody>
      <dsp:txXfrm>
        <a:off x="0" y="1393031"/>
        <a:ext cx="6089650" cy="1393031"/>
      </dsp:txXfrm>
    </dsp:sp>
    <dsp:sp modelId="{411B1DC3-AA03-4B19-9CAF-947C7C5B06F7}">
      <dsp:nvSpPr>
        <dsp:cNvPr id="0" name=""/>
        <dsp:cNvSpPr/>
      </dsp:nvSpPr>
      <dsp:spPr>
        <a:xfrm>
          <a:off x="0" y="2786062"/>
          <a:ext cx="608965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E8AFAB-9C5F-4E98-B28E-BCDBA04AE81B}">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Engage Therapeutics Information and Pharmacovigilance Centre (TIPC) to plan for monitoring adverse medicine reactions</a:t>
          </a:r>
          <a:endParaRPr lang="en-US" sz="2600" kern="1200" dirty="0"/>
        </a:p>
      </dsp:txBody>
      <dsp:txXfrm>
        <a:off x="0" y="2786062"/>
        <a:ext cx="6089650" cy="1393031"/>
      </dsp:txXfrm>
    </dsp:sp>
    <dsp:sp modelId="{080375BC-BB72-4689-A715-087D8230E766}">
      <dsp:nvSpPr>
        <dsp:cNvPr id="0" name=""/>
        <dsp:cNvSpPr/>
      </dsp:nvSpPr>
      <dsp:spPr>
        <a:xfrm>
          <a:off x="0" y="4179093"/>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303E41E-5205-41CA-959D-1B954EF6D156}">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dirty="0"/>
            <a:t>Plan underway to update the Patient Care Booklet</a:t>
          </a:r>
          <a:endParaRPr lang="en-US" sz="2600" kern="1200" dirty="0"/>
        </a:p>
      </dsp:txBody>
      <dsp:txXfrm>
        <a:off x="0" y="4179093"/>
        <a:ext cx="6089650" cy="1393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CA5BC-2FCC-4D54-89FF-D33C2187C13F}">
      <dsp:nvSpPr>
        <dsp:cNvPr id="0" name=""/>
        <dsp:cNvSpPr/>
      </dsp:nvSpPr>
      <dsp:spPr>
        <a:xfrm>
          <a:off x="41101" y="1360"/>
          <a:ext cx="2503103" cy="1251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Development of information pack for Clients and HCWs</a:t>
          </a:r>
          <a:endParaRPr lang="en-US" sz="2000" kern="1200" dirty="0"/>
        </a:p>
      </dsp:txBody>
      <dsp:txXfrm>
        <a:off x="77758" y="38017"/>
        <a:ext cx="2429789" cy="1178237"/>
      </dsp:txXfrm>
    </dsp:sp>
    <dsp:sp modelId="{BA99A267-CBF7-4233-84DF-3680607AF6F8}">
      <dsp:nvSpPr>
        <dsp:cNvPr id="0" name=""/>
        <dsp:cNvSpPr/>
      </dsp:nvSpPr>
      <dsp:spPr>
        <a:xfrm>
          <a:off x="41101" y="1440644"/>
          <a:ext cx="2503103" cy="1251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Circulate and SOP for dissemination</a:t>
          </a:r>
          <a:endParaRPr lang="en-US" sz="2000" kern="1200" dirty="0"/>
        </a:p>
      </dsp:txBody>
      <dsp:txXfrm>
        <a:off x="77758" y="1477301"/>
        <a:ext cx="2429789" cy="1178237"/>
      </dsp:txXfrm>
    </dsp:sp>
    <dsp:sp modelId="{79F41CAE-1DDF-4A6D-8CB6-98DB06F06322}">
      <dsp:nvSpPr>
        <dsp:cNvPr id="0" name=""/>
        <dsp:cNvSpPr/>
      </dsp:nvSpPr>
      <dsp:spPr>
        <a:xfrm>
          <a:off x="41101" y="2879928"/>
          <a:ext cx="2503103" cy="1251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Finalise information pack</a:t>
          </a:r>
          <a:endParaRPr lang="en-US" sz="2000" kern="1200" dirty="0"/>
        </a:p>
      </dsp:txBody>
      <dsp:txXfrm>
        <a:off x="77758" y="2916585"/>
        <a:ext cx="2429789" cy="1178237"/>
      </dsp:txXfrm>
    </dsp:sp>
    <dsp:sp modelId="{6B0D9516-784F-4E69-9D6B-D27313968135}">
      <dsp:nvSpPr>
        <dsp:cNvPr id="0" name=""/>
        <dsp:cNvSpPr/>
      </dsp:nvSpPr>
      <dsp:spPr>
        <a:xfrm rot="19457599">
          <a:off x="2428308" y="3125668"/>
          <a:ext cx="1233032" cy="40429"/>
        </a:xfrm>
        <a:custGeom>
          <a:avLst/>
          <a:gdLst/>
          <a:ahLst/>
          <a:cxnLst/>
          <a:rect l="0" t="0" r="0" b="0"/>
          <a:pathLst>
            <a:path>
              <a:moveTo>
                <a:pt x="0" y="20214"/>
              </a:moveTo>
              <a:lnTo>
                <a:pt x="1233032"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13999" y="3115057"/>
        <a:ext cx="61651" cy="61651"/>
      </dsp:txXfrm>
    </dsp:sp>
    <dsp:sp modelId="{537C0C53-3D97-4CD2-87A0-7BC38ACB72FF}">
      <dsp:nvSpPr>
        <dsp:cNvPr id="0" name=""/>
        <dsp:cNvSpPr/>
      </dsp:nvSpPr>
      <dsp:spPr>
        <a:xfrm>
          <a:off x="3545445" y="2160286"/>
          <a:ext cx="2503103" cy="125155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Health education</a:t>
          </a:r>
          <a:endParaRPr lang="en-US" sz="2000" kern="1200" dirty="0"/>
        </a:p>
      </dsp:txBody>
      <dsp:txXfrm>
        <a:off x="3582102" y="2196943"/>
        <a:ext cx="2429789" cy="1178237"/>
      </dsp:txXfrm>
    </dsp:sp>
    <dsp:sp modelId="{357DA2F8-A6DB-46C3-AA8F-0F955473F2C5}">
      <dsp:nvSpPr>
        <dsp:cNvPr id="0" name=""/>
        <dsp:cNvSpPr/>
      </dsp:nvSpPr>
      <dsp:spPr>
        <a:xfrm rot="2142401">
          <a:off x="2428308" y="3845310"/>
          <a:ext cx="1233032" cy="40429"/>
        </a:xfrm>
        <a:custGeom>
          <a:avLst/>
          <a:gdLst/>
          <a:ahLst/>
          <a:cxnLst/>
          <a:rect l="0" t="0" r="0" b="0"/>
          <a:pathLst>
            <a:path>
              <a:moveTo>
                <a:pt x="0" y="20214"/>
              </a:moveTo>
              <a:lnTo>
                <a:pt x="1233032" y="2021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013999" y="3834699"/>
        <a:ext cx="61651" cy="61651"/>
      </dsp:txXfrm>
    </dsp:sp>
    <dsp:sp modelId="{BA58DAE5-3DD0-475F-8EF6-D3C226E350DD}">
      <dsp:nvSpPr>
        <dsp:cNvPr id="0" name=""/>
        <dsp:cNvSpPr/>
      </dsp:nvSpPr>
      <dsp:spPr>
        <a:xfrm>
          <a:off x="3545445" y="3599570"/>
          <a:ext cx="2503103" cy="125155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Posters</a:t>
          </a:r>
          <a:endParaRPr lang="en-US" sz="2000" kern="1200" dirty="0"/>
        </a:p>
      </dsp:txBody>
      <dsp:txXfrm>
        <a:off x="3582102" y="3636227"/>
        <a:ext cx="2429789" cy="1178237"/>
      </dsp:txXfrm>
    </dsp:sp>
    <dsp:sp modelId="{E5ECB0C0-E60F-41D1-8D10-42C83EAD328B}">
      <dsp:nvSpPr>
        <dsp:cNvPr id="0" name=""/>
        <dsp:cNvSpPr/>
      </dsp:nvSpPr>
      <dsp:spPr>
        <a:xfrm>
          <a:off x="41101" y="4319213"/>
          <a:ext cx="2503103" cy="1251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Dissemination of information pack to CMs, partners, MoHSS program officers, etc</a:t>
          </a:r>
          <a:endParaRPr lang="en-US" sz="2000" kern="1200" dirty="0"/>
        </a:p>
      </dsp:txBody>
      <dsp:txXfrm>
        <a:off x="77758" y="4355870"/>
        <a:ext cx="2429789" cy="1178237"/>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48BEDE-84E9-4B2A-AB3A-8C6B0D362C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3FA7F5-4122-4020-8F19-D4F1110E7A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040480-738E-4EC5-BDA4-79BB76CF22BB}" type="datetimeFigureOut">
              <a:rPr lang="en-US" smtClean="0"/>
              <a:t>6/16/2018</a:t>
            </a:fld>
            <a:endParaRPr lang="en-US" dirty="0"/>
          </a:p>
        </p:txBody>
      </p:sp>
      <p:sp>
        <p:nvSpPr>
          <p:cNvPr id="4" name="Footer Placeholder 3">
            <a:extLst>
              <a:ext uri="{FF2B5EF4-FFF2-40B4-BE49-F238E27FC236}">
                <a16:creationId xmlns:a16="http://schemas.microsoft.com/office/drawing/2014/main" id="{9EC13111-04E6-4240-90F4-4A239F1C9B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339C53-A1CB-4BD4-8BB5-6C4C0E1D42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endParaRPr lang="en-US" dirty="0"/>
          </a:p>
        </p:txBody>
      </p:sp>
    </p:spTree>
    <p:extLst>
      <p:ext uri="{BB962C8B-B14F-4D97-AF65-F5344CB8AC3E}">
        <p14:creationId xmlns:p14="http://schemas.microsoft.com/office/powerpoint/2010/main" val="3096241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14T21:00:01.2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0 554,'82'2,"-43"0,-1-1,1-3,-1 0,0-3,26-6,-26 2,0 2,0 2,1 1,4 2,159 3,-76 2,-83-2,1 1,-1 3,-1 1,1 3,-1 1,14 6,31 8,29 2,32 7,63 16,-138-32,1-3,1-3,0-4,58-2,-39-4,-11 0,38-6,-116 5,1-1,-1 0,0 1,1-2,-1 1,0-1,0 0,0 0,0 0,0-1,0 1,0-1,-1 0,1-1,0 0,1-3,0-1,-1 0,1 0,-2 0,1 0,-1-1,0 0,0-2,8-17,2 0,0 1,2 0,1 1,1 1,2 0,5-4,-23 28,-1 0,1-1,-1 1,0 0,1-1,-1 1,0-1,0 0,0 1,0-1,0 0,0 0,-1 0,1 1,-1-1,1 0,-1 0,0 0,1 0,-1 0,0 0,0 0,-1 0,1-1,-1 1,-1 0,1 1,-1-1,1 1,-1-1,0 1,1-1,-1 1,0 0,0 0,0 0,0 0,0 0,0 0,0 1,-1-1,1 1,0-1,0 1,0 0,-1 0,1 0,-89-5,67 5,0-1,0-1,0-1,-11-3,-49-17,23 6,-45-6,27 6,52 10,0 2,0 0,-10 1,25 3,1 0,0 1,0 0,0 1,0 0,-1 1,1 0,1 1,-1 0,0 0,1 1,-1 1,1 0,1 0,-1 1,1 0,0 1,0 0,0 0,1 1,-4 5,-80 90,-57 58,126-139,0-2,-2-1,0-1,-1-1,-1-2,0 0,-1-2,-1-1,0-1,-22 5,18-6,2 2,-22 11,-41 16,59-32,1-1,-1-1,0-2,0-1,0-2,0-2,-2-1,-57 0,-54 5,45 0,-75-8,173 6,0-1,-1 1,1-1,0 0,0 0,0-1,-1 0,1 0,1 0,-1-1,0 1,1-1,-1 0,1 0,0-1,0 1,0-1,0 0,-1-2,1-1,0-1,1 1,0-1,0 1,0-1,1 0,0 0,1 0,0 0,0 0,1 0,0-4,0-7,2 0,0 0,1 0,1 0,0 0,2 1,0 0,1 0,1 0,1 1,9-16,1 0,2 1,1 1,16-15,-14 17,35-40,24-18,-63 67,1 2,0 1,2 0,0 1,1 2,12-6,-21 14,1 1,-1 1,1 0,0 1,0 0,0 1,14 1,14 1,-1 1,14 4,-13 3,-1 2,0 2,-1 1,-1 2,5 5,24 7,-40-15,-2 2,0 0,-1 2,0 1,-1 1,-1 2,-1 0,-1 1,0 2,-2 0,4 7,7 7,7 11,3-3,17 13,-43-44,0-1,1-1,0-1,1 0,0-1,0-1,1-1,20 6,-8-4,1-1,1-1,-1-2,1-1,0-2,1-1,41-2,1-2,14-6,-62 4,0 0,-1-3,1 0,-1-1,-1-2,0-1,15-8,14-7,0 2,2 3,1 2,41-7,3-2,-72 18,22-8,-49 17,0 0,0 1,0-1,0 1,0 0,0 0,0 0,1 0,-1 0,0 0,0 1,0 0,2 0,-4 0,-1-1,1 1,-1-1,1 1,-1 0,1-1,-1 1,0 0,1-1,-1 1,0 0,0-1,1 1,-1 0,0-1,0 1,0 0,0 0,0-1,0 1,0 0,0 0,0-1,0 1,-1 0,1 0,0-1,0 1,-1 0,1-1,0 1,-1-1,1 1,-1 0,1-1,0 1,-1-1,0 1,1-1,-1 1,1-1,-26 30,23-27,-16 14,0 0,-2-1,-21 12,16-11,1 2,-11 10,-63 50,61-50,1 1,-5 7,31-26,-1 0,0-1,-1 0,0-1,0-1,-1 0,0-1,-1 0,1-1,-1-1,-1 0,1-2,0 1,-1-2,0 0,0 0,0-2,-8 0,-1463-3,1454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2C020-57A0-4E47-BF8B-F13F807FBA7A}" type="datetimeFigureOut">
              <a:rPr lang="en-US" smtClean="0"/>
              <a:t>6/16/2018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56530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1"/>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sz="1100">
                <a:solidFill>
                  <a:schemeClr val="tx1"/>
                </a:solidFill>
                <a:latin typeface="Arial" charset="0"/>
                <a:cs typeface="Arial" charset="0"/>
              </a:defRPr>
            </a:lvl1pPr>
            <a:lvl2pPr marL="742950" indent="-285750" defTabSz="989013" eaLnBrk="0" hangingPunct="0">
              <a:spcBef>
                <a:spcPct val="30000"/>
              </a:spcBef>
              <a:defRPr sz="1100">
                <a:solidFill>
                  <a:schemeClr val="tx1"/>
                </a:solidFill>
                <a:latin typeface="Arial" charset="0"/>
                <a:cs typeface="Arial" charset="0"/>
              </a:defRPr>
            </a:lvl2pPr>
            <a:lvl3pPr marL="1143000" indent="-228600" defTabSz="989013" eaLnBrk="0" hangingPunct="0">
              <a:spcBef>
                <a:spcPct val="30000"/>
              </a:spcBef>
              <a:defRPr sz="1100">
                <a:solidFill>
                  <a:schemeClr val="tx1"/>
                </a:solidFill>
                <a:latin typeface="Arial" charset="0"/>
                <a:cs typeface="Arial" charset="0"/>
              </a:defRPr>
            </a:lvl3pPr>
            <a:lvl4pPr marL="1600200" indent="-228600" defTabSz="989013" eaLnBrk="0" hangingPunct="0">
              <a:spcBef>
                <a:spcPct val="30000"/>
              </a:spcBef>
              <a:defRPr sz="1200">
                <a:solidFill>
                  <a:schemeClr val="tx1"/>
                </a:solidFill>
                <a:latin typeface="Calibri" pitchFamily="34" charset="0"/>
                <a:cs typeface="Arial" charset="0"/>
              </a:defRPr>
            </a:lvl4pPr>
            <a:lvl5pPr marL="2057400" indent="-228600" defTabSz="989013" eaLnBrk="0" hangingPunct="0">
              <a:spcBef>
                <a:spcPct val="30000"/>
              </a:spcBef>
              <a:defRPr sz="1200">
                <a:solidFill>
                  <a:schemeClr val="tx1"/>
                </a:solidFill>
                <a:latin typeface="Calibri" pitchFamily="34" charset="0"/>
                <a:cs typeface="Arial" charset="0"/>
              </a:defRPr>
            </a:lvl5pPr>
            <a:lvl6pPr marL="2514600" indent="-228600" defTabSz="989013"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989013"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989013"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989013" eaLnBrk="0" fontAlgn="base" hangingPunct="0">
              <a:spcBef>
                <a:spcPct val="30000"/>
              </a:spcBef>
              <a:spcAft>
                <a:spcPct val="0"/>
              </a:spcAft>
              <a:defRPr sz="1200">
                <a:solidFill>
                  <a:schemeClr val="tx1"/>
                </a:solidFill>
                <a:latin typeface="Calibri" pitchFamily="34" charset="0"/>
                <a:cs typeface="Arial" charset="0"/>
              </a:defRPr>
            </a:lvl9pPr>
          </a:lstStyle>
          <a:p>
            <a:pPr eaLnBrk="1" fontAlgn="base" hangingPunct="1">
              <a:spcBef>
                <a:spcPct val="0"/>
              </a:spcBef>
              <a:spcAft>
                <a:spcPct val="0"/>
              </a:spcAft>
            </a:pPr>
            <a:r>
              <a:rPr lang="en-US" altLang="en-US" sz="1200" dirty="0"/>
              <a:t>Unit 6, Slide </a:t>
            </a:r>
            <a:fld id="{F866DE9E-2D5A-4DD9-AFE2-B42D1BDDA915}" type="slidenum">
              <a:rPr lang="en-US" altLang="en-US" sz="1200" smtClean="0"/>
              <a:pPr eaLnBrk="1" fontAlgn="base" hangingPunct="1">
                <a:spcBef>
                  <a:spcPct val="0"/>
                </a:spcBef>
                <a:spcAft>
                  <a:spcPct val="0"/>
                </a:spcAft>
              </a:pPr>
              <a:t>3</a:t>
            </a:fld>
            <a:endParaRPr lang="en-US" altLang="en-US" sz="1200" dirty="0"/>
          </a:p>
        </p:txBody>
      </p:sp>
      <p:sp>
        <p:nvSpPr>
          <p:cNvPr id="80899" name="Rectangle 4"/>
          <p:cNvSpPr>
            <a:spLocks noGrp="1" noRot="1" noChangeAspect="1" noChangeArrowheads="1" noTextEdit="1"/>
          </p:cNvSpPr>
          <p:nvPr>
            <p:ph type="sldImg"/>
          </p:nvPr>
        </p:nvSpPr>
        <p:spPr>
          <a:xfrm>
            <a:off x="755650" y="1062038"/>
            <a:ext cx="5280025" cy="2970212"/>
          </a:xfrm>
          <a:ln/>
        </p:spPr>
      </p:sp>
      <p:sp>
        <p:nvSpPr>
          <p:cNvPr id="80900"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charset="0"/>
              <a:cs typeface="Arial" charset="0"/>
            </a:endParaRPr>
          </a:p>
        </p:txBody>
      </p:sp>
    </p:spTree>
    <p:extLst>
      <p:ext uri="{BB962C8B-B14F-4D97-AF65-F5344CB8AC3E}">
        <p14:creationId xmlns:p14="http://schemas.microsoft.com/office/powerpoint/2010/main" val="1485801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1"/>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sz="1100">
                <a:solidFill>
                  <a:schemeClr val="tx1"/>
                </a:solidFill>
                <a:latin typeface="Arial" charset="0"/>
                <a:cs typeface="Arial" charset="0"/>
              </a:defRPr>
            </a:lvl1pPr>
            <a:lvl2pPr marL="742950" indent="-285750" defTabSz="989013" eaLnBrk="0" hangingPunct="0">
              <a:spcBef>
                <a:spcPct val="30000"/>
              </a:spcBef>
              <a:defRPr sz="1100">
                <a:solidFill>
                  <a:schemeClr val="tx1"/>
                </a:solidFill>
                <a:latin typeface="Arial" charset="0"/>
                <a:cs typeface="Arial" charset="0"/>
              </a:defRPr>
            </a:lvl2pPr>
            <a:lvl3pPr marL="1143000" indent="-228600" defTabSz="989013" eaLnBrk="0" hangingPunct="0">
              <a:spcBef>
                <a:spcPct val="30000"/>
              </a:spcBef>
              <a:defRPr sz="1100">
                <a:solidFill>
                  <a:schemeClr val="tx1"/>
                </a:solidFill>
                <a:latin typeface="Arial" charset="0"/>
                <a:cs typeface="Arial" charset="0"/>
              </a:defRPr>
            </a:lvl3pPr>
            <a:lvl4pPr marL="1600200" indent="-228600" defTabSz="989013" eaLnBrk="0" hangingPunct="0">
              <a:spcBef>
                <a:spcPct val="30000"/>
              </a:spcBef>
              <a:defRPr sz="1200">
                <a:solidFill>
                  <a:schemeClr val="tx1"/>
                </a:solidFill>
                <a:latin typeface="Calibri" pitchFamily="34" charset="0"/>
                <a:cs typeface="Arial" charset="0"/>
              </a:defRPr>
            </a:lvl4pPr>
            <a:lvl5pPr marL="2057400" indent="-228600" defTabSz="989013" eaLnBrk="0" hangingPunct="0">
              <a:spcBef>
                <a:spcPct val="30000"/>
              </a:spcBef>
              <a:defRPr sz="1200">
                <a:solidFill>
                  <a:schemeClr val="tx1"/>
                </a:solidFill>
                <a:latin typeface="Calibri" pitchFamily="34" charset="0"/>
                <a:cs typeface="Arial" charset="0"/>
              </a:defRPr>
            </a:lvl5pPr>
            <a:lvl6pPr marL="2514600" indent="-228600" defTabSz="989013"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989013"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989013"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989013" eaLnBrk="0" fontAlgn="base" hangingPunct="0">
              <a:spcBef>
                <a:spcPct val="30000"/>
              </a:spcBef>
              <a:spcAft>
                <a:spcPct val="0"/>
              </a:spcAft>
              <a:defRPr sz="1200">
                <a:solidFill>
                  <a:schemeClr val="tx1"/>
                </a:solidFill>
                <a:latin typeface="Calibri" pitchFamily="34" charset="0"/>
                <a:cs typeface="Arial" charset="0"/>
              </a:defRPr>
            </a:lvl9pPr>
          </a:lstStyle>
          <a:p>
            <a:pPr eaLnBrk="1" hangingPunct="1">
              <a:spcBef>
                <a:spcPct val="0"/>
              </a:spcBef>
            </a:pPr>
            <a:r>
              <a:rPr lang="en-US" altLang="en-US" sz="1200" dirty="0">
                <a:solidFill>
                  <a:prstClr val="black"/>
                </a:solidFill>
              </a:rPr>
              <a:t>Unit 6, Slide </a:t>
            </a:r>
            <a:fld id="{BA8C2F3C-556D-4D97-9849-C05A87409A26}" type="slidenum">
              <a:rPr lang="en-US" altLang="en-US" sz="1200" smtClean="0">
                <a:solidFill>
                  <a:prstClr val="black"/>
                </a:solidFill>
              </a:rPr>
              <a:pPr eaLnBrk="1" hangingPunct="1">
                <a:spcBef>
                  <a:spcPct val="0"/>
                </a:spcBef>
              </a:pPr>
              <a:t>26</a:t>
            </a:fld>
            <a:endParaRPr lang="en-US" altLang="en-US" sz="1200" dirty="0">
              <a:solidFill>
                <a:prstClr val="black"/>
              </a:solidFill>
            </a:endParaRPr>
          </a:p>
        </p:txBody>
      </p:sp>
      <p:sp>
        <p:nvSpPr>
          <p:cNvPr id="89091" name="Rectangle 4"/>
          <p:cNvSpPr>
            <a:spLocks noGrp="1" noRot="1" noChangeAspect="1" noChangeArrowheads="1" noTextEdit="1"/>
          </p:cNvSpPr>
          <p:nvPr>
            <p:ph type="sldImg"/>
          </p:nvPr>
        </p:nvSpPr>
        <p:spPr>
          <a:xfrm>
            <a:off x="755650" y="1062038"/>
            <a:ext cx="5280025" cy="2970212"/>
          </a:xfrm>
          <a:ln/>
        </p:spPr>
      </p:sp>
      <p:sp>
        <p:nvSpPr>
          <p:cNvPr id="8909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b="1" dirty="0">
              <a:latin typeface="Arial" charset="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
        <p:nvSpPr>
          <p:cNvPr id="4" name="Header Placeholder 3"/>
          <p:cNvSpPr>
            <a:spLocks noGrp="1"/>
          </p:cNvSpPr>
          <p:nvPr>
            <p:ph type="hdr" sz="quarter" idx="10"/>
          </p:nvPr>
        </p:nvSpPr>
        <p:spPr/>
        <p:txBody>
          <a:bodyPr/>
          <a:lstStyle/>
          <a:p>
            <a:pPr>
              <a:defRPr/>
            </a:pPr>
            <a:r>
              <a:rPr lang="en-US" dirty="0">
                <a:solidFill>
                  <a:prstClr val="black"/>
                </a:solidFill>
              </a:rPr>
              <a:t>Slide </a:t>
            </a:r>
            <a:fld id="{66105C75-E3BB-449E-B373-02A4C81A6B3D}"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03778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1"/>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sz="1100">
                <a:solidFill>
                  <a:schemeClr val="tx1"/>
                </a:solidFill>
                <a:latin typeface="Arial" charset="0"/>
                <a:cs typeface="Arial" charset="0"/>
              </a:defRPr>
            </a:lvl1pPr>
            <a:lvl2pPr marL="742950" indent="-285750" defTabSz="989013" eaLnBrk="0" hangingPunct="0">
              <a:spcBef>
                <a:spcPct val="30000"/>
              </a:spcBef>
              <a:defRPr sz="1100">
                <a:solidFill>
                  <a:schemeClr val="tx1"/>
                </a:solidFill>
                <a:latin typeface="Arial" charset="0"/>
                <a:cs typeface="Arial" charset="0"/>
              </a:defRPr>
            </a:lvl2pPr>
            <a:lvl3pPr marL="1143000" indent="-228600" defTabSz="989013" eaLnBrk="0" hangingPunct="0">
              <a:spcBef>
                <a:spcPct val="30000"/>
              </a:spcBef>
              <a:defRPr sz="1100">
                <a:solidFill>
                  <a:schemeClr val="tx1"/>
                </a:solidFill>
                <a:latin typeface="Arial" charset="0"/>
                <a:cs typeface="Arial" charset="0"/>
              </a:defRPr>
            </a:lvl3pPr>
            <a:lvl4pPr marL="1600200" indent="-228600" defTabSz="989013" eaLnBrk="0" hangingPunct="0">
              <a:spcBef>
                <a:spcPct val="30000"/>
              </a:spcBef>
              <a:defRPr sz="1200">
                <a:solidFill>
                  <a:schemeClr val="tx1"/>
                </a:solidFill>
                <a:latin typeface="Calibri" pitchFamily="34" charset="0"/>
                <a:cs typeface="Arial" charset="0"/>
              </a:defRPr>
            </a:lvl4pPr>
            <a:lvl5pPr marL="2057400" indent="-228600" defTabSz="989013" eaLnBrk="0" hangingPunct="0">
              <a:spcBef>
                <a:spcPct val="30000"/>
              </a:spcBef>
              <a:defRPr sz="1200">
                <a:solidFill>
                  <a:schemeClr val="tx1"/>
                </a:solidFill>
                <a:latin typeface="Calibri" pitchFamily="34" charset="0"/>
                <a:cs typeface="Arial" charset="0"/>
              </a:defRPr>
            </a:lvl5pPr>
            <a:lvl6pPr marL="2514600" indent="-228600" defTabSz="989013"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989013"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989013"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989013" eaLnBrk="0" fontAlgn="base" hangingPunct="0">
              <a:spcBef>
                <a:spcPct val="30000"/>
              </a:spcBef>
              <a:spcAft>
                <a:spcPct val="0"/>
              </a:spcAft>
              <a:defRPr sz="1200">
                <a:solidFill>
                  <a:schemeClr val="tx1"/>
                </a:solidFill>
                <a:latin typeface="Calibri" pitchFamily="34" charset="0"/>
                <a:cs typeface="Arial" charset="0"/>
              </a:defRPr>
            </a:lvl9pPr>
          </a:lstStyle>
          <a:p>
            <a:pPr eaLnBrk="1" hangingPunct="1">
              <a:spcBef>
                <a:spcPct val="0"/>
              </a:spcBef>
            </a:pPr>
            <a:r>
              <a:rPr lang="en-US" altLang="en-US" sz="1200" dirty="0">
                <a:solidFill>
                  <a:prstClr val="black"/>
                </a:solidFill>
              </a:rPr>
              <a:t>Unit 6, Slide </a:t>
            </a:r>
            <a:fld id="{E784EEE3-6422-49EF-A3F3-994EF358C039}" type="slidenum">
              <a:rPr lang="en-US" altLang="en-US" sz="1200" smtClean="0">
                <a:solidFill>
                  <a:prstClr val="black"/>
                </a:solidFill>
              </a:rPr>
              <a:pPr eaLnBrk="1" hangingPunct="1">
                <a:spcBef>
                  <a:spcPct val="0"/>
                </a:spcBef>
              </a:pPr>
              <a:t>28</a:t>
            </a:fld>
            <a:endParaRPr lang="en-US" altLang="en-US" sz="1200" dirty="0">
              <a:solidFill>
                <a:prstClr val="black"/>
              </a:solidFill>
            </a:endParaRPr>
          </a:p>
        </p:txBody>
      </p:sp>
      <p:sp>
        <p:nvSpPr>
          <p:cNvPr id="93187" name="Rectangle 4"/>
          <p:cNvSpPr>
            <a:spLocks noGrp="1" noRot="1" noChangeAspect="1" noChangeArrowheads="1" noTextEdit="1"/>
          </p:cNvSpPr>
          <p:nvPr>
            <p:ph type="sldImg"/>
          </p:nvPr>
        </p:nvSpPr>
        <p:spPr>
          <a:xfrm>
            <a:off x="755650" y="1062038"/>
            <a:ext cx="5280025" cy="2970212"/>
          </a:xfrm>
          <a:ln/>
        </p:spPr>
      </p:sp>
      <p:sp>
        <p:nvSpPr>
          <p:cNvPr id="93188"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i="0" dirty="0">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ZA" altLang="en-US" dirty="0">
              <a:latin typeface="Arial" charset="0"/>
              <a:cs typeface="Arial" charset="0"/>
            </a:endParaRPr>
          </a:p>
        </p:txBody>
      </p:sp>
      <p:sp>
        <p:nvSpPr>
          <p:cNvPr id="12800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eaLnBrk="0" hangingPunct="0">
              <a:spcBef>
                <a:spcPct val="30000"/>
              </a:spcBef>
              <a:defRPr sz="1100">
                <a:solidFill>
                  <a:schemeClr val="tx1"/>
                </a:solidFill>
                <a:latin typeface="Arial" charset="0"/>
                <a:cs typeface="Arial" charset="0"/>
              </a:defRPr>
            </a:lvl1pPr>
            <a:lvl2pPr marL="742950" indent="-285750" defTabSz="1073150" eaLnBrk="0" hangingPunct="0">
              <a:spcBef>
                <a:spcPct val="30000"/>
              </a:spcBef>
              <a:defRPr sz="1100">
                <a:solidFill>
                  <a:schemeClr val="tx1"/>
                </a:solidFill>
                <a:latin typeface="Arial" charset="0"/>
                <a:cs typeface="Arial" charset="0"/>
              </a:defRPr>
            </a:lvl2pPr>
            <a:lvl3pPr marL="1143000" indent="-228600" defTabSz="1073150" eaLnBrk="0" hangingPunct="0">
              <a:spcBef>
                <a:spcPct val="30000"/>
              </a:spcBef>
              <a:defRPr sz="1100">
                <a:solidFill>
                  <a:schemeClr val="tx1"/>
                </a:solidFill>
                <a:latin typeface="Arial" charset="0"/>
                <a:cs typeface="Arial" charset="0"/>
              </a:defRPr>
            </a:lvl3pPr>
            <a:lvl4pPr marL="1600200" indent="-228600" defTabSz="1073150" eaLnBrk="0" hangingPunct="0">
              <a:spcBef>
                <a:spcPct val="30000"/>
              </a:spcBef>
              <a:defRPr sz="1200">
                <a:solidFill>
                  <a:schemeClr val="tx1"/>
                </a:solidFill>
                <a:latin typeface="Calibri" pitchFamily="34" charset="0"/>
                <a:cs typeface="Arial" charset="0"/>
              </a:defRPr>
            </a:lvl4pPr>
            <a:lvl5pPr marL="2057400" indent="-228600" defTabSz="1073150" eaLnBrk="0" hangingPunct="0">
              <a:spcBef>
                <a:spcPct val="30000"/>
              </a:spcBef>
              <a:defRPr sz="1200">
                <a:solidFill>
                  <a:schemeClr val="tx1"/>
                </a:solidFill>
                <a:latin typeface="Calibri" pitchFamily="34" charset="0"/>
                <a:cs typeface="Arial" charset="0"/>
              </a:defRPr>
            </a:lvl5pPr>
            <a:lvl6pPr marL="2514600" indent="-228600" defTabSz="1073150"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1073150"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1073150"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1073150" eaLnBrk="0" fontAlgn="base" hangingPunct="0">
              <a:spcBef>
                <a:spcPct val="30000"/>
              </a:spcBef>
              <a:spcAft>
                <a:spcPct val="0"/>
              </a:spcAft>
              <a:defRPr sz="1200">
                <a:solidFill>
                  <a:schemeClr val="tx1"/>
                </a:solidFill>
                <a:latin typeface="Calibri" pitchFamily="34" charset="0"/>
                <a:cs typeface="Arial" charset="0"/>
              </a:defRPr>
            </a:lvl9pPr>
          </a:lstStyle>
          <a:p>
            <a:pPr eaLnBrk="1" fontAlgn="base" hangingPunct="1">
              <a:spcBef>
                <a:spcPct val="0"/>
              </a:spcBef>
              <a:spcAft>
                <a:spcPct val="0"/>
              </a:spcAft>
            </a:pPr>
            <a:r>
              <a:rPr lang="en-US" altLang="en-US" sz="1200" dirty="0"/>
              <a:t>Slide </a:t>
            </a:r>
            <a:fld id="{773F459E-00EF-4AD2-B674-7E49D9F001A1}" type="slidenum">
              <a:rPr lang="en-US" altLang="en-US" sz="1200" smtClean="0"/>
              <a:pPr eaLnBrk="1" fontAlgn="base" hangingPunct="1">
                <a:spcBef>
                  <a:spcPct val="0"/>
                </a:spcBef>
                <a:spcAft>
                  <a:spcPct val="0"/>
                </a:spcAft>
              </a:pPr>
              <a:t>29</a:t>
            </a:fld>
            <a:endParaRPr lang="en-US" altLang="en-US" sz="1200" dirty="0"/>
          </a:p>
        </p:txBody>
      </p:sp>
    </p:spTree>
    <p:extLst>
      <p:ext uri="{BB962C8B-B14F-4D97-AF65-F5344CB8AC3E}">
        <p14:creationId xmlns:p14="http://schemas.microsoft.com/office/powerpoint/2010/main" val="2372773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dirty="0">
              <a:latin typeface="Arial" charset="0"/>
              <a:cs typeface="Arial" charset="0"/>
            </a:endParaRPr>
          </a:p>
        </p:txBody>
      </p:sp>
      <p:sp>
        <p:nvSpPr>
          <p:cNvPr id="13312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eaLnBrk="0" hangingPunct="0">
              <a:spcBef>
                <a:spcPct val="30000"/>
              </a:spcBef>
              <a:defRPr sz="1100">
                <a:solidFill>
                  <a:schemeClr val="tx1"/>
                </a:solidFill>
                <a:latin typeface="Arial" charset="0"/>
                <a:cs typeface="Arial" charset="0"/>
              </a:defRPr>
            </a:lvl1pPr>
            <a:lvl2pPr marL="742950" indent="-285750" defTabSz="1073150" eaLnBrk="0" hangingPunct="0">
              <a:spcBef>
                <a:spcPct val="30000"/>
              </a:spcBef>
              <a:defRPr sz="1100">
                <a:solidFill>
                  <a:schemeClr val="tx1"/>
                </a:solidFill>
                <a:latin typeface="Arial" charset="0"/>
                <a:cs typeface="Arial" charset="0"/>
              </a:defRPr>
            </a:lvl2pPr>
            <a:lvl3pPr marL="1143000" indent="-228600" defTabSz="1073150" eaLnBrk="0" hangingPunct="0">
              <a:spcBef>
                <a:spcPct val="30000"/>
              </a:spcBef>
              <a:defRPr sz="1100">
                <a:solidFill>
                  <a:schemeClr val="tx1"/>
                </a:solidFill>
                <a:latin typeface="Arial" charset="0"/>
                <a:cs typeface="Arial" charset="0"/>
              </a:defRPr>
            </a:lvl3pPr>
            <a:lvl4pPr marL="1600200" indent="-228600" defTabSz="1073150" eaLnBrk="0" hangingPunct="0">
              <a:spcBef>
                <a:spcPct val="30000"/>
              </a:spcBef>
              <a:defRPr sz="1200">
                <a:solidFill>
                  <a:schemeClr val="tx1"/>
                </a:solidFill>
                <a:latin typeface="Calibri" pitchFamily="34" charset="0"/>
                <a:cs typeface="Arial" charset="0"/>
              </a:defRPr>
            </a:lvl4pPr>
            <a:lvl5pPr marL="2057400" indent="-228600" defTabSz="1073150" eaLnBrk="0" hangingPunct="0">
              <a:spcBef>
                <a:spcPct val="30000"/>
              </a:spcBef>
              <a:defRPr sz="1200">
                <a:solidFill>
                  <a:schemeClr val="tx1"/>
                </a:solidFill>
                <a:latin typeface="Calibri" pitchFamily="34" charset="0"/>
                <a:cs typeface="Arial" charset="0"/>
              </a:defRPr>
            </a:lvl5pPr>
            <a:lvl6pPr marL="2514600" indent="-228600" defTabSz="1073150"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1073150"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1073150"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1073150" eaLnBrk="0" fontAlgn="base" hangingPunct="0">
              <a:spcBef>
                <a:spcPct val="30000"/>
              </a:spcBef>
              <a:spcAft>
                <a:spcPct val="0"/>
              </a:spcAft>
              <a:defRPr sz="1200">
                <a:solidFill>
                  <a:schemeClr val="tx1"/>
                </a:solidFill>
                <a:latin typeface="Calibri" pitchFamily="34" charset="0"/>
                <a:cs typeface="Arial" charset="0"/>
              </a:defRPr>
            </a:lvl9pPr>
          </a:lstStyle>
          <a:p>
            <a:pPr eaLnBrk="1" fontAlgn="base" hangingPunct="1">
              <a:spcBef>
                <a:spcPct val="0"/>
              </a:spcBef>
              <a:spcAft>
                <a:spcPct val="0"/>
              </a:spcAft>
            </a:pPr>
            <a:r>
              <a:rPr lang="en-US" altLang="en-US" sz="1200" dirty="0"/>
              <a:t>Slide </a:t>
            </a:r>
            <a:fld id="{E15C5953-52A6-4E40-821D-1D4E637D39B1}" type="slidenum">
              <a:rPr lang="en-US" altLang="en-US" sz="1200" smtClean="0"/>
              <a:pPr eaLnBrk="1" fontAlgn="base" hangingPunct="1">
                <a:spcBef>
                  <a:spcPct val="0"/>
                </a:spcBef>
                <a:spcAft>
                  <a:spcPct val="0"/>
                </a:spcAft>
              </a:pPr>
              <a:t>30</a:t>
            </a:fld>
            <a:endParaRPr lang="en-US" altLang="en-US" sz="1200" dirty="0"/>
          </a:p>
        </p:txBody>
      </p:sp>
    </p:spTree>
    <p:extLst>
      <p:ext uri="{BB962C8B-B14F-4D97-AF65-F5344CB8AC3E}">
        <p14:creationId xmlns:p14="http://schemas.microsoft.com/office/powerpoint/2010/main" val="2735032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defRPr/>
            </a:pPr>
            <a:endParaRPr lang="en-GB" altLang="en-US" dirty="0">
              <a:latin typeface="Arial" charset="0"/>
              <a:cs typeface="Arial" charset="0"/>
            </a:endParaRPr>
          </a:p>
        </p:txBody>
      </p:sp>
      <p:sp>
        <p:nvSpPr>
          <p:cNvPr id="9728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eaLnBrk="0" hangingPunct="0">
              <a:spcBef>
                <a:spcPct val="30000"/>
              </a:spcBef>
              <a:defRPr sz="1100">
                <a:solidFill>
                  <a:schemeClr val="tx1"/>
                </a:solidFill>
                <a:latin typeface="Arial" charset="0"/>
                <a:cs typeface="Arial" charset="0"/>
              </a:defRPr>
            </a:lvl1pPr>
            <a:lvl2pPr marL="742950" indent="-285750" defTabSz="1073150" eaLnBrk="0" hangingPunct="0">
              <a:spcBef>
                <a:spcPct val="30000"/>
              </a:spcBef>
              <a:defRPr sz="1100">
                <a:solidFill>
                  <a:schemeClr val="tx1"/>
                </a:solidFill>
                <a:latin typeface="Arial" charset="0"/>
                <a:cs typeface="Arial" charset="0"/>
              </a:defRPr>
            </a:lvl2pPr>
            <a:lvl3pPr marL="1143000" indent="-228600" defTabSz="1073150" eaLnBrk="0" hangingPunct="0">
              <a:spcBef>
                <a:spcPct val="30000"/>
              </a:spcBef>
              <a:defRPr sz="1100">
                <a:solidFill>
                  <a:schemeClr val="tx1"/>
                </a:solidFill>
                <a:latin typeface="Arial" charset="0"/>
                <a:cs typeface="Arial" charset="0"/>
              </a:defRPr>
            </a:lvl3pPr>
            <a:lvl4pPr marL="1600200" indent="-228600" defTabSz="1073150" eaLnBrk="0" hangingPunct="0">
              <a:spcBef>
                <a:spcPct val="30000"/>
              </a:spcBef>
              <a:defRPr sz="1200">
                <a:solidFill>
                  <a:schemeClr val="tx1"/>
                </a:solidFill>
                <a:latin typeface="Calibri" pitchFamily="34" charset="0"/>
                <a:cs typeface="Arial" charset="0"/>
              </a:defRPr>
            </a:lvl4pPr>
            <a:lvl5pPr marL="2057400" indent="-228600" defTabSz="1073150" eaLnBrk="0" hangingPunct="0">
              <a:spcBef>
                <a:spcPct val="30000"/>
              </a:spcBef>
              <a:defRPr sz="1200">
                <a:solidFill>
                  <a:schemeClr val="tx1"/>
                </a:solidFill>
                <a:latin typeface="Calibri" pitchFamily="34" charset="0"/>
                <a:cs typeface="Arial" charset="0"/>
              </a:defRPr>
            </a:lvl5pPr>
            <a:lvl6pPr marL="2514600" indent="-228600" defTabSz="1073150"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1073150"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1073150"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1073150" eaLnBrk="0" fontAlgn="base" hangingPunct="0">
              <a:spcBef>
                <a:spcPct val="30000"/>
              </a:spcBef>
              <a:spcAft>
                <a:spcPct val="0"/>
              </a:spcAft>
              <a:defRPr sz="1200">
                <a:solidFill>
                  <a:schemeClr val="tx1"/>
                </a:solidFill>
                <a:latin typeface="Calibri" pitchFamily="34" charset="0"/>
                <a:cs typeface="Arial" charset="0"/>
              </a:defRPr>
            </a:lvl9pPr>
          </a:lstStyle>
          <a:p>
            <a:pPr eaLnBrk="1" fontAlgn="base" hangingPunct="1">
              <a:spcBef>
                <a:spcPct val="0"/>
              </a:spcBef>
              <a:spcAft>
                <a:spcPct val="0"/>
              </a:spcAft>
            </a:pPr>
            <a:r>
              <a:rPr lang="en-US" altLang="en-US" sz="1200" dirty="0"/>
              <a:t>Slide </a:t>
            </a:r>
            <a:fld id="{76A2F717-14C9-4C7D-9821-B265115EF292}" type="slidenum">
              <a:rPr lang="en-US" altLang="en-US" sz="1200" smtClean="0"/>
              <a:pPr eaLnBrk="1" fontAlgn="base" hangingPunct="1">
                <a:spcBef>
                  <a:spcPct val="0"/>
                </a:spcBef>
                <a:spcAft>
                  <a:spcPct val="0"/>
                </a:spcAft>
              </a:pPr>
              <a:t>31</a:t>
            </a:fld>
            <a:endParaRPr lang="en-US" altLang="en-US" sz="1200" dirty="0"/>
          </a:p>
        </p:txBody>
      </p:sp>
    </p:spTree>
    <p:extLst>
      <p:ext uri="{BB962C8B-B14F-4D97-AF65-F5344CB8AC3E}">
        <p14:creationId xmlns:p14="http://schemas.microsoft.com/office/powerpoint/2010/main" val="151113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1"/>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sz="1100">
                <a:solidFill>
                  <a:schemeClr val="tx1"/>
                </a:solidFill>
                <a:latin typeface="Arial" charset="0"/>
                <a:cs typeface="Arial" charset="0"/>
              </a:defRPr>
            </a:lvl1pPr>
            <a:lvl2pPr marL="742950" indent="-285750" defTabSz="989013" eaLnBrk="0" hangingPunct="0">
              <a:spcBef>
                <a:spcPct val="30000"/>
              </a:spcBef>
              <a:defRPr sz="1100">
                <a:solidFill>
                  <a:schemeClr val="tx1"/>
                </a:solidFill>
                <a:latin typeface="Arial" charset="0"/>
                <a:cs typeface="Arial" charset="0"/>
              </a:defRPr>
            </a:lvl2pPr>
            <a:lvl3pPr marL="1143000" indent="-228600" defTabSz="989013" eaLnBrk="0" hangingPunct="0">
              <a:spcBef>
                <a:spcPct val="30000"/>
              </a:spcBef>
              <a:defRPr sz="1100">
                <a:solidFill>
                  <a:schemeClr val="tx1"/>
                </a:solidFill>
                <a:latin typeface="Arial" charset="0"/>
                <a:cs typeface="Arial" charset="0"/>
              </a:defRPr>
            </a:lvl3pPr>
            <a:lvl4pPr marL="1600200" indent="-228600" defTabSz="989013" eaLnBrk="0" hangingPunct="0">
              <a:spcBef>
                <a:spcPct val="30000"/>
              </a:spcBef>
              <a:defRPr sz="1200">
                <a:solidFill>
                  <a:schemeClr val="tx1"/>
                </a:solidFill>
                <a:latin typeface="Calibri" pitchFamily="34" charset="0"/>
                <a:cs typeface="Arial" charset="0"/>
              </a:defRPr>
            </a:lvl4pPr>
            <a:lvl5pPr marL="2057400" indent="-228600" defTabSz="989013" eaLnBrk="0" hangingPunct="0">
              <a:spcBef>
                <a:spcPct val="30000"/>
              </a:spcBef>
              <a:defRPr sz="1200">
                <a:solidFill>
                  <a:schemeClr val="tx1"/>
                </a:solidFill>
                <a:latin typeface="Calibri" pitchFamily="34" charset="0"/>
                <a:cs typeface="Arial" charset="0"/>
              </a:defRPr>
            </a:lvl5pPr>
            <a:lvl6pPr marL="2514600" indent="-228600" defTabSz="989013"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989013"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989013"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989013" eaLnBrk="0" fontAlgn="base" hangingPunct="0">
              <a:spcBef>
                <a:spcPct val="30000"/>
              </a:spcBef>
              <a:spcAft>
                <a:spcPct val="0"/>
              </a:spcAft>
              <a:defRPr sz="1200">
                <a:solidFill>
                  <a:schemeClr val="tx1"/>
                </a:solidFill>
                <a:latin typeface="Calibri" pitchFamily="34" charset="0"/>
                <a:cs typeface="Arial" charset="0"/>
              </a:defRPr>
            </a:lvl9pPr>
          </a:lstStyle>
          <a:p>
            <a:pPr eaLnBrk="1" fontAlgn="base" hangingPunct="1">
              <a:spcBef>
                <a:spcPct val="0"/>
              </a:spcBef>
              <a:spcAft>
                <a:spcPct val="0"/>
              </a:spcAft>
            </a:pPr>
            <a:r>
              <a:rPr lang="en-US" altLang="en-US" sz="1200" dirty="0"/>
              <a:t>Unit 6, Slide </a:t>
            </a:r>
            <a:fld id="{199BF6EF-2A21-40C8-86B0-9B9F8F48789F}" type="slidenum">
              <a:rPr lang="en-US" altLang="en-US" sz="1200" smtClean="0"/>
              <a:pPr eaLnBrk="1" fontAlgn="base" hangingPunct="1">
                <a:spcBef>
                  <a:spcPct val="0"/>
                </a:spcBef>
                <a:spcAft>
                  <a:spcPct val="0"/>
                </a:spcAft>
              </a:pPr>
              <a:t>32</a:t>
            </a:fld>
            <a:endParaRPr lang="en-US" altLang="en-US" sz="1200" dirty="0"/>
          </a:p>
        </p:txBody>
      </p:sp>
      <p:sp>
        <p:nvSpPr>
          <p:cNvPr id="100355" name="Rectangle 4"/>
          <p:cNvSpPr>
            <a:spLocks noGrp="1" noRot="1" noChangeAspect="1" noChangeArrowheads="1" noTextEdit="1"/>
          </p:cNvSpPr>
          <p:nvPr>
            <p:ph type="sldImg"/>
          </p:nvPr>
        </p:nvSpPr>
        <p:spPr>
          <a:xfrm>
            <a:off x="755650" y="1062038"/>
            <a:ext cx="5280025" cy="2970212"/>
          </a:xfrm>
          <a:ln/>
        </p:spPr>
      </p:sp>
      <p:sp>
        <p:nvSpPr>
          <p:cNvPr id="100356"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cs typeface="Arial" charset="0"/>
            </a:endParaRPr>
          </a:p>
        </p:txBody>
      </p:sp>
    </p:spTree>
    <p:extLst>
      <p:ext uri="{BB962C8B-B14F-4D97-AF65-F5344CB8AC3E}">
        <p14:creationId xmlns:p14="http://schemas.microsoft.com/office/powerpoint/2010/main" val="313983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latin typeface="Arial" charset="0"/>
              <a:ea typeface="ＭＳ Ｐゴシック" pitchFamily="34" charset="-128"/>
            </a:endParaRPr>
          </a:p>
        </p:txBody>
      </p:sp>
      <p:sp>
        <p:nvSpPr>
          <p:cNvPr id="11268" name="Rectangle 8"/>
          <p:cNvSpPr txBox="1">
            <a:spLocks noGrp="1" noChangeArrowheads="1"/>
          </p:cNvSpPr>
          <p:nvPr/>
        </p:nvSpPr>
        <p:spPr bwMode="auto">
          <a:xfrm>
            <a:off x="0" y="0"/>
            <a:ext cx="32083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3" tIns="46151" rIns="92303" bIns="46151"/>
          <a:lstStyle>
            <a:lvl1pPr defTabSz="922338" eaLnBrk="0" hangingPunct="0">
              <a:defRPr>
                <a:solidFill>
                  <a:schemeClr val="tx1"/>
                </a:solidFill>
                <a:latin typeface="Arial" charset="0"/>
              </a:defRPr>
            </a:lvl1pPr>
            <a:lvl2pPr marL="742950" indent="-285750" defTabSz="922338" eaLnBrk="0" hangingPunct="0">
              <a:defRPr>
                <a:solidFill>
                  <a:schemeClr val="tx1"/>
                </a:solidFill>
                <a:latin typeface="Arial" charset="0"/>
              </a:defRPr>
            </a:lvl2pPr>
            <a:lvl3pPr marL="1143000" indent="-228600" defTabSz="922338" eaLnBrk="0" hangingPunct="0">
              <a:defRPr>
                <a:solidFill>
                  <a:schemeClr val="tx1"/>
                </a:solidFill>
                <a:latin typeface="Arial" charset="0"/>
              </a:defRPr>
            </a:lvl3pPr>
            <a:lvl4pPr marL="1600200" indent="-228600" defTabSz="922338" eaLnBrk="0" hangingPunct="0">
              <a:defRPr>
                <a:solidFill>
                  <a:schemeClr val="tx1"/>
                </a:solidFill>
                <a:latin typeface="Arial" charset="0"/>
              </a:defRPr>
            </a:lvl4pPr>
            <a:lvl5pPr marL="2057400" indent="-228600" defTabSz="922338" eaLnBrk="0" hangingPunct="0">
              <a:defRPr>
                <a:solidFill>
                  <a:schemeClr val="tx1"/>
                </a:solidFill>
                <a:latin typeface="Arial" charset="0"/>
              </a:defRPr>
            </a:lvl5pPr>
            <a:lvl6pPr marL="2514600" indent="-228600" defTabSz="922338" eaLnBrk="0" fontAlgn="base" hangingPunct="0">
              <a:spcBef>
                <a:spcPct val="0"/>
              </a:spcBef>
              <a:spcAft>
                <a:spcPct val="0"/>
              </a:spcAft>
              <a:defRPr>
                <a:solidFill>
                  <a:schemeClr val="tx1"/>
                </a:solidFill>
                <a:latin typeface="Arial" charset="0"/>
              </a:defRPr>
            </a:lvl6pPr>
            <a:lvl7pPr marL="2971800" indent="-228600" defTabSz="922338" eaLnBrk="0" fontAlgn="base" hangingPunct="0">
              <a:spcBef>
                <a:spcPct val="0"/>
              </a:spcBef>
              <a:spcAft>
                <a:spcPct val="0"/>
              </a:spcAft>
              <a:defRPr>
                <a:solidFill>
                  <a:schemeClr val="tx1"/>
                </a:solidFill>
                <a:latin typeface="Arial" charset="0"/>
              </a:defRPr>
            </a:lvl7pPr>
            <a:lvl8pPr marL="3429000" indent="-228600" defTabSz="922338" eaLnBrk="0" fontAlgn="base" hangingPunct="0">
              <a:spcBef>
                <a:spcPct val="0"/>
              </a:spcBef>
              <a:spcAft>
                <a:spcPct val="0"/>
              </a:spcAft>
              <a:defRPr>
                <a:solidFill>
                  <a:schemeClr val="tx1"/>
                </a:solidFill>
                <a:latin typeface="Arial" charset="0"/>
              </a:defRPr>
            </a:lvl8pPr>
            <a:lvl9pPr marL="3886200" indent="-228600" defTabSz="922338"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fr-FR" altLang="en-US" sz="1300" dirty="0">
                <a:solidFill>
                  <a:srgbClr val="000000"/>
                </a:solidFill>
                <a:latin typeface="Trebuchet MS" pitchFamily="34" charset="0"/>
                <a:ea typeface="ＭＳ Ｐゴシック" pitchFamily="34" charset="-128"/>
              </a:rPr>
              <a:t>ARV-trial.com</a:t>
            </a:r>
          </a:p>
        </p:txBody>
      </p:sp>
      <p:sp>
        <p:nvSpPr>
          <p:cNvPr id="11269" name="Rectangle 7"/>
          <p:cNvSpPr txBox="1">
            <a:spLocks noGrp="1" noChangeArrowheads="1"/>
          </p:cNvSpPr>
          <p:nvPr/>
        </p:nvSpPr>
        <p:spPr bwMode="auto">
          <a:xfrm>
            <a:off x="3614738" y="8424863"/>
            <a:ext cx="2968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982" tIns="42490" rIns="84982" bIns="42490" anchor="b"/>
          <a:lstStyle>
            <a:lvl1pPr defTabSz="850900" eaLnBrk="0" hangingPunct="0">
              <a:defRPr>
                <a:solidFill>
                  <a:schemeClr val="tx1"/>
                </a:solidFill>
                <a:latin typeface="Arial" charset="0"/>
              </a:defRPr>
            </a:lvl1pPr>
            <a:lvl2pPr marL="742950" indent="-285750" defTabSz="850900" eaLnBrk="0" hangingPunct="0">
              <a:defRPr>
                <a:solidFill>
                  <a:schemeClr val="tx1"/>
                </a:solidFill>
                <a:latin typeface="Arial" charset="0"/>
              </a:defRPr>
            </a:lvl2pPr>
            <a:lvl3pPr marL="1143000" indent="-228600" defTabSz="850900" eaLnBrk="0" hangingPunct="0">
              <a:defRPr>
                <a:solidFill>
                  <a:schemeClr val="tx1"/>
                </a:solidFill>
                <a:latin typeface="Arial" charset="0"/>
              </a:defRPr>
            </a:lvl3pPr>
            <a:lvl4pPr marL="1600200" indent="-228600" defTabSz="850900" eaLnBrk="0" hangingPunct="0">
              <a:defRPr>
                <a:solidFill>
                  <a:schemeClr val="tx1"/>
                </a:solidFill>
                <a:latin typeface="Arial" charset="0"/>
              </a:defRPr>
            </a:lvl4pPr>
            <a:lvl5pPr marL="2057400" indent="-228600" defTabSz="850900" eaLnBrk="0" hangingPunct="0">
              <a:defRPr>
                <a:solidFill>
                  <a:schemeClr val="tx1"/>
                </a:solidFill>
                <a:latin typeface="Arial" charset="0"/>
              </a:defRPr>
            </a:lvl5pPr>
            <a:lvl6pPr marL="2514600" indent="-228600" defTabSz="850900" eaLnBrk="0" fontAlgn="base" hangingPunct="0">
              <a:spcBef>
                <a:spcPct val="0"/>
              </a:spcBef>
              <a:spcAft>
                <a:spcPct val="0"/>
              </a:spcAft>
              <a:defRPr>
                <a:solidFill>
                  <a:schemeClr val="tx1"/>
                </a:solidFill>
                <a:latin typeface="Arial" charset="0"/>
              </a:defRPr>
            </a:lvl6pPr>
            <a:lvl7pPr marL="2971800" indent="-228600" defTabSz="850900" eaLnBrk="0" fontAlgn="base" hangingPunct="0">
              <a:spcBef>
                <a:spcPct val="0"/>
              </a:spcBef>
              <a:spcAft>
                <a:spcPct val="0"/>
              </a:spcAft>
              <a:defRPr>
                <a:solidFill>
                  <a:schemeClr val="tx1"/>
                </a:solidFill>
                <a:latin typeface="Arial" charset="0"/>
              </a:defRPr>
            </a:lvl7pPr>
            <a:lvl8pPr marL="3429000" indent="-228600" defTabSz="850900" eaLnBrk="0" fontAlgn="base" hangingPunct="0">
              <a:spcBef>
                <a:spcPct val="0"/>
              </a:spcBef>
              <a:spcAft>
                <a:spcPct val="0"/>
              </a:spcAft>
              <a:defRPr>
                <a:solidFill>
                  <a:schemeClr val="tx1"/>
                </a:solidFill>
                <a:latin typeface="Arial" charset="0"/>
              </a:defRPr>
            </a:lvl8pPr>
            <a:lvl9pPr marL="3886200" indent="-228600" defTabSz="850900" eaLnBrk="0" fontAlgn="base" hangingPunct="0">
              <a:spcBef>
                <a:spcPct val="0"/>
              </a:spcBef>
              <a:spcAft>
                <a:spcPct val="0"/>
              </a:spcAft>
              <a:defRPr>
                <a:solidFill>
                  <a:schemeClr val="tx1"/>
                </a:solidFill>
                <a:latin typeface="Arial" charset="0"/>
              </a:defRPr>
            </a:lvl9pPr>
          </a:lstStyle>
          <a:p>
            <a:pPr algn="r" eaLnBrk="1" fontAlgn="base" hangingPunct="1">
              <a:spcBef>
                <a:spcPct val="0"/>
              </a:spcBef>
              <a:spcAft>
                <a:spcPct val="0"/>
              </a:spcAft>
            </a:pPr>
            <a:fld id="{9F99B052-380F-43FD-B52F-938F4FE459F8}" type="slidenum">
              <a:rPr lang="fr-FR" altLang="en-US" sz="1200" smtClean="0">
                <a:solidFill>
                  <a:srgbClr val="000000"/>
                </a:solidFill>
                <a:ea typeface="ＭＳ Ｐゴシック" pitchFamily="34" charset="-128"/>
              </a:rPr>
              <a:pPr algn="r" eaLnBrk="1" fontAlgn="base" hangingPunct="1">
                <a:spcBef>
                  <a:spcPct val="0"/>
                </a:spcBef>
                <a:spcAft>
                  <a:spcPct val="0"/>
                </a:spcAft>
              </a:pPr>
              <a:t>37</a:t>
            </a:fld>
            <a:endParaRPr lang="fr-FR" altLang="en-US" sz="1200" dirty="0">
              <a:solidFill>
                <a:srgbClr val="000000"/>
              </a:solidFill>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latin typeface="Arial" charset="0"/>
              <a:ea typeface="ＭＳ Ｐゴシック" pitchFamily="34" charset="-128"/>
            </a:endParaRPr>
          </a:p>
        </p:txBody>
      </p:sp>
      <p:sp>
        <p:nvSpPr>
          <p:cNvPr id="14340" name="Rectangle 8"/>
          <p:cNvSpPr txBox="1">
            <a:spLocks noGrp="1" noChangeArrowheads="1"/>
          </p:cNvSpPr>
          <p:nvPr/>
        </p:nvSpPr>
        <p:spPr bwMode="auto">
          <a:xfrm>
            <a:off x="0" y="0"/>
            <a:ext cx="32083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3" tIns="46151" rIns="92303" bIns="46151"/>
          <a:lstStyle>
            <a:lvl1pPr defTabSz="922338" eaLnBrk="0" hangingPunct="0">
              <a:defRPr>
                <a:solidFill>
                  <a:schemeClr val="tx1"/>
                </a:solidFill>
                <a:latin typeface="Arial" charset="0"/>
              </a:defRPr>
            </a:lvl1pPr>
            <a:lvl2pPr marL="742950" indent="-285750" defTabSz="922338" eaLnBrk="0" hangingPunct="0">
              <a:defRPr>
                <a:solidFill>
                  <a:schemeClr val="tx1"/>
                </a:solidFill>
                <a:latin typeface="Arial" charset="0"/>
              </a:defRPr>
            </a:lvl2pPr>
            <a:lvl3pPr marL="1143000" indent="-228600" defTabSz="922338" eaLnBrk="0" hangingPunct="0">
              <a:defRPr>
                <a:solidFill>
                  <a:schemeClr val="tx1"/>
                </a:solidFill>
                <a:latin typeface="Arial" charset="0"/>
              </a:defRPr>
            </a:lvl3pPr>
            <a:lvl4pPr marL="1600200" indent="-228600" defTabSz="922338" eaLnBrk="0" hangingPunct="0">
              <a:defRPr>
                <a:solidFill>
                  <a:schemeClr val="tx1"/>
                </a:solidFill>
                <a:latin typeface="Arial" charset="0"/>
              </a:defRPr>
            </a:lvl4pPr>
            <a:lvl5pPr marL="2057400" indent="-228600" defTabSz="922338" eaLnBrk="0" hangingPunct="0">
              <a:defRPr>
                <a:solidFill>
                  <a:schemeClr val="tx1"/>
                </a:solidFill>
                <a:latin typeface="Arial" charset="0"/>
              </a:defRPr>
            </a:lvl5pPr>
            <a:lvl6pPr marL="2514600" indent="-228600" defTabSz="922338" eaLnBrk="0" fontAlgn="base" hangingPunct="0">
              <a:spcBef>
                <a:spcPct val="0"/>
              </a:spcBef>
              <a:spcAft>
                <a:spcPct val="0"/>
              </a:spcAft>
              <a:defRPr>
                <a:solidFill>
                  <a:schemeClr val="tx1"/>
                </a:solidFill>
                <a:latin typeface="Arial" charset="0"/>
              </a:defRPr>
            </a:lvl6pPr>
            <a:lvl7pPr marL="2971800" indent="-228600" defTabSz="922338" eaLnBrk="0" fontAlgn="base" hangingPunct="0">
              <a:spcBef>
                <a:spcPct val="0"/>
              </a:spcBef>
              <a:spcAft>
                <a:spcPct val="0"/>
              </a:spcAft>
              <a:defRPr>
                <a:solidFill>
                  <a:schemeClr val="tx1"/>
                </a:solidFill>
                <a:latin typeface="Arial" charset="0"/>
              </a:defRPr>
            </a:lvl7pPr>
            <a:lvl8pPr marL="3429000" indent="-228600" defTabSz="922338" eaLnBrk="0" fontAlgn="base" hangingPunct="0">
              <a:spcBef>
                <a:spcPct val="0"/>
              </a:spcBef>
              <a:spcAft>
                <a:spcPct val="0"/>
              </a:spcAft>
              <a:defRPr>
                <a:solidFill>
                  <a:schemeClr val="tx1"/>
                </a:solidFill>
                <a:latin typeface="Arial" charset="0"/>
              </a:defRPr>
            </a:lvl8pPr>
            <a:lvl9pPr marL="3886200" indent="-228600" defTabSz="922338" eaLnBrk="0" fontAlgn="base" hangingPunct="0">
              <a:spcBef>
                <a:spcPct val="0"/>
              </a:spcBef>
              <a:spcAft>
                <a:spcPct val="0"/>
              </a:spcAft>
              <a:defRPr>
                <a:solidFill>
                  <a:schemeClr val="tx1"/>
                </a:solidFill>
                <a:latin typeface="Arial" charset="0"/>
              </a:defRPr>
            </a:lvl9pPr>
          </a:lstStyle>
          <a:p>
            <a:pPr eaLnBrk="1" hangingPunct="1"/>
            <a:r>
              <a:rPr lang="fr-FR" altLang="en-US" sz="1300" dirty="0">
                <a:latin typeface="Trebuchet MS" pitchFamily="34" charset="0"/>
              </a:rPr>
              <a:t>ARV-trial.com</a:t>
            </a:r>
          </a:p>
        </p:txBody>
      </p:sp>
      <p:sp>
        <p:nvSpPr>
          <p:cNvPr id="14341" name="Rectangle 7"/>
          <p:cNvSpPr txBox="1">
            <a:spLocks noGrp="1" noChangeArrowheads="1"/>
          </p:cNvSpPr>
          <p:nvPr/>
        </p:nvSpPr>
        <p:spPr bwMode="auto">
          <a:xfrm>
            <a:off x="3614738" y="8424863"/>
            <a:ext cx="2968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982" tIns="42490" rIns="84982" bIns="42490" anchor="b"/>
          <a:lstStyle>
            <a:lvl1pPr defTabSz="850900" eaLnBrk="0" hangingPunct="0">
              <a:defRPr>
                <a:solidFill>
                  <a:schemeClr val="tx1"/>
                </a:solidFill>
                <a:latin typeface="Arial" charset="0"/>
              </a:defRPr>
            </a:lvl1pPr>
            <a:lvl2pPr marL="742950" indent="-285750" defTabSz="850900" eaLnBrk="0" hangingPunct="0">
              <a:defRPr>
                <a:solidFill>
                  <a:schemeClr val="tx1"/>
                </a:solidFill>
                <a:latin typeface="Arial" charset="0"/>
              </a:defRPr>
            </a:lvl2pPr>
            <a:lvl3pPr marL="1143000" indent="-228600" defTabSz="850900" eaLnBrk="0" hangingPunct="0">
              <a:defRPr>
                <a:solidFill>
                  <a:schemeClr val="tx1"/>
                </a:solidFill>
                <a:latin typeface="Arial" charset="0"/>
              </a:defRPr>
            </a:lvl3pPr>
            <a:lvl4pPr marL="1600200" indent="-228600" defTabSz="850900" eaLnBrk="0" hangingPunct="0">
              <a:defRPr>
                <a:solidFill>
                  <a:schemeClr val="tx1"/>
                </a:solidFill>
                <a:latin typeface="Arial" charset="0"/>
              </a:defRPr>
            </a:lvl4pPr>
            <a:lvl5pPr marL="2057400" indent="-228600" defTabSz="850900" eaLnBrk="0" hangingPunct="0">
              <a:defRPr>
                <a:solidFill>
                  <a:schemeClr val="tx1"/>
                </a:solidFill>
                <a:latin typeface="Arial" charset="0"/>
              </a:defRPr>
            </a:lvl5pPr>
            <a:lvl6pPr marL="2514600" indent="-228600" defTabSz="850900" eaLnBrk="0" fontAlgn="base" hangingPunct="0">
              <a:spcBef>
                <a:spcPct val="0"/>
              </a:spcBef>
              <a:spcAft>
                <a:spcPct val="0"/>
              </a:spcAft>
              <a:defRPr>
                <a:solidFill>
                  <a:schemeClr val="tx1"/>
                </a:solidFill>
                <a:latin typeface="Arial" charset="0"/>
              </a:defRPr>
            </a:lvl6pPr>
            <a:lvl7pPr marL="2971800" indent="-228600" defTabSz="850900" eaLnBrk="0" fontAlgn="base" hangingPunct="0">
              <a:spcBef>
                <a:spcPct val="0"/>
              </a:spcBef>
              <a:spcAft>
                <a:spcPct val="0"/>
              </a:spcAft>
              <a:defRPr>
                <a:solidFill>
                  <a:schemeClr val="tx1"/>
                </a:solidFill>
                <a:latin typeface="Arial" charset="0"/>
              </a:defRPr>
            </a:lvl7pPr>
            <a:lvl8pPr marL="3429000" indent="-228600" defTabSz="850900" eaLnBrk="0" fontAlgn="base" hangingPunct="0">
              <a:spcBef>
                <a:spcPct val="0"/>
              </a:spcBef>
              <a:spcAft>
                <a:spcPct val="0"/>
              </a:spcAft>
              <a:defRPr>
                <a:solidFill>
                  <a:schemeClr val="tx1"/>
                </a:solidFill>
                <a:latin typeface="Arial" charset="0"/>
              </a:defRPr>
            </a:lvl8pPr>
            <a:lvl9pPr marL="3886200" indent="-228600" defTabSz="850900" eaLnBrk="0" fontAlgn="base" hangingPunct="0">
              <a:spcBef>
                <a:spcPct val="0"/>
              </a:spcBef>
              <a:spcAft>
                <a:spcPct val="0"/>
              </a:spcAft>
              <a:defRPr>
                <a:solidFill>
                  <a:schemeClr val="tx1"/>
                </a:solidFill>
                <a:latin typeface="Arial" charset="0"/>
              </a:defRPr>
            </a:lvl9pPr>
          </a:lstStyle>
          <a:p>
            <a:pPr algn="r" eaLnBrk="1" hangingPunct="1"/>
            <a:fld id="{19C6A4C4-1D23-4DEA-8D08-8704BC9FBA57}" type="slidenum">
              <a:rPr lang="fr-FR" altLang="en-US" sz="1200">
                <a:latin typeface="Calibri" pitchFamily="34" charset="0"/>
              </a:rPr>
              <a:pPr algn="r" eaLnBrk="1" hangingPunct="1"/>
              <a:t>38</a:t>
            </a:fld>
            <a:endParaRPr lang="fr-FR" altLang="en-US" sz="1200" dirty="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latin typeface="Arial" charset="0"/>
              <a:ea typeface="ＭＳ Ｐゴシック" pitchFamily="34" charset="-128"/>
            </a:endParaRPr>
          </a:p>
        </p:txBody>
      </p:sp>
      <p:sp>
        <p:nvSpPr>
          <p:cNvPr id="16388" name="Rectangle 8"/>
          <p:cNvSpPr txBox="1">
            <a:spLocks noGrp="1" noChangeArrowheads="1"/>
          </p:cNvSpPr>
          <p:nvPr/>
        </p:nvSpPr>
        <p:spPr bwMode="auto">
          <a:xfrm>
            <a:off x="0" y="0"/>
            <a:ext cx="32083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03" tIns="46151" rIns="92303" bIns="46151"/>
          <a:lstStyle>
            <a:lvl1pPr defTabSz="922338" eaLnBrk="0" hangingPunct="0">
              <a:defRPr>
                <a:solidFill>
                  <a:schemeClr val="tx1"/>
                </a:solidFill>
                <a:latin typeface="Arial" charset="0"/>
              </a:defRPr>
            </a:lvl1pPr>
            <a:lvl2pPr marL="742950" indent="-285750" defTabSz="922338" eaLnBrk="0" hangingPunct="0">
              <a:defRPr>
                <a:solidFill>
                  <a:schemeClr val="tx1"/>
                </a:solidFill>
                <a:latin typeface="Arial" charset="0"/>
              </a:defRPr>
            </a:lvl2pPr>
            <a:lvl3pPr marL="1143000" indent="-228600" defTabSz="922338" eaLnBrk="0" hangingPunct="0">
              <a:defRPr>
                <a:solidFill>
                  <a:schemeClr val="tx1"/>
                </a:solidFill>
                <a:latin typeface="Arial" charset="0"/>
              </a:defRPr>
            </a:lvl3pPr>
            <a:lvl4pPr marL="1600200" indent="-228600" defTabSz="922338" eaLnBrk="0" hangingPunct="0">
              <a:defRPr>
                <a:solidFill>
                  <a:schemeClr val="tx1"/>
                </a:solidFill>
                <a:latin typeface="Arial" charset="0"/>
              </a:defRPr>
            </a:lvl4pPr>
            <a:lvl5pPr marL="2057400" indent="-228600" defTabSz="922338" eaLnBrk="0" hangingPunct="0">
              <a:defRPr>
                <a:solidFill>
                  <a:schemeClr val="tx1"/>
                </a:solidFill>
                <a:latin typeface="Arial" charset="0"/>
              </a:defRPr>
            </a:lvl5pPr>
            <a:lvl6pPr marL="2514600" indent="-228600" defTabSz="922338" eaLnBrk="0" fontAlgn="base" hangingPunct="0">
              <a:spcBef>
                <a:spcPct val="0"/>
              </a:spcBef>
              <a:spcAft>
                <a:spcPct val="0"/>
              </a:spcAft>
              <a:defRPr>
                <a:solidFill>
                  <a:schemeClr val="tx1"/>
                </a:solidFill>
                <a:latin typeface="Arial" charset="0"/>
              </a:defRPr>
            </a:lvl6pPr>
            <a:lvl7pPr marL="2971800" indent="-228600" defTabSz="922338" eaLnBrk="0" fontAlgn="base" hangingPunct="0">
              <a:spcBef>
                <a:spcPct val="0"/>
              </a:spcBef>
              <a:spcAft>
                <a:spcPct val="0"/>
              </a:spcAft>
              <a:defRPr>
                <a:solidFill>
                  <a:schemeClr val="tx1"/>
                </a:solidFill>
                <a:latin typeface="Arial" charset="0"/>
              </a:defRPr>
            </a:lvl7pPr>
            <a:lvl8pPr marL="3429000" indent="-228600" defTabSz="922338" eaLnBrk="0" fontAlgn="base" hangingPunct="0">
              <a:spcBef>
                <a:spcPct val="0"/>
              </a:spcBef>
              <a:spcAft>
                <a:spcPct val="0"/>
              </a:spcAft>
              <a:defRPr>
                <a:solidFill>
                  <a:schemeClr val="tx1"/>
                </a:solidFill>
                <a:latin typeface="Arial" charset="0"/>
              </a:defRPr>
            </a:lvl8pPr>
            <a:lvl9pPr marL="3886200" indent="-228600" defTabSz="922338" eaLnBrk="0" fontAlgn="base" hangingPunct="0">
              <a:spcBef>
                <a:spcPct val="0"/>
              </a:spcBef>
              <a:spcAft>
                <a:spcPct val="0"/>
              </a:spcAft>
              <a:defRPr>
                <a:solidFill>
                  <a:schemeClr val="tx1"/>
                </a:solidFill>
                <a:latin typeface="Arial" charset="0"/>
              </a:defRPr>
            </a:lvl9pPr>
          </a:lstStyle>
          <a:p>
            <a:pPr eaLnBrk="1" hangingPunct="1"/>
            <a:r>
              <a:rPr lang="fr-FR" altLang="en-US" sz="1300" dirty="0">
                <a:solidFill>
                  <a:srgbClr val="000000"/>
                </a:solidFill>
                <a:latin typeface="Trebuchet MS" pitchFamily="34" charset="0"/>
                <a:ea typeface="ＭＳ Ｐゴシック" pitchFamily="34" charset="-128"/>
              </a:rPr>
              <a:t>ARV-trial.com</a:t>
            </a:r>
          </a:p>
        </p:txBody>
      </p:sp>
      <p:sp>
        <p:nvSpPr>
          <p:cNvPr id="16389" name="Rectangle 7"/>
          <p:cNvSpPr txBox="1">
            <a:spLocks noGrp="1" noChangeArrowheads="1"/>
          </p:cNvSpPr>
          <p:nvPr/>
        </p:nvSpPr>
        <p:spPr bwMode="auto">
          <a:xfrm>
            <a:off x="3614738" y="8424863"/>
            <a:ext cx="2968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982" tIns="42490" rIns="84982" bIns="42490" anchor="b"/>
          <a:lstStyle>
            <a:lvl1pPr defTabSz="850900" eaLnBrk="0" hangingPunct="0">
              <a:defRPr>
                <a:solidFill>
                  <a:schemeClr val="tx1"/>
                </a:solidFill>
                <a:latin typeface="Arial" charset="0"/>
              </a:defRPr>
            </a:lvl1pPr>
            <a:lvl2pPr marL="742950" indent="-285750" defTabSz="850900" eaLnBrk="0" hangingPunct="0">
              <a:defRPr>
                <a:solidFill>
                  <a:schemeClr val="tx1"/>
                </a:solidFill>
                <a:latin typeface="Arial" charset="0"/>
              </a:defRPr>
            </a:lvl2pPr>
            <a:lvl3pPr marL="1143000" indent="-228600" defTabSz="850900" eaLnBrk="0" hangingPunct="0">
              <a:defRPr>
                <a:solidFill>
                  <a:schemeClr val="tx1"/>
                </a:solidFill>
                <a:latin typeface="Arial" charset="0"/>
              </a:defRPr>
            </a:lvl3pPr>
            <a:lvl4pPr marL="1600200" indent="-228600" defTabSz="850900" eaLnBrk="0" hangingPunct="0">
              <a:defRPr>
                <a:solidFill>
                  <a:schemeClr val="tx1"/>
                </a:solidFill>
                <a:latin typeface="Arial" charset="0"/>
              </a:defRPr>
            </a:lvl4pPr>
            <a:lvl5pPr marL="2057400" indent="-228600" defTabSz="850900" eaLnBrk="0" hangingPunct="0">
              <a:defRPr>
                <a:solidFill>
                  <a:schemeClr val="tx1"/>
                </a:solidFill>
                <a:latin typeface="Arial" charset="0"/>
              </a:defRPr>
            </a:lvl5pPr>
            <a:lvl6pPr marL="2514600" indent="-228600" defTabSz="850900" eaLnBrk="0" fontAlgn="base" hangingPunct="0">
              <a:spcBef>
                <a:spcPct val="0"/>
              </a:spcBef>
              <a:spcAft>
                <a:spcPct val="0"/>
              </a:spcAft>
              <a:defRPr>
                <a:solidFill>
                  <a:schemeClr val="tx1"/>
                </a:solidFill>
                <a:latin typeface="Arial" charset="0"/>
              </a:defRPr>
            </a:lvl6pPr>
            <a:lvl7pPr marL="2971800" indent="-228600" defTabSz="850900" eaLnBrk="0" fontAlgn="base" hangingPunct="0">
              <a:spcBef>
                <a:spcPct val="0"/>
              </a:spcBef>
              <a:spcAft>
                <a:spcPct val="0"/>
              </a:spcAft>
              <a:defRPr>
                <a:solidFill>
                  <a:schemeClr val="tx1"/>
                </a:solidFill>
                <a:latin typeface="Arial" charset="0"/>
              </a:defRPr>
            </a:lvl7pPr>
            <a:lvl8pPr marL="3429000" indent="-228600" defTabSz="850900" eaLnBrk="0" fontAlgn="base" hangingPunct="0">
              <a:spcBef>
                <a:spcPct val="0"/>
              </a:spcBef>
              <a:spcAft>
                <a:spcPct val="0"/>
              </a:spcAft>
              <a:defRPr>
                <a:solidFill>
                  <a:schemeClr val="tx1"/>
                </a:solidFill>
                <a:latin typeface="Arial" charset="0"/>
              </a:defRPr>
            </a:lvl8pPr>
            <a:lvl9pPr marL="3886200" indent="-228600" defTabSz="850900" eaLnBrk="0" fontAlgn="base" hangingPunct="0">
              <a:spcBef>
                <a:spcPct val="0"/>
              </a:spcBef>
              <a:spcAft>
                <a:spcPct val="0"/>
              </a:spcAft>
              <a:defRPr>
                <a:solidFill>
                  <a:schemeClr val="tx1"/>
                </a:solidFill>
                <a:latin typeface="Arial" charset="0"/>
              </a:defRPr>
            </a:lvl9pPr>
          </a:lstStyle>
          <a:p>
            <a:pPr algn="r" eaLnBrk="1" hangingPunct="1"/>
            <a:fld id="{999B2542-A4A8-4A32-BF9A-9E184FE06932}" type="slidenum">
              <a:rPr lang="fr-FR" altLang="en-US" sz="1200">
                <a:solidFill>
                  <a:srgbClr val="000000"/>
                </a:solidFill>
                <a:ea typeface="ＭＳ Ｐゴシック" pitchFamily="34" charset="-128"/>
              </a:rPr>
              <a:pPr algn="r" eaLnBrk="1" hangingPunct="1"/>
              <a:t>39</a:t>
            </a:fld>
            <a:endParaRPr lang="fr-FR" altLang="en-US" sz="1200" dirty="0">
              <a:solidFill>
                <a:srgbClr val="000000"/>
              </a:solidFill>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6BEB85D4-4D2D-45B3-B19E-BDE293E555F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5FB91F6A-1612-4713-9584-B3E06F2F540A}"/>
              </a:ext>
            </a:extLst>
          </p:cNvPr>
          <p:cNvSpPr>
            <a:spLocks noGrp="1"/>
          </p:cNvSpPr>
          <p:nvPr>
            <p:ph type="body" idx="1"/>
          </p:nvPr>
        </p:nvSpPr>
        <p:spPr/>
        <p:txBody>
          <a:bodyPr/>
          <a:lstStyle/>
          <a:p>
            <a:pPr>
              <a:defRPr/>
            </a:pPr>
            <a:endParaRPr lang="en-US" dirty="0"/>
          </a:p>
        </p:txBody>
      </p:sp>
      <p:sp>
        <p:nvSpPr>
          <p:cNvPr id="50180" name="Header Placeholder 3">
            <a:extLst>
              <a:ext uri="{FF2B5EF4-FFF2-40B4-BE49-F238E27FC236}">
                <a16:creationId xmlns:a16="http://schemas.microsoft.com/office/drawing/2014/main" id="{D25D0D10-F226-49B8-8F65-DECEFE4E04A0}"/>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eaLnBrk="0" hangingPunct="0">
              <a:spcBef>
                <a:spcPct val="30000"/>
              </a:spcBef>
              <a:defRPr sz="1100">
                <a:solidFill>
                  <a:schemeClr val="tx1"/>
                </a:solidFill>
                <a:latin typeface="Arial" panose="020B0604020202020204" pitchFamily="34" charset="0"/>
                <a:cs typeface="Arial" panose="020B0604020202020204" pitchFamily="34" charset="0"/>
              </a:defRPr>
            </a:lvl1pPr>
            <a:lvl2pPr marL="742950" indent="-285750" defTabSz="1073150" eaLnBrk="0" hangingPunct="0">
              <a:spcBef>
                <a:spcPct val="30000"/>
              </a:spcBef>
              <a:defRPr sz="1100">
                <a:solidFill>
                  <a:schemeClr val="tx1"/>
                </a:solidFill>
                <a:latin typeface="Arial" panose="020B0604020202020204" pitchFamily="34" charset="0"/>
                <a:cs typeface="Arial" panose="020B0604020202020204" pitchFamily="34" charset="0"/>
              </a:defRPr>
            </a:lvl2pPr>
            <a:lvl3pPr marL="1143000" indent="-228600" defTabSz="1073150" eaLnBrk="0" hangingPunct="0">
              <a:spcBef>
                <a:spcPct val="30000"/>
              </a:spcBef>
              <a:defRPr sz="1100">
                <a:solidFill>
                  <a:schemeClr val="tx1"/>
                </a:solidFill>
                <a:latin typeface="Arial" panose="020B0604020202020204" pitchFamily="34" charset="0"/>
                <a:cs typeface="Arial" panose="020B0604020202020204" pitchFamily="34" charset="0"/>
              </a:defRPr>
            </a:lvl3pPr>
            <a:lvl4pPr marL="1600200" indent="-228600" defTabSz="1073150" eaLnBrk="0" hangingPunct="0">
              <a:spcBef>
                <a:spcPct val="30000"/>
              </a:spcBef>
              <a:defRPr sz="1200">
                <a:solidFill>
                  <a:schemeClr val="tx1"/>
                </a:solidFill>
                <a:latin typeface="Calibri" panose="020F0502020204030204" pitchFamily="34" charset="0"/>
                <a:cs typeface="Arial" panose="020B0604020202020204" pitchFamily="34" charset="0"/>
              </a:defRPr>
            </a:lvl4pPr>
            <a:lvl5pPr marL="2057400" indent="-228600" defTabSz="1073150" eaLnBrk="0" hangingPunct="0">
              <a:spcBef>
                <a:spcPct val="30000"/>
              </a:spcBef>
              <a:defRPr sz="1200">
                <a:solidFill>
                  <a:schemeClr val="tx1"/>
                </a:solidFill>
                <a:latin typeface="Calibri" panose="020F0502020204030204" pitchFamily="34" charset="0"/>
                <a:cs typeface="Arial" panose="020B0604020202020204" pitchFamily="34" charset="0"/>
              </a:defRPr>
            </a:lvl5pPr>
            <a:lvl6pPr marL="2514600" indent="-228600" defTabSz="107315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6pPr>
            <a:lvl7pPr marL="2971800" indent="-228600" defTabSz="107315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7pPr>
            <a:lvl8pPr marL="3429000" indent="-228600" defTabSz="107315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8pPr>
            <a:lvl9pPr marL="3886200" indent="-228600" defTabSz="107315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9pPr>
          </a:lstStyle>
          <a:p>
            <a:pPr eaLnBrk="1" hangingPunct="1">
              <a:spcBef>
                <a:spcPct val="0"/>
              </a:spcBef>
            </a:pPr>
            <a:r>
              <a:rPr lang="en-US" altLang="en-US" sz="1200" dirty="0">
                <a:solidFill>
                  <a:srgbClr val="000000"/>
                </a:solidFill>
              </a:rPr>
              <a:t>Slide </a:t>
            </a:r>
            <a:fld id="{6D22DA03-7A35-41B5-8F11-DA50A67DC78D}" type="slidenum">
              <a:rPr lang="en-US" altLang="en-US" sz="1200">
                <a:solidFill>
                  <a:srgbClr val="000000"/>
                </a:solidFill>
              </a:rPr>
              <a:pPr eaLnBrk="1" hangingPunct="1">
                <a:spcBef>
                  <a:spcPct val="0"/>
                </a:spcBef>
              </a:pPr>
              <a:t>6</a:t>
            </a:fld>
            <a:endParaRPr lang="en-US" altLang="en-US" sz="1200" dirty="0">
              <a:solidFill>
                <a:srgbClr val="000000"/>
              </a:solidFill>
            </a:endParaRPr>
          </a:p>
        </p:txBody>
      </p:sp>
    </p:spTree>
    <p:extLst>
      <p:ext uri="{BB962C8B-B14F-4D97-AF65-F5344CB8AC3E}">
        <p14:creationId xmlns:p14="http://schemas.microsoft.com/office/powerpoint/2010/main" val="134533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C24000A-76CB-954A-8718-B9D89219DF34}" type="slidenum">
              <a:rPr lang="en-GB" smtClean="0"/>
              <a:t>50</a:t>
            </a:fld>
            <a:endParaRPr lang="en-GB" dirty="0"/>
          </a:p>
        </p:txBody>
      </p:sp>
    </p:spTree>
    <p:extLst>
      <p:ext uri="{BB962C8B-B14F-4D97-AF65-F5344CB8AC3E}">
        <p14:creationId xmlns:p14="http://schemas.microsoft.com/office/powerpoint/2010/main" val="357941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8788"/>
          </a:xfrm>
          <a:prstGeom prst="rect">
            <a:avLst/>
          </a:prstGeom>
        </p:spPr>
        <p:txBody>
          <a:bodyPr/>
          <a:lstStyle/>
          <a:p>
            <a:pPr>
              <a:defRPr/>
            </a:pPr>
            <a:fld id="{14BC4CEA-CDEF-4764-8FE8-7D010DFCE3D3}" type="slidenum">
              <a:rPr lang="en-US"/>
              <a:pPr>
                <a:defRPr/>
              </a:pPr>
              <a:t>7</a:t>
            </a:fld>
            <a:endParaRPr lang="en-US" dirty="0"/>
          </a:p>
        </p:txBody>
      </p:sp>
      <p:sp>
        <p:nvSpPr>
          <p:cNvPr id="2867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xfrm>
            <a:off x="671513" y="4643438"/>
            <a:ext cx="5365750" cy="4397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Tree>
    <p:extLst>
      <p:ext uri="{BB962C8B-B14F-4D97-AF65-F5344CB8AC3E}">
        <p14:creationId xmlns:p14="http://schemas.microsoft.com/office/powerpoint/2010/main" val="137856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89730" tIns="44865" rIns="89730" bIns="44865" anchor="b"/>
          <a:lstStyle/>
          <a:p>
            <a:pPr marL="0" marR="0" lvl="0" indent="0" algn="r" defTabSz="914400" rtl="0" eaLnBrk="1" fontAlgn="base" latinLnBrk="0" hangingPunct="1">
              <a:lnSpc>
                <a:spcPct val="100000"/>
              </a:lnSpc>
              <a:spcBef>
                <a:spcPct val="0"/>
              </a:spcBef>
              <a:spcAft>
                <a:spcPct val="0"/>
              </a:spcAft>
              <a:buClrTx/>
              <a:buSzTx/>
              <a:buFontTx/>
              <a:buNone/>
              <a:tabLst/>
              <a:defRPr/>
            </a:pPr>
            <a:fld id="{30BA7F68-1CE2-41EE-B641-02A1E2C75383}"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63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89730" tIns="44865" rIns="89730" bIns="44865" anchor="b"/>
          <a:lstStyle/>
          <a:p>
            <a:pPr marL="0" marR="0" lvl="0" indent="0" algn="r" defTabSz="914400" rtl="0" eaLnBrk="1" fontAlgn="base" latinLnBrk="0" hangingPunct="1">
              <a:lnSpc>
                <a:spcPct val="100000"/>
              </a:lnSpc>
              <a:spcBef>
                <a:spcPct val="0"/>
              </a:spcBef>
              <a:spcAft>
                <a:spcPct val="0"/>
              </a:spcAft>
              <a:buClrTx/>
              <a:buSzTx/>
              <a:buFontTx/>
              <a:buNone/>
              <a:tabLst/>
              <a:defRPr/>
            </a:pPr>
            <a:fld id="{5A5DBC8A-AFD7-4EA4-AEC8-65619A360F1F}"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6387" name="Rectangle 2"/>
          <p:cNvSpPr>
            <a:spLocks noGrp="1" noRot="1" noChangeAspect="1" noChangeArrowheads="1" noTextEdit="1"/>
          </p:cNvSpPr>
          <p:nvPr>
            <p:ph type="sldImg"/>
          </p:nvPr>
        </p:nvSpPr>
        <p:spPr bwMode="auto">
          <a:xfrm>
            <a:off x="384175" y="685800"/>
            <a:ext cx="6096000" cy="3429000"/>
          </a:xfrm>
          <a:noFill/>
          <a:ln cap="flat">
            <a:solidFill>
              <a:schemeClr val="tx1"/>
            </a:solidFill>
            <a:miter lim="800000"/>
            <a:headEnd/>
            <a:tailEnd/>
          </a:ln>
        </p:spPr>
      </p:sp>
      <p:sp>
        <p:nvSpPr>
          <p:cNvPr id="16388" name="Rectangle 3"/>
          <p:cNvSpPr>
            <a:spLocks noGrp="1" noChangeArrowheads="1"/>
          </p:cNvSpPr>
          <p:nvPr>
            <p:ph type="body" idx="1"/>
          </p:nvPr>
        </p:nvSpPr>
        <p:spPr bwMode="auto">
          <a:xfrm>
            <a:off x="914400" y="4343400"/>
            <a:ext cx="5029200" cy="4114800"/>
          </a:xfrm>
          <a:noFill/>
        </p:spPr>
        <p:txBody>
          <a:bodyPr wrap="square" lIns="88777" tIns="43611" rIns="88777" bIns="43611" numCol="1" anchor="t" anchorCtr="0" compatLnSpc="1">
            <a:prstTxWarp prst="textNoShape">
              <a:avLst/>
            </a:prstTxWarp>
          </a:bodyPr>
          <a:lstStyle/>
          <a:p>
            <a:pPr marL="223838" indent="-223838" eaLnBrk="1" hangingPunct="1">
              <a:spcBef>
                <a:spcPct val="0"/>
              </a:spcBef>
              <a:buFontTx/>
              <a:buAutoNum type="arabicPeriod"/>
            </a:pPr>
            <a:endParaRPr lang="en-US" sz="1000" dirty="0">
              <a:latin typeface="Arial" charset="0"/>
            </a:endParaRPr>
          </a:p>
        </p:txBody>
      </p:sp>
    </p:spTree>
    <p:extLst>
      <p:ext uri="{BB962C8B-B14F-4D97-AF65-F5344CB8AC3E}">
        <p14:creationId xmlns:p14="http://schemas.microsoft.com/office/powerpoint/2010/main" val="17984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Rot="1" noChangeAspect="1" noChangeArrowheads="1" noTextEdit="1"/>
          </p:cNvSpPr>
          <p:nvPr>
            <p:ph type="sldImg"/>
          </p:nvPr>
        </p:nvSpPr>
        <p:spPr>
          <a:solidFill>
            <a:srgbClr val="FFFFFF"/>
          </a:solidFill>
          <a:ln/>
        </p:spPr>
      </p:sp>
      <p:sp>
        <p:nvSpPr>
          <p:cNvPr id="62467" name="Rectangle 5"/>
          <p:cNvSpPr>
            <a:spLocks noGrp="1" noChangeArrowheads="1"/>
          </p:cNvSpPr>
          <p:nvPr>
            <p:ph type="body" idx="1"/>
          </p:nvPr>
        </p:nvSpPr>
        <p:spPr>
          <a:noFill/>
          <a:ln/>
        </p:spPr>
        <p:style>
          <a:lnRef idx="0">
            <a:scrgbClr r="0" g="0" b="0"/>
          </a:lnRef>
          <a:fillRef idx="1001">
            <a:schemeClr val="lt1"/>
          </a:fillRef>
          <a:effectRef idx="0">
            <a:scrgbClr r="0" g="0" b="0"/>
          </a:effectRef>
          <a:fontRef idx="major"/>
        </p:style>
        <p:txBody>
          <a:bodyPr/>
          <a:lstStyle/>
          <a:p>
            <a:pPr eaLnBrk="1" hangingPunct="1">
              <a:defRPr/>
            </a:pPr>
            <a:r>
              <a:rPr lang="en-US" b="1" dirty="0"/>
              <a:t>Step 2: ART Medicines (Slides 3 - 19), 60 minutes</a:t>
            </a:r>
          </a:p>
          <a:p>
            <a:pPr eaLnBrk="1" hangingPunct="1">
              <a:defRPr/>
            </a:pPr>
            <a:endParaRPr lang="en-US" b="1" dirty="0"/>
          </a:p>
        </p:txBody>
      </p:sp>
      <p:sp>
        <p:nvSpPr>
          <p:cNvPr id="22532" name="Header Placeholder 4"/>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a:spcBef>
                <a:spcPct val="30000"/>
              </a:spcBef>
              <a:defRPr sz="1100">
                <a:solidFill>
                  <a:schemeClr val="tx1"/>
                </a:solidFill>
                <a:latin typeface="Arial" charset="0"/>
                <a:cs typeface="Arial" charset="0"/>
              </a:defRPr>
            </a:lvl1pPr>
            <a:lvl2pPr marL="742950" indent="-285750" defTabSz="1073150">
              <a:spcBef>
                <a:spcPct val="30000"/>
              </a:spcBef>
              <a:defRPr sz="1100">
                <a:solidFill>
                  <a:schemeClr val="tx1"/>
                </a:solidFill>
                <a:latin typeface="Arial" charset="0"/>
                <a:cs typeface="Arial" charset="0"/>
              </a:defRPr>
            </a:lvl2pPr>
            <a:lvl3pPr marL="1143000" indent="-228600" defTabSz="1073150">
              <a:spcBef>
                <a:spcPct val="30000"/>
              </a:spcBef>
              <a:defRPr sz="1100">
                <a:solidFill>
                  <a:schemeClr val="tx1"/>
                </a:solidFill>
                <a:latin typeface="Arial" charset="0"/>
                <a:cs typeface="Arial" charset="0"/>
              </a:defRPr>
            </a:lvl3pPr>
            <a:lvl4pPr marL="1600200" indent="-228600" defTabSz="1073150">
              <a:spcBef>
                <a:spcPct val="30000"/>
              </a:spcBef>
              <a:defRPr sz="1200">
                <a:solidFill>
                  <a:schemeClr val="tx1"/>
                </a:solidFill>
                <a:latin typeface="Calibri" pitchFamily="34" charset="0"/>
                <a:cs typeface="Arial" charset="0"/>
              </a:defRPr>
            </a:lvl4pPr>
            <a:lvl5pPr marL="2057400" indent="-228600" defTabSz="1073150">
              <a:spcBef>
                <a:spcPct val="30000"/>
              </a:spcBef>
              <a:defRPr sz="1200">
                <a:solidFill>
                  <a:schemeClr val="tx1"/>
                </a:solidFill>
                <a:latin typeface="Calibri" pitchFamily="34" charset="0"/>
                <a:cs typeface="Arial" charset="0"/>
              </a:defRPr>
            </a:lvl5pPr>
            <a:lvl6pPr marL="2514600" indent="-228600" defTabSz="1073150"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1073150"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1073150"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1073150" eaLnBrk="0" fontAlgn="base" hangingPunct="0">
              <a:spcBef>
                <a:spcPct val="30000"/>
              </a:spcBef>
              <a:spcAft>
                <a:spcPct val="0"/>
              </a:spcAft>
              <a:defRPr sz="1200">
                <a:solidFill>
                  <a:schemeClr val="tx1"/>
                </a:solidFill>
                <a:latin typeface="Calibri" pitchFamily="34" charset="0"/>
                <a:cs typeface="Arial" charset="0"/>
              </a:defRPr>
            </a:lvl9pPr>
          </a:lstStyle>
          <a:p>
            <a:pPr>
              <a:spcBef>
                <a:spcPct val="0"/>
              </a:spcBef>
            </a:pPr>
            <a:r>
              <a:rPr lang="en-US" altLang="en-US" sz="1200" dirty="0"/>
              <a:t>Unit 4, Slide </a:t>
            </a:r>
            <a:fld id="{DB263402-4D66-487A-93EC-BD26757E7871}" type="slidenum">
              <a:rPr lang="en-US" altLang="en-US" sz="1200"/>
              <a:pPr>
                <a:spcBef>
                  <a:spcPct val="0"/>
                </a:spcBef>
              </a:pPr>
              <a:t>19</a:t>
            </a:fld>
            <a:endParaRPr lang="en-US"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Rot="1" noChangeAspect="1" noChangeArrowheads="1" noTextEdit="1"/>
          </p:cNvSpPr>
          <p:nvPr>
            <p:ph type="sldImg"/>
          </p:nvPr>
        </p:nvSpPr>
        <p:spPr>
          <a:solidFill>
            <a:srgbClr val="FFFFFF"/>
          </a:solidFill>
          <a:ln/>
        </p:spPr>
      </p:sp>
      <p:sp>
        <p:nvSpPr>
          <p:cNvPr id="2457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charset="0"/>
              <a:cs typeface="Arial" charset="0"/>
            </a:endParaRPr>
          </a:p>
        </p:txBody>
      </p:sp>
      <p:sp>
        <p:nvSpPr>
          <p:cNvPr id="24580" name="Header Placeholder 4"/>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150">
              <a:spcBef>
                <a:spcPct val="30000"/>
              </a:spcBef>
              <a:defRPr sz="1100">
                <a:solidFill>
                  <a:schemeClr val="tx1"/>
                </a:solidFill>
                <a:latin typeface="Arial" charset="0"/>
                <a:cs typeface="Arial" charset="0"/>
              </a:defRPr>
            </a:lvl1pPr>
            <a:lvl2pPr marL="742950" indent="-285750" defTabSz="1073150">
              <a:spcBef>
                <a:spcPct val="30000"/>
              </a:spcBef>
              <a:defRPr sz="1100">
                <a:solidFill>
                  <a:schemeClr val="tx1"/>
                </a:solidFill>
                <a:latin typeface="Arial" charset="0"/>
                <a:cs typeface="Arial" charset="0"/>
              </a:defRPr>
            </a:lvl2pPr>
            <a:lvl3pPr marL="1143000" indent="-228600" defTabSz="1073150">
              <a:spcBef>
                <a:spcPct val="30000"/>
              </a:spcBef>
              <a:defRPr sz="1100">
                <a:solidFill>
                  <a:schemeClr val="tx1"/>
                </a:solidFill>
                <a:latin typeface="Arial" charset="0"/>
                <a:cs typeface="Arial" charset="0"/>
              </a:defRPr>
            </a:lvl3pPr>
            <a:lvl4pPr marL="1600200" indent="-228600" defTabSz="1073150">
              <a:spcBef>
                <a:spcPct val="30000"/>
              </a:spcBef>
              <a:defRPr sz="1200">
                <a:solidFill>
                  <a:schemeClr val="tx1"/>
                </a:solidFill>
                <a:latin typeface="Calibri" pitchFamily="34" charset="0"/>
                <a:cs typeface="Arial" charset="0"/>
              </a:defRPr>
            </a:lvl4pPr>
            <a:lvl5pPr marL="2057400" indent="-228600" defTabSz="1073150">
              <a:spcBef>
                <a:spcPct val="30000"/>
              </a:spcBef>
              <a:defRPr sz="1200">
                <a:solidFill>
                  <a:schemeClr val="tx1"/>
                </a:solidFill>
                <a:latin typeface="Calibri" pitchFamily="34" charset="0"/>
                <a:cs typeface="Arial" charset="0"/>
              </a:defRPr>
            </a:lvl5pPr>
            <a:lvl6pPr marL="2514600" indent="-228600" defTabSz="1073150"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1073150"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1073150"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1073150" eaLnBrk="0" fontAlgn="base" hangingPunct="0">
              <a:spcBef>
                <a:spcPct val="30000"/>
              </a:spcBef>
              <a:spcAft>
                <a:spcPct val="0"/>
              </a:spcAft>
              <a:defRPr sz="1200">
                <a:solidFill>
                  <a:schemeClr val="tx1"/>
                </a:solidFill>
                <a:latin typeface="Calibri" pitchFamily="34" charset="0"/>
                <a:cs typeface="Arial" charset="0"/>
              </a:defRPr>
            </a:lvl9pPr>
          </a:lstStyle>
          <a:p>
            <a:pPr>
              <a:spcBef>
                <a:spcPct val="0"/>
              </a:spcBef>
            </a:pPr>
            <a:r>
              <a:rPr lang="en-US" altLang="en-US" sz="1200" dirty="0"/>
              <a:t>Unit 4, Slide </a:t>
            </a:r>
            <a:fld id="{279DDA7B-BB56-41CD-9DB1-D467D483DE0A}" type="slidenum">
              <a:rPr lang="en-US" altLang="en-US" sz="1200"/>
              <a:pPr>
                <a:spcBef>
                  <a:spcPct val="0"/>
                </a:spcBef>
              </a:pPr>
              <a:t>20</a:t>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90488" y="744538"/>
            <a:ext cx="6627812" cy="3729037"/>
          </a:xfrm>
          <a:ln/>
        </p:spPr>
      </p:sp>
      <p:sp>
        <p:nvSpPr>
          <p:cNvPr id="216067" name="Notes Placeholder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sz="1200" b="0" i="0" kern="1200" dirty="0">
                <a:solidFill>
                  <a:schemeClr val="tx1"/>
                </a:solidFill>
                <a:effectLst/>
                <a:latin typeface="+mn-lt"/>
                <a:ea typeface="+mn-ea"/>
                <a:cs typeface="+mn-cs"/>
              </a:rPr>
              <a:t>Comprehensive International Program of Research on AIDS (CIPRA)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216068" name="Slide Number Placeholder 3"/>
          <p:cNvSpPr>
            <a:spLocks noGrp="1"/>
          </p:cNvSpPr>
          <p:nvPr>
            <p:ph type="sldNum" sz="quarter" idx="5"/>
          </p:nvPr>
        </p:nvSpPr>
        <p:spPr>
          <a:xfrm>
            <a:off x="3884613" y="8685213"/>
            <a:ext cx="2971800" cy="458788"/>
          </a:xfrm>
          <a:prstGeom prst="rect">
            <a:avLst/>
          </a:prstGeo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481013" eaLnBrk="0" hangingPunct="0">
              <a:defRPr sz="3900" b="1">
                <a:solidFill>
                  <a:srgbClr val="000066"/>
                </a:solidFill>
                <a:latin typeface="Arial" pitchFamily="34" charset="0"/>
                <a:cs typeface="Arial" pitchFamily="34" charset="0"/>
              </a:defRPr>
            </a:lvl1pPr>
            <a:lvl2pPr marL="742950" indent="-285750" defTabSz="481013" eaLnBrk="0" hangingPunct="0">
              <a:defRPr sz="3900" b="1">
                <a:solidFill>
                  <a:srgbClr val="000066"/>
                </a:solidFill>
                <a:latin typeface="Arial" pitchFamily="34" charset="0"/>
                <a:cs typeface="Arial" pitchFamily="34" charset="0"/>
              </a:defRPr>
            </a:lvl2pPr>
            <a:lvl3pPr marL="1143000" indent="-228600" defTabSz="481013" eaLnBrk="0" hangingPunct="0">
              <a:defRPr sz="3900" b="1">
                <a:solidFill>
                  <a:srgbClr val="000066"/>
                </a:solidFill>
                <a:latin typeface="Arial" pitchFamily="34" charset="0"/>
                <a:cs typeface="Arial" pitchFamily="34" charset="0"/>
              </a:defRPr>
            </a:lvl3pPr>
            <a:lvl4pPr marL="1600200" indent="-228600" defTabSz="481013" eaLnBrk="0" hangingPunct="0">
              <a:defRPr sz="3900" b="1">
                <a:solidFill>
                  <a:srgbClr val="000066"/>
                </a:solidFill>
                <a:latin typeface="Arial" pitchFamily="34" charset="0"/>
                <a:cs typeface="Arial" pitchFamily="34" charset="0"/>
              </a:defRPr>
            </a:lvl4pPr>
            <a:lvl5pPr marL="2057400" indent="-228600" defTabSz="481013" eaLnBrk="0" hangingPunct="0">
              <a:defRPr sz="3900" b="1">
                <a:solidFill>
                  <a:srgbClr val="000066"/>
                </a:solidFill>
                <a:latin typeface="Arial" pitchFamily="34" charset="0"/>
                <a:cs typeface="Arial" pitchFamily="34" charset="0"/>
              </a:defRPr>
            </a:lvl5pPr>
            <a:lvl6pPr marL="2514600" indent="-228600" defTabSz="481013" rtl="1" eaLnBrk="0" fontAlgn="base" hangingPunct="0">
              <a:spcBef>
                <a:spcPct val="0"/>
              </a:spcBef>
              <a:spcAft>
                <a:spcPct val="0"/>
              </a:spcAft>
              <a:defRPr sz="3900" b="1">
                <a:solidFill>
                  <a:srgbClr val="000066"/>
                </a:solidFill>
                <a:latin typeface="Arial" pitchFamily="34" charset="0"/>
                <a:cs typeface="Arial" pitchFamily="34" charset="0"/>
              </a:defRPr>
            </a:lvl6pPr>
            <a:lvl7pPr marL="2971800" indent="-228600" defTabSz="481013" rtl="1" eaLnBrk="0" fontAlgn="base" hangingPunct="0">
              <a:spcBef>
                <a:spcPct val="0"/>
              </a:spcBef>
              <a:spcAft>
                <a:spcPct val="0"/>
              </a:spcAft>
              <a:defRPr sz="3900" b="1">
                <a:solidFill>
                  <a:srgbClr val="000066"/>
                </a:solidFill>
                <a:latin typeface="Arial" pitchFamily="34" charset="0"/>
                <a:cs typeface="Arial" pitchFamily="34" charset="0"/>
              </a:defRPr>
            </a:lvl7pPr>
            <a:lvl8pPr marL="3429000" indent="-228600" defTabSz="481013" rtl="1" eaLnBrk="0" fontAlgn="base" hangingPunct="0">
              <a:spcBef>
                <a:spcPct val="0"/>
              </a:spcBef>
              <a:spcAft>
                <a:spcPct val="0"/>
              </a:spcAft>
              <a:defRPr sz="3900" b="1">
                <a:solidFill>
                  <a:srgbClr val="000066"/>
                </a:solidFill>
                <a:latin typeface="Arial" pitchFamily="34" charset="0"/>
                <a:cs typeface="Arial" pitchFamily="34" charset="0"/>
              </a:defRPr>
            </a:lvl8pPr>
            <a:lvl9pPr marL="3886200" indent="-228600" defTabSz="481013" rtl="1" eaLnBrk="0" fontAlgn="base" hangingPunct="0">
              <a:spcBef>
                <a:spcPct val="0"/>
              </a:spcBef>
              <a:spcAft>
                <a:spcPct val="0"/>
              </a:spcAft>
              <a:defRPr sz="3900" b="1">
                <a:solidFill>
                  <a:srgbClr val="000066"/>
                </a:solidFill>
                <a:latin typeface="Arial" pitchFamily="34" charset="0"/>
                <a:cs typeface="Arial" pitchFamily="34" charset="0"/>
              </a:defRPr>
            </a:lvl9pPr>
          </a:lstStyle>
          <a:p>
            <a:pPr eaLnBrk="1" hangingPunct="1"/>
            <a:fld id="{5CB3CB3D-94BF-4198-ADBF-556B4FFD441F}" type="slidenum">
              <a:rPr lang="en-US" sz="1200" b="0" smtClean="0">
                <a:solidFill>
                  <a:srgbClr val="000000"/>
                </a:solidFill>
                <a:latin typeface="Calibri" pitchFamily="34" charset="0"/>
                <a:ea typeface="ＭＳ Ｐゴシック" pitchFamily="34" charset="-128"/>
              </a:rPr>
              <a:pPr eaLnBrk="1" hangingPunct="1"/>
              <a:t>22</a:t>
            </a:fld>
            <a:endParaRPr lang="en-US" sz="1200" b="0" dirty="0">
              <a:solidFill>
                <a:srgbClr val="000000"/>
              </a:solidFill>
              <a:latin typeface="Calibri" pitchFamily="34" charset="0"/>
              <a:ea typeface="ＭＳ Ｐゴシック" pitchFamily="34" charset="-128"/>
            </a:endParaRPr>
          </a:p>
        </p:txBody>
      </p:sp>
    </p:spTree>
    <p:extLst>
      <p:ext uri="{BB962C8B-B14F-4D97-AF65-F5344CB8AC3E}">
        <p14:creationId xmlns:p14="http://schemas.microsoft.com/office/powerpoint/2010/main" val="2564885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References</a:t>
            </a:r>
          </a:p>
          <a:p>
            <a:r>
              <a:rPr lang="en-US" b="0" dirty="0"/>
              <a:t>1. INSIGHT START Study Group. N Engl J Med. 2015;373:795-807.</a:t>
            </a:r>
          </a:p>
          <a:p>
            <a:r>
              <a:rPr lang="en-US" b="0" dirty="0"/>
              <a:t>2. Cohen MS, et al. N Engl J Med. 2016;375:830-839.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3. </a:t>
            </a:r>
            <a:r>
              <a:rPr lang="nl-NL" altLang="en-US" sz="1200" b="0" spc="-10" dirty="0">
                <a:solidFill>
                  <a:srgbClr val="CDCDCF"/>
                </a:solidFill>
              </a:rPr>
              <a:t>Ford N, et al. AIDS. 2018;32:</a:t>
            </a:r>
          </a:p>
        </p:txBody>
      </p:sp>
      <p:sp>
        <p:nvSpPr>
          <p:cNvPr id="4" name="Slide Number Placeholder 3"/>
          <p:cNvSpPr>
            <a:spLocks noGrp="1"/>
          </p:cNvSpPr>
          <p:nvPr>
            <p:ph type="sldNum" sz="quarter" idx="10"/>
          </p:nvPr>
        </p:nvSpPr>
        <p:spPr>
          <a:xfrm>
            <a:off x="3884613" y="8685213"/>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0966D5-087E-4910-BB1D-8A1E06D3AB2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12855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1"/>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sz="1100">
                <a:solidFill>
                  <a:schemeClr val="tx1"/>
                </a:solidFill>
                <a:latin typeface="Arial" charset="0"/>
                <a:cs typeface="Arial" charset="0"/>
              </a:defRPr>
            </a:lvl1pPr>
            <a:lvl2pPr marL="742950" indent="-285750" defTabSz="989013" eaLnBrk="0" hangingPunct="0">
              <a:spcBef>
                <a:spcPct val="30000"/>
              </a:spcBef>
              <a:defRPr sz="1100">
                <a:solidFill>
                  <a:schemeClr val="tx1"/>
                </a:solidFill>
                <a:latin typeface="Arial" charset="0"/>
                <a:cs typeface="Arial" charset="0"/>
              </a:defRPr>
            </a:lvl2pPr>
            <a:lvl3pPr marL="1143000" indent="-228600" defTabSz="989013" eaLnBrk="0" hangingPunct="0">
              <a:spcBef>
                <a:spcPct val="30000"/>
              </a:spcBef>
              <a:defRPr sz="1100">
                <a:solidFill>
                  <a:schemeClr val="tx1"/>
                </a:solidFill>
                <a:latin typeface="Arial" charset="0"/>
                <a:cs typeface="Arial" charset="0"/>
              </a:defRPr>
            </a:lvl3pPr>
            <a:lvl4pPr marL="1600200" indent="-228600" defTabSz="989013" eaLnBrk="0" hangingPunct="0">
              <a:spcBef>
                <a:spcPct val="30000"/>
              </a:spcBef>
              <a:defRPr sz="1200">
                <a:solidFill>
                  <a:schemeClr val="tx1"/>
                </a:solidFill>
                <a:latin typeface="Calibri" pitchFamily="34" charset="0"/>
                <a:cs typeface="Arial" charset="0"/>
              </a:defRPr>
            </a:lvl4pPr>
            <a:lvl5pPr marL="2057400" indent="-228600" defTabSz="989013" eaLnBrk="0" hangingPunct="0">
              <a:spcBef>
                <a:spcPct val="30000"/>
              </a:spcBef>
              <a:defRPr sz="1200">
                <a:solidFill>
                  <a:schemeClr val="tx1"/>
                </a:solidFill>
                <a:latin typeface="Calibri" pitchFamily="34" charset="0"/>
                <a:cs typeface="Arial" charset="0"/>
              </a:defRPr>
            </a:lvl5pPr>
            <a:lvl6pPr marL="2514600" indent="-228600" defTabSz="989013" eaLnBrk="0" fontAlgn="base" hangingPunct="0">
              <a:spcBef>
                <a:spcPct val="30000"/>
              </a:spcBef>
              <a:spcAft>
                <a:spcPct val="0"/>
              </a:spcAft>
              <a:defRPr sz="1200">
                <a:solidFill>
                  <a:schemeClr val="tx1"/>
                </a:solidFill>
                <a:latin typeface="Calibri" pitchFamily="34" charset="0"/>
                <a:cs typeface="Arial" charset="0"/>
              </a:defRPr>
            </a:lvl6pPr>
            <a:lvl7pPr marL="2971800" indent="-228600" defTabSz="989013" eaLnBrk="0" fontAlgn="base" hangingPunct="0">
              <a:spcBef>
                <a:spcPct val="30000"/>
              </a:spcBef>
              <a:spcAft>
                <a:spcPct val="0"/>
              </a:spcAft>
              <a:defRPr sz="1200">
                <a:solidFill>
                  <a:schemeClr val="tx1"/>
                </a:solidFill>
                <a:latin typeface="Calibri" pitchFamily="34" charset="0"/>
                <a:cs typeface="Arial" charset="0"/>
              </a:defRPr>
            </a:lvl7pPr>
            <a:lvl8pPr marL="3429000" indent="-228600" defTabSz="989013" eaLnBrk="0" fontAlgn="base" hangingPunct="0">
              <a:spcBef>
                <a:spcPct val="30000"/>
              </a:spcBef>
              <a:spcAft>
                <a:spcPct val="0"/>
              </a:spcAft>
              <a:defRPr sz="1200">
                <a:solidFill>
                  <a:schemeClr val="tx1"/>
                </a:solidFill>
                <a:latin typeface="Calibri" pitchFamily="34" charset="0"/>
                <a:cs typeface="Arial" charset="0"/>
              </a:defRPr>
            </a:lvl8pPr>
            <a:lvl9pPr marL="3886200" indent="-228600" defTabSz="989013" eaLnBrk="0" fontAlgn="base" hangingPunct="0">
              <a:spcBef>
                <a:spcPct val="30000"/>
              </a:spcBef>
              <a:spcAft>
                <a:spcPct val="0"/>
              </a:spcAft>
              <a:defRPr sz="1200">
                <a:solidFill>
                  <a:schemeClr val="tx1"/>
                </a:solidFill>
                <a:latin typeface="Calibri" pitchFamily="34" charset="0"/>
                <a:cs typeface="Arial" charset="0"/>
              </a:defRPr>
            </a:lvl9pPr>
          </a:lstStyle>
          <a:p>
            <a:pPr eaLnBrk="1" hangingPunct="1">
              <a:spcBef>
                <a:spcPct val="0"/>
              </a:spcBef>
            </a:pPr>
            <a:r>
              <a:rPr lang="en-US" altLang="en-US" sz="1200" dirty="0">
                <a:solidFill>
                  <a:prstClr val="black"/>
                </a:solidFill>
              </a:rPr>
              <a:t>Unit 6, Slide </a:t>
            </a:r>
            <a:fld id="{088AE5AD-CF5E-4A7D-966F-6FB1CAF9B1CC}" type="slidenum">
              <a:rPr lang="en-US" altLang="en-US" sz="1200" smtClean="0">
                <a:solidFill>
                  <a:prstClr val="black"/>
                </a:solidFill>
              </a:rPr>
              <a:pPr eaLnBrk="1" hangingPunct="1">
                <a:spcBef>
                  <a:spcPct val="0"/>
                </a:spcBef>
              </a:pPr>
              <a:t>25</a:t>
            </a:fld>
            <a:endParaRPr lang="en-US" altLang="en-US" sz="1200" dirty="0">
              <a:solidFill>
                <a:prstClr val="black"/>
              </a:solidFill>
            </a:endParaRPr>
          </a:p>
        </p:txBody>
      </p:sp>
      <p:sp>
        <p:nvSpPr>
          <p:cNvPr id="83971" name="Rectangle 4"/>
          <p:cNvSpPr>
            <a:spLocks noGrp="1" noRot="1" noChangeAspect="1" noChangeArrowheads="1" noTextEdit="1"/>
          </p:cNvSpPr>
          <p:nvPr>
            <p:ph type="sldImg"/>
          </p:nvPr>
        </p:nvSpPr>
        <p:spPr>
          <a:xfrm>
            <a:off x="755650" y="1062038"/>
            <a:ext cx="5280025" cy="2970212"/>
          </a:xfrm>
          <a:ln/>
        </p:spPr>
      </p:sp>
      <p:sp>
        <p:nvSpPr>
          <p:cNvPr id="83972"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D80E-EF36-4D5B-9387-FB89F57F58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512D01-D064-4526-AFD2-539DBFF01E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0AB5F-2335-49AE-AAA3-92C121B02458}"/>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B86C50B1-4FDF-451D-9BF3-306F0343C7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10FD966-840B-4517-A438-880D3AE43E00}"/>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97813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0344-43F1-4E07-A0DD-0E0E290E76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40BBE8-081E-46E7-92A0-22C1ED3984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50F02-2AFD-4FD8-890D-0A88D5FBC395}"/>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4E8E83AA-05BD-45EB-9C56-BECAE61AC7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23E4E2-06EC-41C1-9AC6-F475D2B5CAF8}"/>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5855639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6723266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13844404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19140629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1530312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6033641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7329168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29744512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13441319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29220891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2728533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589EFE-D95A-4761-A1BA-44E5C750B8B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3D848-C64E-4D72-97C6-DE419C8DDC56}"/>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E0CAD-99EF-44F3-99B8-5D30388FF540}"/>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3683B6E3-B4D5-43AB-AA6E-9C2B9CD102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5B9C62-A6ED-4C9F-8413-5DCE12934005}"/>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14074237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External Co-branding Title">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534688" y="1169216"/>
            <a:ext cx="11183891" cy="628377"/>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872930" y="3436979"/>
            <a:ext cx="876002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3" name="Text Placeholder 2"/>
          <p:cNvSpPr>
            <a:spLocks noGrp="1"/>
          </p:cNvSpPr>
          <p:nvPr>
            <p:ph type="body" sz="quarter" idx="10"/>
          </p:nvPr>
        </p:nvSpPr>
        <p:spPr>
          <a:xfrm>
            <a:off x="573656" y="5603407"/>
            <a:ext cx="8636000" cy="193675"/>
          </a:xfrm>
        </p:spPr>
        <p:txBody>
          <a:bodyPr vert="horz" wrap="square" lIns="0" tIns="0" rIns="0" bIns="0" rtlCol="0" anchor="t" anchorCtr="0"/>
          <a:lstStyle>
            <a:lvl1pPr marL="0" indent="0">
              <a:spcBef>
                <a:spcPts val="0"/>
              </a:spcBef>
              <a:buFontTx/>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spTree>
    <p:extLst>
      <p:ext uri="{BB962C8B-B14F-4D97-AF65-F5344CB8AC3E}">
        <p14:creationId xmlns:p14="http://schemas.microsoft.com/office/powerpoint/2010/main" val="250548603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273050"/>
            <a:ext cx="4011084" cy="1162050"/>
          </a:xfrm>
          <a:prstGeom prst="rect">
            <a:avLst/>
          </a:prstGeom>
        </p:spPr>
        <p:txBody>
          <a:bodyPr anchor="b"/>
          <a:lstStyle>
            <a:lvl1pPr algn="l">
              <a:defRPr sz="1500" b="1" baseline="0">
                <a:solidFill>
                  <a:schemeClr val="tx1"/>
                </a:solidFill>
                <a:effectLst/>
              </a:defRPr>
            </a:lvl1pPr>
          </a:lstStyle>
          <a:p>
            <a:r>
              <a:rPr lang="en-US" dirty="0"/>
              <a:t>Header – Myriad Pro, bold, shadow, 20pt</a:t>
            </a:r>
          </a:p>
        </p:txBody>
      </p:sp>
      <p:sp>
        <p:nvSpPr>
          <p:cNvPr id="3" name="Content Placeholder 2"/>
          <p:cNvSpPr>
            <a:spLocks noGrp="1"/>
          </p:cNvSpPr>
          <p:nvPr>
            <p:ph idx="1" hasCustomPrompt="1"/>
          </p:nvPr>
        </p:nvSpPr>
        <p:spPr>
          <a:xfrm>
            <a:off x="4766733" y="273051"/>
            <a:ext cx="6815667" cy="5518150"/>
          </a:xfrm>
          <a:prstGeom prst="rect">
            <a:avLst/>
          </a:prstGeom>
        </p:spPr>
        <p:txBody>
          <a:bodyPr anchor="ctr" anchorCtr="0"/>
          <a:lstStyle>
            <a:lvl1pPr>
              <a:buClr>
                <a:schemeClr val="tx1"/>
              </a:buClr>
              <a:buSzPct val="70000"/>
              <a:buFont typeface="Wingdings" pitchFamily="2" charset="2"/>
              <a:buChar char="q"/>
              <a:defRPr sz="1800" b="1">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a:solidFill>
                  <a:schemeClr val="bg2"/>
                </a:solidFill>
              </a:defRPr>
            </a:lvl4pPr>
            <a:lvl5pPr>
              <a:buClr>
                <a:schemeClr val="tx1"/>
              </a:buClr>
              <a:buSzPct val="70000"/>
              <a:buFont typeface="Arial" pitchFamily="34" charset="0"/>
              <a:buChar char="•"/>
              <a:defRPr sz="1350">
                <a:solidFill>
                  <a:schemeClr val="bg2"/>
                </a:solidFill>
              </a:defRPr>
            </a:lvl5pPr>
            <a:lvl6pPr>
              <a:defRPr sz="1500"/>
            </a:lvl6pPr>
            <a:lvl7pPr>
              <a:defRPr sz="1500"/>
            </a:lvl7pPr>
            <a:lvl8pPr>
              <a:defRPr sz="1500"/>
            </a:lvl8pPr>
            <a:lvl9pPr>
              <a:defRPr sz="1500"/>
            </a:lvl9pPr>
          </a:lstStyle>
          <a:p>
            <a:pPr lvl="0"/>
            <a:r>
              <a:rPr lang="en-US" dirty="0"/>
              <a:t>First level – Myriad Pro, bold, 24pt</a:t>
            </a:r>
          </a:p>
          <a:p>
            <a:pPr lvl="1"/>
            <a:r>
              <a:rPr lang="en-US" dirty="0"/>
              <a:t>Second level – Myriad Pro, 20pt</a:t>
            </a:r>
          </a:p>
          <a:p>
            <a:pPr lvl="2"/>
            <a:r>
              <a:rPr lang="en-US" dirty="0"/>
              <a:t>Third level – Myriad Pro, 18pt	</a:t>
            </a:r>
          </a:p>
          <a:p>
            <a:pPr lvl="3"/>
            <a:r>
              <a:rPr lang="en-US" dirty="0"/>
              <a:t>Fourth level – Myriad Pro, 18pt</a:t>
            </a:r>
          </a:p>
          <a:p>
            <a:pPr lvl="4"/>
            <a:r>
              <a:rPr lang="en-US" dirty="0"/>
              <a:t>Fifth level – Myriad Pro, 18pt</a:t>
            </a:r>
          </a:p>
        </p:txBody>
      </p:sp>
      <p:sp>
        <p:nvSpPr>
          <p:cNvPr id="4" name="Text Placeholder 3"/>
          <p:cNvSpPr>
            <a:spLocks noGrp="1"/>
          </p:cNvSpPr>
          <p:nvPr>
            <p:ph type="body" sz="half" idx="2" hasCustomPrompt="1"/>
          </p:nvPr>
        </p:nvSpPr>
        <p:spPr>
          <a:xfrm>
            <a:off x="609602" y="1435104"/>
            <a:ext cx="4011084" cy="4356099"/>
          </a:xfrm>
          <a:prstGeom prst="rect">
            <a:avLst/>
          </a:prstGeom>
        </p:spPr>
        <p:txBody>
          <a:bodyPr/>
          <a:lstStyle>
            <a:lvl1pPr marL="0" indent="0">
              <a:buNone/>
              <a:defRPr sz="1050" baseline="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Paragraph of type</a:t>
            </a:r>
          </a:p>
          <a:p>
            <a:pPr lvl="0"/>
            <a:r>
              <a:rPr lang="en-US" dirty="0"/>
              <a:t>Myriad Pro, 14pt</a:t>
            </a:r>
          </a:p>
        </p:txBody>
      </p:sp>
      <p:sp>
        <p:nvSpPr>
          <p:cNvPr id="7" name="Text Placeholder 8"/>
          <p:cNvSpPr>
            <a:spLocks noGrp="1"/>
          </p:cNvSpPr>
          <p:nvPr>
            <p:ph type="body" sz="quarter" idx="10" hasCustomPrompt="1"/>
          </p:nvPr>
        </p:nvSpPr>
        <p:spPr>
          <a:xfrm>
            <a:off x="609600" y="5791200"/>
            <a:ext cx="109728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a:t>*Citations and references – Myriad Pro, 11pt</a:t>
            </a:r>
          </a:p>
        </p:txBody>
      </p:sp>
    </p:spTree>
    <p:extLst>
      <p:ext uri="{BB962C8B-B14F-4D97-AF65-F5344CB8AC3E}">
        <p14:creationId xmlns:p14="http://schemas.microsoft.com/office/powerpoint/2010/main" val="288879834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fr-CH"/>
          </a:p>
        </p:txBody>
      </p:sp>
      <p:sp>
        <p:nvSpPr>
          <p:cNvPr id="3" name="Table Placeholder 2"/>
          <p:cNvSpPr>
            <a:spLocks noGrp="1"/>
          </p:cNvSpPr>
          <p:nvPr>
            <p:ph type="tbl" idx="1"/>
          </p:nvPr>
        </p:nvSpPr>
        <p:spPr>
          <a:xfrm>
            <a:off x="609600" y="1600201"/>
            <a:ext cx="10972800" cy="4525963"/>
          </a:xfrm>
        </p:spPr>
        <p:txBody>
          <a:bodyPr/>
          <a:lstStyle/>
          <a:p>
            <a:pPr lvl="0"/>
            <a:endParaRPr lang="fr-CH" noProof="0" dirty="0"/>
          </a:p>
        </p:txBody>
      </p:sp>
      <p:sp>
        <p:nvSpPr>
          <p:cNvPr id="4" name="Rectangle 4"/>
          <p:cNvSpPr>
            <a:spLocks noGrp="1" noChangeArrowheads="1"/>
          </p:cNvSpPr>
          <p:nvPr>
            <p:ph type="dt" sz="half" idx="10"/>
          </p:nvPr>
        </p:nvSpPr>
        <p:spPr>
          <a:ln/>
        </p:spPr>
        <p:txBody>
          <a:bodyPr/>
          <a:lstStyle>
            <a:lvl1pPr>
              <a:defRPr/>
            </a:lvl1pPr>
          </a:lstStyle>
          <a:p>
            <a:pPr>
              <a:defRPr/>
            </a:pPr>
            <a:fld id="{58CA7040-F79D-4EC0-AEFC-68604EAF3010}" type="datetime1">
              <a:rPr lang="en-GB" smtClean="0"/>
              <a:t>16/06/2018</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ZA" dirty="0"/>
              <a:t>National Tuberculosis and Leprosy Programme NATIONAL AIDS CONFERENCE 2016 </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53CA1000-FE04-437B-BD22-041B63A4FAFB}" type="slidenum">
              <a:rPr lang="en-US" altLang="en-US"/>
              <a:pPr/>
              <a:t>‹#›</a:t>
            </a:fld>
            <a:endParaRPr lang="en-US" altLang="en-US" dirty="0"/>
          </a:p>
        </p:txBody>
      </p:sp>
    </p:spTree>
    <p:extLst>
      <p:ext uri="{BB962C8B-B14F-4D97-AF65-F5344CB8AC3E}">
        <p14:creationId xmlns:p14="http://schemas.microsoft.com/office/powerpoint/2010/main" val="6664038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62984" y="228605"/>
            <a:ext cx="12029016" cy="1142999"/>
          </a:xfrm>
        </p:spPr>
        <p:txBody>
          <a:bodyPr/>
          <a:lstStyle/>
          <a:p>
            <a:r>
              <a:rPr lang="en-US"/>
              <a:t>Click to edit Master title style</a:t>
            </a:r>
          </a:p>
        </p:txBody>
      </p:sp>
      <p:sp>
        <p:nvSpPr>
          <p:cNvPr id="3" name="Content Placeholder 2"/>
          <p:cNvSpPr>
            <a:spLocks noGrp="1"/>
          </p:cNvSpPr>
          <p:nvPr>
            <p:ph sz="quarter" idx="1"/>
          </p:nvPr>
        </p:nvSpPr>
        <p:spPr>
          <a:xfrm>
            <a:off x="264585" y="1828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547784" y="1828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64585" y="3962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547784" y="3962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0681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828800" y="3886200"/>
            <a:ext cx="85344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Presenters Name – Myriad Pro, Bold, 20pt</a:t>
            </a:r>
          </a:p>
        </p:txBody>
      </p:sp>
      <p:sp>
        <p:nvSpPr>
          <p:cNvPr id="9" name="Text Placeholder 8"/>
          <p:cNvSpPr>
            <a:spLocks noGrp="1"/>
          </p:cNvSpPr>
          <p:nvPr>
            <p:ph type="body" sz="quarter" idx="10" hasCustomPrompt="1"/>
          </p:nvPr>
        </p:nvSpPr>
        <p:spPr>
          <a:xfrm>
            <a:off x="1828800" y="4267200"/>
            <a:ext cx="85344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a:t>Title of Presenter –Myriad Pro, 18pt</a:t>
            </a:r>
          </a:p>
          <a:p>
            <a:pPr lvl="0"/>
            <a:endParaRPr lang="en-US" sz="1800" dirty="0"/>
          </a:p>
          <a:p>
            <a:pPr lvl="0"/>
            <a:r>
              <a:rPr lang="en-US" sz="1800" dirty="0"/>
              <a:t>Title of Event</a:t>
            </a:r>
          </a:p>
          <a:p>
            <a:pPr lvl="0"/>
            <a:r>
              <a:rPr lang="en-US" sz="1800" dirty="0"/>
              <a:t>Date of Event</a:t>
            </a:r>
            <a:endParaRPr lang="en-US" dirty="0"/>
          </a:p>
        </p:txBody>
      </p:sp>
      <p:sp>
        <p:nvSpPr>
          <p:cNvPr id="11" name="Title 1"/>
          <p:cNvSpPr>
            <a:spLocks noGrp="1"/>
          </p:cNvSpPr>
          <p:nvPr>
            <p:ph type="title" hasCustomPrompt="1"/>
          </p:nvPr>
        </p:nvSpPr>
        <p:spPr>
          <a:xfrm>
            <a:off x="609600" y="1981200"/>
            <a:ext cx="10972800" cy="1676400"/>
          </a:xfrm>
          <a:prstGeom prst="rect">
            <a:avLst/>
          </a:prstGeom>
        </p:spPr>
        <p:txBody>
          <a:bodyPr/>
          <a:lstStyle>
            <a:lvl1pPr>
              <a:lnSpc>
                <a:spcPts val="3000"/>
              </a:lnSpc>
              <a:defRPr sz="2800" b="1" baseline="0">
                <a:effectLst/>
              </a:defRPr>
            </a:lvl1pPr>
          </a:lstStyle>
          <a:p>
            <a:r>
              <a:rPr lang="en-US" dirty="0"/>
              <a:t>Title of Presentation – Myriad Pro</a:t>
            </a:r>
            <a:br>
              <a:rPr lang="en-US" dirty="0"/>
            </a:br>
            <a:r>
              <a:rPr lang="en-US" dirty="0"/>
              <a:t> Bold, Shadow 28pt</a:t>
            </a:r>
          </a:p>
        </p:txBody>
      </p:sp>
      <p:sp>
        <p:nvSpPr>
          <p:cNvPr id="8" name="Text Placeholder 5"/>
          <p:cNvSpPr>
            <a:spLocks noGrp="1"/>
          </p:cNvSpPr>
          <p:nvPr>
            <p:ph type="body" sz="quarter" idx="11" hasCustomPrompt="1"/>
          </p:nvPr>
        </p:nvSpPr>
        <p:spPr>
          <a:xfrm>
            <a:off x="3048000" y="6281928"/>
            <a:ext cx="6807200" cy="182880"/>
          </a:xfrm>
          <a:prstGeom prst="rect">
            <a:avLst/>
          </a:prstGeom>
        </p:spPr>
        <p:txBody>
          <a:bodyPr/>
          <a:lstStyle>
            <a:lvl1pPr>
              <a:buNone/>
              <a:defRPr sz="1000" baseline="0">
                <a:solidFill>
                  <a:schemeClr val="bg1"/>
                </a:solidFill>
              </a:defRPr>
            </a:lvl1pPr>
          </a:lstStyle>
          <a:p>
            <a:r>
              <a:rPr lang="en-US" dirty="0"/>
              <a:t>Place Descriptor Here</a:t>
            </a:r>
          </a:p>
        </p:txBody>
      </p:sp>
      <p:sp>
        <p:nvSpPr>
          <p:cNvPr id="10" name="Text Placeholder 6"/>
          <p:cNvSpPr>
            <a:spLocks noGrp="1"/>
          </p:cNvSpPr>
          <p:nvPr>
            <p:ph type="body" sz="quarter" idx="12" hasCustomPrompt="1"/>
          </p:nvPr>
        </p:nvSpPr>
        <p:spPr>
          <a:xfrm>
            <a:off x="3048000" y="6473952"/>
            <a:ext cx="6807200" cy="228600"/>
          </a:xfrm>
          <a:prstGeom prst="rect">
            <a:avLst/>
          </a:prstGeom>
        </p:spPr>
        <p:txBody>
          <a:bodyPr/>
          <a:lstStyle>
            <a:lvl1pPr>
              <a:buNone/>
              <a:defRPr sz="1000" baseline="0">
                <a:solidFill>
                  <a:schemeClr val="bg1">
                    <a:lumMod val="50000"/>
                  </a:schemeClr>
                </a:solidFill>
              </a:defRPr>
            </a:lvl1pPr>
          </a:lstStyle>
          <a:p>
            <a:r>
              <a:rPr lang="en-US" dirty="0"/>
              <a:t>Place Descriptor Here</a:t>
            </a:r>
          </a:p>
        </p:txBody>
      </p:sp>
    </p:spTree>
    <p:extLst>
      <p:ext uri="{BB962C8B-B14F-4D97-AF65-F5344CB8AC3E}">
        <p14:creationId xmlns:p14="http://schemas.microsoft.com/office/powerpoint/2010/main" val="379169293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DB94B7FF-D029-4974-9158-3D0520398303}"/>
              </a:ext>
            </a:extLst>
          </p:cNvPr>
          <p:cNvGrpSpPr>
            <a:grpSpLocks/>
          </p:cNvGrpSpPr>
          <p:nvPr/>
        </p:nvGrpSpPr>
        <p:grpSpPr bwMode="auto">
          <a:xfrm rot="5400000">
            <a:off x="-2471208" y="3207809"/>
            <a:ext cx="6254750" cy="296333"/>
            <a:chOff x="288" y="873"/>
            <a:chExt cx="5184" cy="78"/>
          </a:xfrm>
        </p:grpSpPr>
        <p:sp>
          <p:nvSpPr>
            <p:cNvPr id="5" name="Line 6">
              <a:extLst>
                <a:ext uri="{FF2B5EF4-FFF2-40B4-BE49-F238E27FC236}">
                  <a16:creationId xmlns:a16="http://schemas.microsoft.com/office/drawing/2014/main" id="{DFAE8AAA-5306-42C3-8114-1FDAE2994F6F}"/>
                </a:ext>
              </a:extLst>
            </p:cNvPr>
            <p:cNvSpPr>
              <a:spLocks noChangeShapeType="1"/>
            </p:cNvSpPr>
            <p:nvPr/>
          </p:nvSpPr>
          <p:spPr bwMode="auto">
            <a:xfrm>
              <a:off x="288" y="912"/>
              <a:ext cx="518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6" name="Line 7">
              <a:extLst>
                <a:ext uri="{FF2B5EF4-FFF2-40B4-BE49-F238E27FC236}">
                  <a16:creationId xmlns:a16="http://schemas.microsoft.com/office/drawing/2014/main" id="{88334907-8990-4051-8F44-8D2992497A17}"/>
                </a:ext>
              </a:extLst>
            </p:cNvPr>
            <p:cNvSpPr>
              <a:spLocks noChangeShapeType="1"/>
            </p:cNvSpPr>
            <p:nvPr/>
          </p:nvSpPr>
          <p:spPr bwMode="auto">
            <a:xfrm>
              <a:off x="288" y="951"/>
              <a:ext cx="5184"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7" name="Line 8">
              <a:extLst>
                <a:ext uri="{FF2B5EF4-FFF2-40B4-BE49-F238E27FC236}">
                  <a16:creationId xmlns:a16="http://schemas.microsoft.com/office/drawing/2014/main" id="{39E52B50-811B-4C85-817D-F0B79A8B9365}"/>
                </a:ext>
              </a:extLst>
            </p:cNvPr>
            <p:cNvSpPr>
              <a:spLocks noChangeShapeType="1"/>
            </p:cNvSpPr>
            <p:nvPr/>
          </p:nvSpPr>
          <p:spPr bwMode="auto">
            <a:xfrm>
              <a:off x="288" y="873"/>
              <a:ext cx="518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sz="1800" dirty="0"/>
            </a:p>
          </p:txBody>
        </p:sp>
      </p:grpSp>
      <p:pic>
        <p:nvPicPr>
          <p:cNvPr id="8" name="Picture 10" descr="CoatofArms">
            <a:extLst>
              <a:ext uri="{FF2B5EF4-FFF2-40B4-BE49-F238E27FC236}">
                <a16:creationId xmlns:a16="http://schemas.microsoft.com/office/drawing/2014/main" id="{977A860C-A190-47DA-9F30-60D53BB31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85" y="214313"/>
            <a:ext cx="24003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p:cNvSpPr>
            <a:spLocks noGrp="1" noChangeArrowheads="1"/>
          </p:cNvSpPr>
          <p:nvPr>
            <p:ph type="ctrTitle"/>
          </p:nvPr>
        </p:nvSpPr>
        <p:spPr>
          <a:xfrm>
            <a:off x="1066221" y="2362201"/>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3886206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8745697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775281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4827840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68"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418949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0D959B6-C5BF-4461-A3B9-6A997A4BF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1588"/>
            <a:ext cx="12203116" cy="451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CCO_HIV_RGB.jpg">
            <a:extLst>
              <a:ext uri="{FF2B5EF4-FFF2-40B4-BE49-F238E27FC236}">
                <a16:creationId xmlns:a16="http://schemas.microsoft.com/office/drawing/2014/main" id="{5A968745-B9C9-41E8-A355-C7C6770E5C03}"/>
              </a:ext>
            </a:extLst>
          </p:cNvPr>
          <p:cNvPicPr>
            <a:picLocks noChangeAspect="1"/>
          </p:cNvPicPr>
          <p:nvPr userDrawn="1"/>
        </p:nvPicPr>
        <p:blipFill>
          <a:blip r:embed="rId3">
            <a:extLst>
              <a:ext uri="{28A0092B-C50C-407E-A947-70E740481C1C}">
                <a14:useLocalDpi xmlns:a14="http://schemas.microsoft.com/office/drawing/2010/main" val="0"/>
              </a:ext>
            </a:extLst>
          </a:blip>
          <a:srcRect t="46054"/>
          <a:stretch>
            <a:fillRect/>
          </a:stretch>
        </p:blipFill>
        <p:spPr bwMode="auto">
          <a:xfrm>
            <a:off x="8085659" y="5889644"/>
            <a:ext cx="3672844"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051F119-359B-40E5-9077-D147278D76A4}"/>
              </a:ext>
            </a:extLst>
          </p:cNvPr>
          <p:cNvCxnSpPr/>
          <p:nvPr userDrawn="1"/>
        </p:nvCxnSpPr>
        <p:spPr bwMode="auto">
          <a:xfrm>
            <a:off x="-14291" y="4513263"/>
            <a:ext cx="12214232" cy="0"/>
          </a:xfrm>
          <a:prstGeom prst="line">
            <a:avLst/>
          </a:prstGeom>
          <a:ln w="28575">
            <a:solidFill>
              <a:srgbClr val="00539B"/>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11" name="Rectangle 55"/>
          <p:cNvSpPr>
            <a:spLocks noGrp="1" noChangeArrowheads="1"/>
          </p:cNvSpPr>
          <p:nvPr>
            <p:ph type="ctrTitle"/>
          </p:nvPr>
        </p:nvSpPr>
        <p:spPr bwMode="invGray">
          <a:xfrm>
            <a:off x="725680" y="409575"/>
            <a:ext cx="11032823" cy="3248025"/>
          </a:xfrm>
        </p:spPr>
        <p:txBody>
          <a:bodyPr/>
          <a:lstStyle>
            <a:lvl1pPr>
              <a:defRPr sz="39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52168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95882293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545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005240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820580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752313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6890991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2674487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0732533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134" y="188913"/>
            <a:ext cx="10900833" cy="1008062"/>
          </a:xfrm>
        </p:spPr>
        <p:txBody>
          <a:bodyPr/>
          <a:lstStyle/>
          <a:p>
            <a:r>
              <a:rPr lang="en-US"/>
              <a:t>Click to edit Master title style</a:t>
            </a:r>
            <a:endParaRPr lang="en-ZA"/>
          </a:p>
        </p:txBody>
      </p:sp>
      <p:sp>
        <p:nvSpPr>
          <p:cNvPr id="3" name="Text Placeholder 2"/>
          <p:cNvSpPr>
            <a:spLocks noGrp="1"/>
          </p:cNvSpPr>
          <p:nvPr>
            <p:ph type="body" sz="half" idx="1"/>
          </p:nvPr>
        </p:nvSpPr>
        <p:spPr>
          <a:xfrm>
            <a:off x="609600" y="16462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9255440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3ADB-8FD1-F14D-A350-E9B5E9B123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8DC9815-3964-4649-9C83-4351316C8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3F51BA-184F-1247-8464-0D61FCE92E87}"/>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4744AC58-83CE-D849-849A-B5C85DE9BF6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16B80D6-C771-DA4D-9863-F3E544A6D24C}"/>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1193268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59" y="238127"/>
            <a:ext cx="10872444" cy="1103313"/>
          </a:xfrm>
          <a:prstGeom prst="rect">
            <a:avLst/>
          </a:prstGeo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604683" y="1513047"/>
            <a:ext cx="10877529" cy="465068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11947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718E-92CF-2C47-B300-3BBEA44DBC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AD1953-5EA8-2740-9FE6-E3DEF89C9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C3BD64-C6C3-534E-8B52-A245A1070AE3}"/>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8EC0E6E6-EFD9-8945-9EEF-EA40B198B91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3D2E101-008C-EE43-BB7E-8D9C52B552E6}"/>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21892095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8F3E-EE84-FD4C-806B-4FC179C120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D3CACF-48EC-A348-88CE-E9CC49E490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A13BA9-0826-A343-BF79-69440C578D18}"/>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337EEC6F-8843-904F-9C4B-5B3159617F5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12FCF09-DD44-344A-A04E-37EBBAB7BB17}"/>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37132447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F7CA-262C-0442-91A1-7493C466C0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86E0A4-65E1-9A4A-932C-214D713D34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92609F3-BFD5-C542-B2F8-9BAEF85F7B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D76CACA-88F2-144F-A17D-4EF4CAAE3E43}"/>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6" name="Footer Placeholder 5">
            <a:extLst>
              <a:ext uri="{FF2B5EF4-FFF2-40B4-BE49-F238E27FC236}">
                <a16:creationId xmlns:a16="http://schemas.microsoft.com/office/drawing/2014/main" id="{FA6170A2-F0CB-2D46-A402-8FCDE026036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20230C5-B563-DD4A-8980-33161F70CEC2}"/>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4877603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79C5-479B-3041-8417-B84FCB9F962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C4ADBD-3825-C749-8FCD-5833FF3B0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4D45C4-BC71-0C48-82E9-BBB4A59540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A06A0C-4FEA-F347-A9E2-E49E406F0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08734A-9EB1-A143-AC47-145C989F8F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42DCB72-33BD-FA4A-8520-DAFC9027F915}"/>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8" name="Footer Placeholder 7">
            <a:extLst>
              <a:ext uri="{FF2B5EF4-FFF2-40B4-BE49-F238E27FC236}">
                <a16:creationId xmlns:a16="http://schemas.microsoft.com/office/drawing/2014/main" id="{BC57CA19-9209-EA43-9D8A-2EBB61E30AF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71F497CB-0504-9349-9C67-DA2061A798D6}"/>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38265653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93CC-52BA-9042-8792-15CFC98C6A1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5C0558E-7572-6040-8ECC-C53815B6A7C3}"/>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4" name="Footer Placeholder 3">
            <a:extLst>
              <a:ext uri="{FF2B5EF4-FFF2-40B4-BE49-F238E27FC236}">
                <a16:creationId xmlns:a16="http://schemas.microsoft.com/office/drawing/2014/main" id="{84A91F48-9A44-5349-866E-23EB96AD21F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389409D-3C03-694A-87C3-318E2D2B2AC4}"/>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129394914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AE372-933A-A943-810B-AAF6DA584E2D}"/>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3" name="Footer Placeholder 2">
            <a:extLst>
              <a:ext uri="{FF2B5EF4-FFF2-40B4-BE49-F238E27FC236}">
                <a16:creationId xmlns:a16="http://schemas.microsoft.com/office/drawing/2014/main" id="{A249219C-0F88-D144-ACA2-9169C57F1007}"/>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BA69754-9CCE-A44E-9A63-B37D331623FB}"/>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12419854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B46A-A639-2146-892D-0F914AA75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C1236F-8138-8F4C-80FC-CF7C33D432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84AD18-53CD-9449-BC46-EDE9A3E32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FB3E7D-93C6-9642-A09A-6D9AD1FA26EE}"/>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6" name="Footer Placeholder 5">
            <a:extLst>
              <a:ext uri="{FF2B5EF4-FFF2-40B4-BE49-F238E27FC236}">
                <a16:creationId xmlns:a16="http://schemas.microsoft.com/office/drawing/2014/main" id="{5F579039-CF73-AD4A-9708-C0BB1F5E003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768BAC0-DC2A-CA43-9573-290DB9682C20}"/>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42934802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AC7F-6EF6-1A4B-86A1-F92018B38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115BB05-2114-5443-B6EF-375417619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E6EFE7DF-492C-4146-B788-EBC472141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DC5265-183F-1749-9CD1-E8FC77BD983D}"/>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6" name="Footer Placeholder 5">
            <a:extLst>
              <a:ext uri="{FF2B5EF4-FFF2-40B4-BE49-F238E27FC236}">
                <a16:creationId xmlns:a16="http://schemas.microsoft.com/office/drawing/2014/main" id="{C0EDBD0D-A623-4B4D-8E7D-C66BE4738BB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4D64720-8AB4-584F-B29E-C8A9D698AFFB}"/>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8022281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5A9A-2AA2-7C49-924D-BF38B8D95BA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3749FD-729D-B942-83A3-D08A15C22E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58846F-8670-7247-998F-FFBE0824735D}"/>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449B03FC-4B76-3B49-9446-21EEB74269A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830A20C-236D-8646-8CDB-A128BA4E12DE}"/>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2865357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5B5AC-71C4-7B4A-9308-E3CD06DD0A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6B7898-09BA-EB46-A96A-C37C1BABDF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78215C-C991-2D43-BB14-1B7E47E954E2}"/>
              </a:ext>
            </a:extLst>
          </p:cNvPr>
          <p:cNvSpPr>
            <a:spLocks noGrp="1"/>
          </p:cNvSpPr>
          <p:nvPr>
            <p:ph type="dt" sz="half" idx="10"/>
          </p:nvPr>
        </p:nvSpPr>
        <p:spPr/>
        <p:txBody>
          <a:body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EBE972FD-586E-AD42-843A-4D25D9C2C69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5CEE9D0-116B-A846-92D7-52841A9972D0}"/>
              </a:ext>
            </a:extLst>
          </p:cNvPr>
          <p:cNvSpPr>
            <a:spLocks noGrp="1"/>
          </p:cNvSpPr>
          <p:nvPr>
            <p:ph type="sldNum" sz="quarter" idx="12"/>
          </p:nvPr>
        </p:nvSpPr>
        <p:spPr/>
        <p:txBody>
          <a:bodyPr/>
          <a:lstStyle/>
          <a:p>
            <a:fld id="{E5A0B4C4-362F-484E-9F93-8F0D123FA439}" type="slidenum">
              <a:rPr lang="en-GB" smtClean="0"/>
              <a:t>‹#›</a:t>
            </a:fld>
            <a:endParaRPr lang="en-GB" dirty="0"/>
          </a:p>
        </p:txBody>
      </p:sp>
    </p:spTree>
    <p:extLst>
      <p:ext uri="{BB962C8B-B14F-4D97-AF65-F5344CB8AC3E}">
        <p14:creationId xmlns:p14="http://schemas.microsoft.com/office/powerpoint/2010/main" val="817550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193764C-EF9F-4FA0-9CD2-0B9695705D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588"/>
            <a:ext cx="12192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514352" y="330201"/>
            <a:ext cx="11244149" cy="5250792"/>
          </a:xfrm>
          <a:prstGeom prst="rect">
            <a:avLst/>
          </a:prstGeom>
        </p:spPr>
        <p:txBody>
          <a:bodyPr anchorCtr="1"/>
          <a:lstStyle>
            <a:lvl1pPr algn="ctr">
              <a:defRPr sz="4000" b="1" cap="none">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65352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solidFill>
                  <a:schemeClr val="accent4"/>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a:defRPr>
                <a:latin typeface="Arial" charset="0"/>
                <a:ea typeface="+mn-ea"/>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atin typeface="Arial" charset="0"/>
                <a:ea typeface="+mn-ea"/>
              </a:defRPr>
            </a:lvl1pPr>
          </a:lstStyle>
          <a:p>
            <a:pPr>
              <a:defRPr/>
            </a:pPr>
            <a:endParaRPr lang="en-US"/>
          </a:p>
        </p:txBody>
      </p:sp>
    </p:spTree>
    <p:extLst>
      <p:ext uri="{BB962C8B-B14F-4D97-AF65-F5344CB8AC3E}">
        <p14:creationId xmlns:p14="http://schemas.microsoft.com/office/powerpoint/2010/main" val="10777460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a:defRPr>
                <a:latin typeface="Arial" charset="0"/>
                <a:ea typeface="+mn-ea"/>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a:defRPr>
                <a:latin typeface="Arial" charset="0"/>
                <a:ea typeface="+mn-ea"/>
              </a:defRPr>
            </a:lvl1pPr>
          </a:lstStyle>
          <a:p>
            <a:pPr>
              <a:defRPr/>
            </a:pPr>
            <a:endParaRPr lang="en-US"/>
          </a:p>
        </p:txBody>
      </p:sp>
    </p:spTree>
    <p:extLst>
      <p:ext uri="{BB962C8B-B14F-4D97-AF65-F5344CB8AC3E}">
        <p14:creationId xmlns:p14="http://schemas.microsoft.com/office/powerpoint/2010/main" val="2735789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760" y="238127"/>
            <a:ext cx="10872445" cy="1103313"/>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1820" y="1510730"/>
            <a:ext cx="5309279" cy="4678738"/>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52633" y="1510730"/>
            <a:ext cx="5229571" cy="4679462"/>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64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6252633" y="1510730"/>
            <a:ext cx="5229571" cy="4665746"/>
          </a:xfrm>
          <a:prstGeom prst="rect">
            <a:avLst/>
          </a:prstGeom>
        </p:spPr>
        <p:txBody>
          <a:bodyPr/>
          <a:lstStyle>
            <a:lvl1pPr>
              <a:defRPr sz="2800"/>
            </a:lvl1pPr>
            <a:lvl2pPr>
              <a:defRPr sz="2400"/>
            </a:lvl2pPr>
            <a:lvl3pPr>
              <a:defRPr sz="22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p:txBody>
      </p:sp>
      <p:sp>
        <p:nvSpPr>
          <p:cNvPr id="10" name="Title 1"/>
          <p:cNvSpPr>
            <a:spLocks noGrp="1"/>
          </p:cNvSpPr>
          <p:nvPr>
            <p:ph type="title"/>
          </p:nvPr>
        </p:nvSpPr>
        <p:spPr>
          <a:xfrm>
            <a:off x="609759" y="238127"/>
            <a:ext cx="10872444" cy="1103313"/>
          </a:xfrm>
          <a:prstGeom prst="rect">
            <a:avLst/>
          </a:prstGeom>
        </p:spPr>
        <p:txBody>
          <a:bodyPr/>
          <a:lstStyle/>
          <a:p>
            <a:r>
              <a:rPr lang="en-US" dirty="0"/>
              <a:t>Click to edit Master title style</a:t>
            </a:r>
          </a:p>
        </p:txBody>
      </p:sp>
      <p:sp>
        <p:nvSpPr>
          <p:cNvPr id="11" name="Content Placeholder 2"/>
          <p:cNvSpPr>
            <a:spLocks noGrp="1"/>
          </p:cNvSpPr>
          <p:nvPr>
            <p:ph sz="half" idx="1"/>
          </p:nvPr>
        </p:nvSpPr>
        <p:spPr>
          <a:xfrm>
            <a:off x="601820" y="1510730"/>
            <a:ext cx="5309279" cy="4678738"/>
          </a:xfrm>
          <a:prstGeom prst="rect">
            <a:avLst/>
          </a:prstGeom>
        </p:spPr>
        <p:txBody>
          <a:bodyPr/>
          <a:lstStyle>
            <a:lvl1pPr>
              <a:defRPr sz="2800"/>
            </a:lvl1pPr>
            <a:lvl2pPr>
              <a:defRPr sz="2600"/>
            </a:lvl2pPr>
            <a:lvl3pPr>
              <a:defRPr sz="2400"/>
            </a:lvl3pPr>
            <a:lvl4pPr>
              <a:defRPr sz="22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724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764" y="238127"/>
            <a:ext cx="11141055" cy="1103313"/>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27226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01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mo Slide">
    <p:bg>
      <p:bgPr>
        <a:solidFill>
          <a:schemeClr val="tx1"/>
        </a:solid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8E0A442-BCED-45D4-955A-DAA093E5CE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1588"/>
            <a:ext cx="12203116" cy="451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CO_HIV_RGB.jpg">
            <a:extLst>
              <a:ext uri="{FF2B5EF4-FFF2-40B4-BE49-F238E27FC236}">
                <a16:creationId xmlns:a16="http://schemas.microsoft.com/office/drawing/2014/main" id="{E9AB4BA9-E1A4-4549-BE2E-43CFA0C25999}"/>
              </a:ext>
            </a:extLst>
          </p:cNvPr>
          <p:cNvPicPr>
            <a:picLocks noChangeAspect="1"/>
          </p:cNvPicPr>
          <p:nvPr userDrawn="1"/>
        </p:nvPicPr>
        <p:blipFill>
          <a:blip r:embed="rId3">
            <a:extLst>
              <a:ext uri="{28A0092B-C50C-407E-A947-70E740481C1C}">
                <a14:useLocalDpi xmlns:a14="http://schemas.microsoft.com/office/drawing/2010/main" val="0"/>
              </a:ext>
            </a:extLst>
          </a:blip>
          <a:srcRect t="46054"/>
          <a:stretch>
            <a:fillRect/>
          </a:stretch>
        </p:blipFill>
        <p:spPr bwMode="auto">
          <a:xfrm>
            <a:off x="8150761" y="5891213"/>
            <a:ext cx="3672843"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F49AEA68-1E65-4B57-BB87-1DC79C660D82}"/>
              </a:ext>
            </a:extLst>
          </p:cNvPr>
          <p:cNvCxnSpPr/>
          <p:nvPr userDrawn="1"/>
        </p:nvCxnSpPr>
        <p:spPr bwMode="auto">
          <a:xfrm>
            <a:off x="-14290" y="4511675"/>
            <a:ext cx="12206292" cy="0"/>
          </a:xfrm>
          <a:prstGeom prst="line">
            <a:avLst/>
          </a:prstGeom>
          <a:ln w="28575">
            <a:solidFill>
              <a:srgbClr val="00539B"/>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10" name="Content Placeholder 9"/>
          <p:cNvSpPr>
            <a:spLocks noGrp="1"/>
          </p:cNvSpPr>
          <p:nvPr>
            <p:ph sz="quarter" idx="11"/>
          </p:nvPr>
        </p:nvSpPr>
        <p:spPr>
          <a:xfrm>
            <a:off x="514360" y="4856692"/>
            <a:ext cx="11283951" cy="1155939"/>
          </a:xfrm>
          <a:prstGeom prst="rect">
            <a:avLst/>
          </a:prstGeom>
        </p:spPr>
        <p:txBody>
          <a:bodyPr/>
          <a:lstStyle>
            <a:lvl1pPr>
              <a:buFontTx/>
              <a:buNone/>
              <a:defRPr sz="2400" b="1">
                <a:solidFill>
                  <a:srgbClr val="449DC7"/>
                </a:solidFill>
              </a:defRPr>
            </a:lvl1pPr>
            <a:lvl2pPr>
              <a:buFontTx/>
              <a:buNone/>
              <a:defRPr sz="2400"/>
            </a:lvl2pPr>
            <a:lvl3pPr>
              <a:buFontTx/>
              <a:buNone/>
              <a:defRPr sz="2400"/>
            </a:lvl3pPr>
            <a:lvl4pPr>
              <a:buFontTx/>
              <a:buNone/>
              <a:defRPr sz="2400"/>
            </a:lvl4pPr>
            <a:lvl5pPr>
              <a:buFontTx/>
              <a:buNone/>
              <a:defRPr sz="2400"/>
            </a:lvl5pPr>
          </a:lstStyle>
          <a:p>
            <a:pPr lvl="0"/>
            <a:r>
              <a:rPr lang="en-US" dirty="0"/>
              <a:t>Click to edit Master text styles</a:t>
            </a:r>
          </a:p>
        </p:txBody>
      </p:sp>
      <p:sp>
        <p:nvSpPr>
          <p:cNvPr id="8" name="Content Placeholder 7"/>
          <p:cNvSpPr>
            <a:spLocks noGrp="1"/>
          </p:cNvSpPr>
          <p:nvPr>
            <p:ph sz="quarter" idx="10"/>
          </p:nvPr>
        </p:nvSpPr>
        <p:spPr>
          <a:xfrm>
            <a:off x="609759" y="1895477"/>
            <a:ext cx="10872444" cy="2605717"/>
          </a:xfrm>
          <a:prstGeom prst="rect">
            <a:avLst/>
          </a:prstGeom>
        </p:spPr>
        <p:txBody>
          <a:bodyPr/>
          <a:lstStyle>
            <a:lvl1pPr marL="0" indent="0">
              <a:buFontTx/>
              <a:buNone/>
              <a:defRPr sz="2000" b="1">
                <a:solidFill>
                  <a:schemeClr val="accent3"/>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2" name="Title 1"/>
          <p:cNvSpPr>
            <a:spLocks noGrp="1"/>
          </p:cNvSpPr>
          <p:nvPr>
            <p:ph type="title"/>
          </p:nvPr>
        </p:nvSpPr>
        <p:spPr>
          <a:xfrm>
            <a:off x="514484" y="239715"/>
            <a:ext cx="11244016" cy="1674813"/>
          </a:xfrm>
          <a:prstGeom prst="rect">
            <a:avLst/>
          </a:prstGeom>
        </p:spPr>
        <p:txBody>
          <a:bodyPr/>
          <a:lstStyle>
            <a:lvl1pPr algn="ctr">
              <a:defRPr sz="39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387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614A-BB2C-475C-900D-7E65A152D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68962-356E-4367-ADB3-E91C8912C3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C1EE5-3536-4CAD-9DDD-0DE03F90034F}"/>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26ABDEA5-4575-43F0-A5F2-9FF1AF0F68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DC90A1-18FF-4F5D-A1E6-0D14B9A1AB8F}"/>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1986066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p:cNvGrpSpPr>
            <a:grpSpLocks/>
          </p:cNvGrpSpPr>
          <p:nvPr/>
        </p:nvGrpSpPr>
        <p:grpSpPr bwMode="auto">
          <a:xfrm rot="5400000">
            <a:off x="-2471208" y="3207818"/>
            <a:ext cx="6254750" cy="296333"/>
            <a:chOff x="288" y="873"/>
            <a:chExt cx="5184" cy="78"/>
          </a:xfrm>
        </p:grpSpPr>
        <p:sp>
          <p:nvSpPr>
            <p:cNvPr id="5" name="Line 6"/>
            <p:cNvSpPr>
              <a:spLocks noChangeShapeType="1"/>
            </p:cNvSpPr>
            <p:nvPr/>
          </p:nvSpPr>
          <p:spPr bwMode="auto">
            <a:xfrm>
              <a:off x="288" y="912"/>
              <a:ext cx="518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6" name="Line 7"/>
            <p:cNvSpPr>
              <a:spLocks noChangeShapeType="1"/>
            </p:cNvSpPr>
            <p:nvPr/>
          </p:nvSpPr>
          <p:spPr bwMode="auto">
            <a:xfrm>
              <a:off x="288" y="951"/>
              <a:ext cx="5184"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7" name="Line 8"/>
            <p:cNvSpPr>
              <a:spLocks noChangeShapeType="1"/>
            </p:cNvSpPr>
            <p:nvPr/>
          </p:nvSpPr>
          <p:spPr bwMode="auto">
            <a:xfrm>
              <a:off x="288" y="873"/>
              <a:ext cx="518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8" name="Picture 10" descr="CoatofA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86" y="214313"/>
            <a:ext cx="24003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p:cNvSpPr>
            <a:spLocks noGrp="1" noChangeArrowheads="1"/>
          </p:cNvSpPr>
          <p:nvPr>
            <p:ph type="ctrTitle"/>
          </p:nvPr>
        </p:nvSpPr>
        <p:spPr>
          <a:xfrm>
            <a:off x="1066221" y="2362219"/>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3884575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771510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9"/>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2444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801842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80"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0"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494580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450309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930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133284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7214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31086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6FD-DD29-4776-89C6-7C01BF6BF0EB}"/>
              </a:ext>
            </a:extLst>
          </p:cNvPr>
          <p:cNvSpPr>
            <a:spLocks noGrp="1"/>
          </p:cNvSpPr>
          <p:nvPr>
            <p:ph type="title"/>
          </p:nvPr>
        </p:nvSpPr>
        <p:spPr>
          <a:xfrm>
            <a:off x="831849"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D1A5F-647B-4E71-AE2C-539EAE4D42E0}"/>
              </a:ext>
            </a:extLst>
          </p:cNvPr>
          <p:cNvSpPr>
            <a:spLocks noGrp="1"/>
          </p:cNvSpPr>
          <p:nvPr>
            <p:ph type="body" idx="1"/>
          </p:nvPr>
        </p:nvSpPr>
        <p:spPr>
          <a:xfrm>
            <a:off x="831849" y="458948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225E29-93CF-4EDC-B57B-D7D43B7DF9EF}"/>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69514DB5-9162-4F70-8100-8D97AA99AF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66A0EA-33B1-4643-8458-71EDB5E54820}"/>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21456733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261370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46770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810089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p:cNvGrpSpPr>
            <a:grpSpLocks/>
          </p:cNvGrpSpPr>
          <p:nvPr/>
        </p:nvGrpSpPr>
        <p:grpSpPr bwMode="auto">
          <a:xfrm rot="5400000">
            <a:off x="-2471208" y="3207816"/>
            <a:ext cx="6254750" cy="296333"/>
            <a:chOff x="288" y="873"/>
            <a:chExt cx="5184" cy="78"/>
          </a:xfrm>
        </p:grpSpPr>
        <p:sp>
          <p:nvSpPr>
            <p:cNvPr id="5" name="Line 6"/>
            <p:cNvSpPr>
              <a:spLocks noChangeShapeType="1"/>
            </p:cNvSpPr>
            <p:nvPr/>
          </p:nvSpPr>
          <p:spPr bwMode="auto">
            <a:xfrm>
              <a:off x="288" y="912"/>
              <a:ext cx="518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6" name="Line 7"/>
            <p:cNvSpPr>
              <a:spLocks noChangeShapeType="1"/>
            </p:cNvSpPr>
            <p:nvPr/>
          </p:nvSpPr>
          <p:spPr bwMode="auto">
            <a:xfrm>
              <a:off x="288" y="951"/>
              <a:ext cx="5184"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7" name="Line 8"/>
            <p:cNvSpPr>
              <a:spLocks noChangeShapeType="1"/>
            </p:cNvSpPr>
            <p:nvPr/>
          </p:nvSpPr>
          <p:spPr bwMode="auto">
            <a:xfrm>
              <a:off x="288" y="873"/>
              <a:ext cx="518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8" name="Picture 10" descr="CoatofA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86" y="214313"/>
            <a:ext cx="24003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p:cNvSpPr>
            <a:spLocks noGrp="1" noChangeArrowheads="1"/>
          </p:cNvSpPr>
          <p:nvPr>
            <p:ph type="ctrTitle"/>
          </p:nvPr>
        </p:nvSpPr>
        <p:spPr>
          <a:xfrm>
            <a:off x="1066221" y="2362215"/>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16447257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778517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56816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1209779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77"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7"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354637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7372505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335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2F5DB-AAE8-4E1A-A1BA-319C619930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0E2AD0-9FBB-49F5-BFEF-2C5C0AA53C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97428A-B445-44DF-843C-9FDE6CCA4F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7F1B41-46C6-4A12-99A9-2D265B11D179}"/>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6" name="Footer Placeholder 5">
            <a:extLst>
              <a:ext uri="{FF2B5EF4-FFF2-40B4-BE49-F238E27FC236}">
                <a16:creationId xmlns:a16="http://schemas.microsoft.com/office/drawing/2014/main" id="{C35B40E8-AFA9-40CC-9B98-4A5EB2ACDC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4329A6-9F98-4594-81E0-A65DABABAABF}"/>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26381874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96295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32978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598540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702236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35162847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2459800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p:cNvGrpSpPr>
            <a:grpSpLocks/>
          </p:cNvGrpSpPr>
          <p:nvPr/>
        </p:nvGrpSpPr>
        <p:grpSpPr bwMode="auto">
          <a:xfrm rot="5400000">
            <a:off x="-2471208" y="3207813"/>
            <a:ext cx="6254750" cy="296333"/>
            <a:chOff x="288" y="873"/>
            <a:chExt cx="5184" cy="78"/>
          </a:xfrm>
        </p:grpSpPr>
        <p:sp>
          <p:nvSpPr>
            <p:cNvPr id="5" name="Line 6"/>
            <p:cNvSpPr>
              <a:spLocks noChangeShapeType="1"/>
            </p:cNvSpPr>
            <p:nvPr/>
          </p:nvSpPr>
          <p:spPr bwMode="auto">
            <a:xfrm>
              <a:off x="288" y="912"/>
              <a:ext cx="518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6" name="Line 7"/>
            <p:cNvSpPr>
              <a:spLocks noChangeShapeType="1"/>
            </p:cNvSpPr>
            <p:nvPr/>
          </p:nvSpPr>
          <p:spPr bwMode="auto">
            <a:xfrm>
              <a:off x="288" y="951"/>
              <a:ext cx="5184"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7" name="Line 8"/>
            <p:cNvSpPr>
              <a:spLocks noChangeShapeType="1"/>
            </p:cNvSpPr>
            <p:nvPr/>
          </p:nvSpPr>
          <p:spPr bwMode="auto">
            <a:xfrm>
              <a:off x="288" y="873"/>
              <a:ext cx="518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8" name="Picture 10" descr="CoatofA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86" y="214313"/>
            <a:ext cx="24003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p:cNvSpPr>
            <a:spLocks noGrp="1" noChangeArrowheads="1"/>
          </p:cNvSpPr>
          <p:nvPr>
            <p:ph type="ctrTitle"/>
          </p:nvPr>
        </p:nvSpPr>
        <p:spPr>
          <a:xfrm>
            <a:off x="1066221" y="2362209"/>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1176279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2601198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34872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96783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A5DB-C31E-49E6-95E1-F18F113ABC10}"/>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44040D-1665-4A4E-BC9E-BCE4BD6F0F4A}"/>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E1F354-C251-425A-9869-519C70B0179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A2EC9-718C-477C-927E-93654A6E92E7}"/>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981886-3036-464A-9385-907E1A99C4C3}"/>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BA830D-7E5B-40E0-BC7B-1FA3381BBDC3}"/>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8" name="Footer Placeholder 7">
            <a:extLst>
              <a:ext uri="{FF2B5EF4-FFF2-40B4-BE49-F238E27FC236}">
                <a16:creationId xmlns:a16="http://schemas.microsoft.com/office/drawing/2014/main" id="{A4B2546C-AEF5-481D-A8F6-100D48B5A8F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24B9B9D-64BA-407B-A4AC-008FB6C73DED}"/>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36590643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73"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4606382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2480313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598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303295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61609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640778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802627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5008264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9"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095400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p:cNvGrpSpPr>
            <a:grpSpLocks/>
          </p:cNvGrpSpPr>
          <p:nvPr/>
        </p:nvGrpSpPr>
        <p:grpSpPr bwMode="auto">
          <a:xfrm rot="5400000">
            <a:off x="-2471208" y="3207809"/>
            <a:ext cx="6254750" cy="296333"/>
            <a:chOff x="288" y="873"/>
            <a:chExt cx="5184" cy="78"/>
          </a:xfrm>
        </p:grpSpPr>
        <p:sp>
          <p:nvSpPr>
            <p:cNvPr id="5" name="Line 6"/>
            <p:cNvSpPr>
              <a:spLocks noChangeShapeType="1"/>
            </p:cNvSpPr>
            <p:nvPr/>
          </p:nvSpPr>
          <p:spPr bwMode="auto">
            <a:xfrm>
              <a:off x="288" y="912"/>
              <a:ext cx="5184"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6" name="Line 7"/>
            <p:cNvSpPr>
              <a:spLocks noChangeShapeType="1"/>
            </p:cNvSpPr>
            <p:nvPr/>
          </p:nvSpPr>
          <p:spPr bwMode="auto">
            <a:xfrm>
              <a:off x="288" y="951"/>
              <a:ext cx="5184"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7" name="Line 8"/>
            <p:cNvSpPr>
              <a:spLocks noChangeShapeType="1"/>
            </p:cNvSpPr>
            <p:nvPr/>
          </p:nvSpPr>
          <p:spPr bwMode="auto">
            <a:xfrm>
              <a:off x="288" y="873"/>
              <a:ext cx="518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8" name="Picture 10" descr="CoatofA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85" y="214313"/>
            <a:ext cx="24003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2"/>
          <p:cNvSpPr>
            <a:spLocks noGrp="1" noChangeArrowheads="1"/>
          </p:cNvSpPr>
          <p:nvPr>
            <p:ph type="ctrTitle"/>
          </p:nvPr>
        </p:nvSpPr>
        <p:spPr>
          <a:xfrm>
            <a:off x="1066221" y="2362201"/>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488567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C811-1591-4FB8-B0CE-89EA2EFEE4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7D5250-6D09-4D02-B919-6FEDA66DCA51}"/>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4" name="Footer Placeholder 3">
            <a:extLst>
              <a:ext uri="{FF2B5EF4-FFF2-40B4-BE49-F238E27FC236}">
                <a16:creationId xmlns:a16="http://schemas.microsoft.com/office/drawing/2014/main" id="{7C68C5E3-E3A4-44C0-9DBE-EB0350BDB1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C719E5A-B812-47AD-9EE0-635A366E3AAF}"/>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4379460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9718145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372431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22823225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68"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20034480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5647339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6175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654991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896635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10067732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418258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7263A-CECE-4B25-BC61-A0017A99760C}"/>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3" name="Footer Placeholder 2">
            <a:extLst>
              <a:ext uri="{FF2B5EF4-FFF2-40B4-BE49-F238E27FC236}">
                <a16:creationId xmlns:a16="http://schemas.microsoft.com/office/drawing/2014/main" id="{D551625E-0C12-4830-99BF-125FEE155B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94B7D9-1D39-496B-9F29-52B655CE4C22}"/>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28334054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3600196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a:lstStyle/>
          <a:p>
            <a:pPr lvl="0"/>
            <a:r>
              <a:rPr lang="en-US"/>
              <a:t>Click to edit Master title style</a:t>
            </a:r>
            <a:endParaRPr lang="en-US" dirty="0"/>
          </a:p>
        </p:txBody>
      </p:sp>
    </p:spTree>
    <p:extLst>
      <p:ext uri="{BB962C8B-B14F-4D97-AF65-F5344CB8AC3E}">
        <p14:creationId xmlns:p14="http://schemas.microsoft.com/office/powerpoint/2010/main" val="31505718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Tree>
    <p:extLst>
      <p:ext uri="{BB962C8B-B14F-4D97-AF65-F5344CB8AC3E}">
        <p14:creationId xmlns:p14="http://schemas.microsoft.com/office/powerpoint/2010/main" val="28144859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053559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5"/>
          <p:cNvGrpSpPr>
            <a:grpSpLocks/>
          </p:cNvGrpSpPr>
          <p:nvPr/>
        </p:nvGrpSpPr>
        <p:grpSpPr bwMode="auto">
          <a:xfrm rot="5400000">
            <a:off x="-2471208" y="3207809"/>
            <a:ext cx="6254750" cy="296333"/>
            <a:chOff x="288" y="873"/>
            <a:chExt cx="5184" cy="78"/>
          </a:xfrm>
        </p:grpSpPr>
        <p:sp>
          <p:nvSpPr>
            <p:cNvPr id="5" name="Line 6"/>
            <p:cNvSpPr>
              <a:spLocks noChangeShapeType="1"/>
            </p:cNvSpPr>
            <p:nvPr/>
          </p:nvSpPr>
          <p:spPr bwMode="auto">
            <a:xfrm>
              <a:off x="288" y="912"/>
              <a:ext cx="5184" cy="0"/>
            </a:xfrm>
            <a:prstGeom prst="line">
              <a:avLst/>
            </a:prstGeom>
            <a:noFill/>
            <a:ln w="38100">
              <a:solidFill>
                <a:srgbClr val="CC3300"/>
              </a:solidFill>
              <a:round/>
              <a:headEnd/>
              <a:tailEnd/>
            </a:ln>
            <a:effectLst/>
          </p:spPr>
          <p:txBody>
            <a:bodyPr/>
            <a:lstStyle/>
            <a:p>
              <a:pPr fontAlgn="auto">
                <a:spcBef>
                  <a:spcPts val="0"/>
                </a:spcBef>
                <a:spcAft>
                  <a:spcPts val="0"/>
                </a:spcAft>
                <a:defRPr/>
              </a:pPr>
              <a:endParaRPr lang="en-ZA" sz="1800" dirty="0">
                <a:latin typeface="+mn-lt"/>
                <a:cs typeface="+mn-cs"/>
              </a:endParaRPr>
            </a:p>
          </p:txBody>
        </p:sp>
        <p:sp>
          <p:nvSpPr>
            <p:cNvPr id="6" name="Line 7"/>
            <p:cNvSpPr>
              <a:spLocks noChangeShapeType="1"/>
            </p:cNvSpPr>
            <p:nvPr/>
          </p:nvSpPr>
          <p:spPr bwMode="auto">
            <a:xfrm>
              <a:off x="288" y="951"/>
              <a:ext cx="5184" cy="0"/>
            </a:xfrm>
            <a:prstGeom prst="line">
              <a:avLst/>
            </a:prstGeom>
            <a:noFill/>
            <a:ln w="38100">
              <a:solidFill>
                <a:srgbClr val="0033CC"/>
              </a:solidFill>
              <a:round/>
              <a:headEnd/>
              <a:tailEnd/>
            </a:ln>
            <a:effectLst/>
          </p:spPr>
          <p:txBody>
            <a:bodyPr/>
            <a:lstStyle/>
            <a:p>
              <a:pPr fontAlgn="auto">
                <a:spcBef>
                  <a:spcPts val="0"/>
                </a:spcBef>
                <a:spcAft>
                  <a:spcPts val="0"/>
                </a:spcAft>
                <a:defRPr/>
              </a:pPr>
              <a:endParaRPr lang="en-ZA" sz="1800" dirty="0">
                <a:latin typeface="+mn-lt"/>
                <a:cs typeface="+mn-cs"/>
              </a:endParaRPr>
            </a:p>
          </p:txBody>
        </p:sp>
        <p:sp>
          <p:nvSpPr>
            <p:cNvPr id="7" name="Line 8"/>
            <p:cNvSpPr>
              <a:spLocks noChangeShapeType="1"/>
            </p:cNvSpPr>
            <p:nvPr/>
          </p:nvSpPr>
          <p:spPr bwMode="auto">
            <a:xfrm>
              <a:off x="288" y="873"/>
              <a:ext cx="5184" cy="0"/>
            </a:xfrm>
            <a:prstGeom prst="line">
              <a:avLst/>
            </a:prstGeom>
            <a:noFill/>
            <a:ln w="38100">
              <a:solidFill>
                <a:srgbClr val="008000"/>
              </a:solidFill>
              <a:round/>
              <a:headEnd/>
              <a:tailEnd/>
            </a:ln>
            <a:effectLst/>
          </p:spPr>
          <p:txBody>
            <a:bodyPr/>
            <a:lstStyle/>
            <a:p>
              <a:pPr fontAlgn="auto">
                <a:spcBef>
                  <a:spcPts val="0"/>
                </a:spcBef>
                <a:spcAft>
                  <a:spcPts val="0"/>
                </a:spcAft>
                <a:defRPr/>
              </a:pPr>
              <a:endParaRPr lang="en-ZA" sz="1800" dirty="0">
                <a:latin typeface="+mn-lt"/>
                <a:cs typeface="+mn-cs"/>
              </a:endParaRPr>
            </a:p>
          </p:txBody>
        </p:sp>
      </p:grpSp>
      <p:pic>
        <p:nvPicPr>
          <p:cNvPr id="8" name="Picture 10" descr="CoatofArms"/>
          <p:cNvPicPr>
            <a:picLocks noChangeAspect="1" noChangeArrowheads="1"/>
          </p:cNvPicPr>
          <p:nvPr/>
        </p:nvPicPr>
        <p:blipFill>
          <a:blip r:embed="rId2" cstate="print"/>
          <a:srcRect/>
          <a:stretch>
            <a:fillRect/>
          </a:stretch>
        </p:blipFill>
        <p:spPr bwMode="auto">
          <a:xfrm>
            <a:off x="1064685" y="214313"/>
            <a:ext cx="2400300" cy="1746250"/>
          </a:xfrm>
          <a:prstGeom prst="rect">
            <a:avLst/>
          </a:prstGeom>
          <a:noFill/>
          <a:ln w="9525">
            <a:noFill/>
            <a:miter lim="800000"/>
            <a:headEnd/>
            <a:tailEnd/>
          </a:ln>
        </p:spPr>
      </p:pic>
      <p:sp>
        <p:nvSpPr>
          <p:cNvPr id="92162" name="Rectangle 2"/>
          <p:cNvSpPr>
            <a:spLocks noGrp="1" noChangeArrowheads="1"/>
          </p:cNvSpPr>
          <p:nvPr>
            <p:ph type="ctrTitle"/>
          </p:nvPr>
        </p:nvSpPr>
        <p:spPr>
          <a:xfrm>
            <a:off x="1066221" y="2362201"/>
            <a:ext cx="10769600" cy="1470025"/>
          </a:xfrm>
        </p:spPr>
        <p:txBody>
          <a:bodyPr/>
          <a:lstStyle>
            <a:lvl1pPr>
              <a:defRPr sz="4000"/>
            </a:lvl1pPr>
          </a:lstStyle>
          <a:p>
            <a:r>
              <a:rPr lang="en-US"/>
              <a:t>Click to edit Master title style</a:t>
            </a:r>
            <a:endParaRPr lang="en-US" dirty="0"/>
          </a:p>
        </p:txBody>
      </p:sp>
      <p:sp>
        <p:nvSpPr>
          <p:cNvPr id="92163" name="Rectangle 3"/>
          <p:cNvSpPr>
            <a:spLocks noGrp="1" noChangeArrowheads="1"/>
          </p:cNvSpPr>
          <p:nvPr>
            <p:ph type="subTitle" idx="1"/>
          </p:nvPr>
        </p:nvSpPr>
        <p:spPr>
          <a:xfrm>
            <a:off x="1068252" y="4495800"/>
            <a:ext cx="10871200" cy="1447800"/>
          </a:xfrm>
        </p:spPr>
        <p:txBody>
          <a:bodyPr/>
          <a:lstStyle>
            <a:lvl1pPr marL="0" indent="0">
              <a:buFontTx/>
              <a:buNone/>
              <a:defRPr sz="3000" b="1"/>
            </a:lvl1pPr>
          </a:lstStyle>
          <a:p>
            <a:r>
              <a:rPr lang="en-US"/>
              <a:t>Click to edit Master subtitle style</a:t>
            </a:r>
            <a:endParaRPr lang="en-IN" dirty="0"/>
          </a:p>
        </p:txBody>
      </p:sp>
    </p:spTree>
    <p:extLst>
      <p:ext uri="{BB962C8B-B14F-4D97-AF65-F5344CB8AC3E}">
        <p14:creationId xmlns:p14="http://schemas.microsoft.com/office/powerpoint/2010/main" val="39024723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5983930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050324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97600" y="16462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304383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8115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p:cNvSpPr>
            <a:spLocks noGrp="1"/>
          </p:cNvSpPr>
          <p:nvPr>
            <p:ph type="body" sz="quarter" idx="3"/>
          </p:nvPr>
        </p:nvSpPr>
        <p:spPr>
          <a:xfrm>
            <a:off x="6193368" y="158115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209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0478591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05291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8249-0E56-499E-94B9-E3C6F65CB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70C1BA-BA72-4B5C-9E4C-237ADD0901F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7909E9-AAB1-47F2-A8AE-A13F3069D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0F17E8-BBE5-4435-9BD2-B151C58239F9}"/>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6" name="Footer Placeholder 5">
            <a:extLst>
              <a:ext uri="{FF2B5EF4-FFF2-40B4-BE49-F238E27FC236}">
                <a16:creationId xmlns:a16="http://schemas.microsoft.com/office/drawing/2014/main" id="{7CABBF36-AF67-4DFD-8F30-A7EF430F7B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96F90E-7F37-4029-9B50-CA900E38C006}"/>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34601888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4326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009810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ZA"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35493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665861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28600"/>
            <a:ext cx="2743200" cy="5943600"/>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09600" y="228600"/>
            <a:ext cx="80264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36789671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28600"/>
            <a:ext cx="109728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3723176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09600" y="1646238"/>
            <a:ext cx="10972800" cy="4525962"/>
          </a:xfrm>
        </p:spPr>
        <p:txBody>
          <a:bodyPr/>
          <a:lstStyle/>
          <a:p>
            <a:pPr lvl="0"/>
            <a:r>
              <a:rPr lang="en-US" noProof="0" dirty="0"/>
              <a:t>Click icon to add chart</a:t>
            </a:r>
            <a:endParaRPr lang="en-ZA" noProof="0" dirty="0"/>
          </a:p>
        </p:txBody>
      </p:sp>
      <p:sp>
        <p:nvSpPr>
          <p:cNvPr id="4"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2827703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1133" y="260350"/>
            <a:ext cx="10814051" cy="998538"/>
          </a:xfrm>
        </p:spPr>
        <p:txBody>
          <a:bodyPr/>
          <a:lstStyle/>
          <a:p>
            <a:r>
              <a:rPr lang="en-US"/>
              <a:t>Click to edit Master title style</a:t>
            </a:r>
            <a:endParaRPr lang="en-ZA"/>
          </a:p>
        </p:txBody>
      </p:sp>
      <p:sp>
        <p:nvSpPr>
          <p:cNvPr id="3" name="Table Placeholder 2"/>
          <p:cNvSpPr>
            <a:spLocks noGrp="1"/>
          </p:cNvSpPr>
          <p:nvPr>
            <p:ph type="tbl" idx="1"/>
          </p:nvPr>
        </p:nvSpPr>
        <p:spPr>
          <a:xfrm>
            <a:off x="609600" y="1646238"/>
            <a:ext cx="10972800" cy="4525962"/>
          </a:xfrm>
        </p:spPr>
        <p:txBody>
          <a:bodyPr/>
          <a:lstStyle/>
          <a:p>
            <a:pPr lvl="0"/>
            <a:endParaRPr lang="en-ZA" noProof="0" dirty="0"/>
          </a:p>
        </p:txBody>
      </p:sp>
    </p:spTree>
    <p:extLst>
      <p:ext uri="{BB962C8B-B14F-4D97-AF65-F5344CB8AC3E}">
        <p14:creationId xmlns:p14="http://schemas.microsoft.com/office/powerpoint/2010/main" val="26586222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90" y="2130919"/>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90" y="3886204"/>
            <a:ext cx="8534400" cy="1752600"/>
          </a:xfrm>
        </p:spPr>
        <p:txBody>
          <a:bodyPr/>
          <a:lstStyle>
            <a:lvl1pPr marL="0" indent="0" algn="ctr">
              <a:buNone/>
              <a:defRPr>
                <a:solidFill>
                  <a:schemeClr val="tx1">
                    <a:tint val="75000"/>
                  </a:schemeClr>
                </a:solidFill>
              </a:defRPr>
            </a:lvl1pPr>
            <a:lvl2pPr marL="455752" indent="0" algn="ctr">
              <a:buNone/>
              <a:defRPr>
                <a:solidFill>
                  <a:schemeClr val="tx1">
                    <a:tint val="75000"/>
                  </a:schemeClr>
                </a:solidFill>
              </a:defRPr>
            </a:lvl2pPr>
            <a:lvl3pPr marL="911477" indent="0" algn="ctr">
              <a:buNone/>
              <a:defRPr>
                <a:solidFill>
                  <a:schemeClr val="tx1">
                    <a:tint val="75000"/>
                  </a:schemeClr>
                </a:solidFill>
              </a:defRPr>
            </a:lvl3pPr>
            <a:lvl4pPr marL="1367254" indent="0" algn="ctr">
              <a:buNone/>
              <a:defRPr>
                <a:solidFill>
                  <a:schemeClr val="tx1">
                    <a:tint val="75000"/>
                  </a:schemeClr>
                </a:solidFill>
              </a:defRPr>
            </a:lvl4pPr>
            <a:lvl5pPr marL="1822982" indent="0" algn="ctr">
              <a:buNone/>
              <a:defRPr>
                <a:solidFill>
                  <a:schemeClr val="tx1">
                    <a:tint val="75000"/>
                  </a:schemeClr>
                </a:solidFill>
              </a:defRPr>
            </a:lvl5pPr>
            <a:lvl6pPr marL="2278723" indent="0" algn="ctr">
              <a:buNone/>
              <a:defRPr>
                <a:solidFill>
                  <a:schemeClr val="tx1">
                    <a:tint val="75000"/>
                  </a:schemeClr>
                </a:solidFill>
              </a:defRPr>
            </a:lvl6pPr>
            <a:lvl7pPr marL="2734472" indent="0" algn="ctr">
              <a:buNone/>
              <a:defRPr>
                <a:solidFill>
                  <a:schemeClr val="tx1">
                    <a:tint val="75000"/>
                  </a:schemeClr>
                </a:solidFill>
              </a:defRPr>
            </a:lvl7pPr>
            <a:lvl8pPr marL="3190200" indent="0" algn="ctr">
              <a:buNone/>
              <a:defRPr>
                <a:solidFill>
                  <a:schemeClr val="tx1">
                    <a:tint val="75000"/>
                  </a:schemeClr>
                </a:solidFill>
              </a:defRPr>
            </a:lvl8pPr>
            <a:lvl9pPr marL="3645962"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CD75895D-82FB-4372-BE93-CE9218D5A18F}" type="datetimeFigureOut">
              <a:rPr lang="en-GB"/>
              <a:pPr>
                <a:defRPr/>
              </a:pPr>
              <a:t>16/06/2018</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dirty="0"/>
          </a:p>
        </p:txBody>
      </p:sp>
      <p:sp>
        <p:nvSpPr>
          <p:cNvPr id="6" name="Slide Number Placeholder 5"/>
          <p:cNvSpPr>
            <a:spLocks noGrp="1"/>
          </p:cNvSpPr>
          <p:nvPr>
            <p:ph type="sldNum" sz="quarter" idx="12"/>
          </p:nvPr>
        </p:nvSpPr>
        <p:spPr/>
        <p:txBody>
          <a:bodyPr/>
          <a:lstStyle>
            <a:lvl1pPr>
              <a:defRPr/>
            </a:lvl1pPr>
          </a:lstStyle>
          <a:p>
            <a:pPr>
              <a:defRPr/>
            </a:pPr>
            <a:fld id="{6A38890F-DA3F-4235-8388-8677F4C14563}" type="slidenum">
              <a:rPr lang="en-GB"/>
              <a:pPr>
                <a:defRPr/>
              </a:pPr>
              <a:t>‹#›</a:t>
            </a:fld>
            <a:endParaRPr lang="en-GB" dirty="0"/>
          </a:p>
        </p:txBody>
      </p:sp>
    </p:spTree>
    <p:extLst>
      <p:ext uri="{BB962C8B-B14F-4D97-AF65-F5344CB8AC3E}">
        <p14:creationId xmlns:p14="http://schemas.microsoft.com/office/powerpoint/2010/main" val="39172075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6AD3C514-F8F6-42DC-A0A4-B7160BFB6200}" type="datetimeFigureOut">
              <a:rPr lang="en-GB"/>
              <a:pPr>
                <a:defRPr/>
              </a:pPr>
              <a:t>16/06/2018</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dirty="0"/>
          </a:p>
        </p:txBody>
      </p:sp>
      <p:sp>
        <p:nvSpPr>
          <p:cNvPr id="6" name="Slide Number Placeholder 5"/>
          <p:cNvSpPr>
            <a:spLocks noGrp="1"/>
          </p:cNvSpPr>
          <p:nvPr>
            <p:ph type="sldNum" sz="quarter" idx="12"/>
          </p:nvPr>
        </p:nvSpPr>
        <p:spPr/>
        <p:txBody>
          <a:bodyPr/>
          <a:lstStyle>
            <a:lvl1pPr>
              <a:defRPr/>
            </a:lvl1pPr>
          </a:lstStyle>
          <a:p>
            <a:pPr>
              <a:defRPr/>
            </a:pPr>
            <a:fld id="{416D190E-2721-4A81-B222-1A284685ADF9}" type="slidenum">
              <a:rPr lang="en-GB"/>
              <a:pPr>
                <a:defRPr/>
              </a:pPr>
              <a:t>‹#›</a:t>
            </a:fld>
            <a:endParaRPr lang="en-GB" dirty="0"/>
          </a:p>
        </p:txBody>
      </p:sp>
    </p:spTree>
    <p:extLst>
      <p:ext uri="{BB962C8B-B14F-4D97-AF65-F5344CB8AC3E}">
        <p14:creationId xmlns:p14="http://schemas.microsoft.com/office/powerpoint/2010/main" val="367655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8785-4947-432C-A705-C4FAD2198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ECB318-85EE-4999-BB30-D71818E9101B}"/>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78556AC-071F-450A-A6D4-0F80C69AF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423A53-2E5C-4A9B-BC03-AFD7BCA6614C}"/>
              </a:ext>
            </a:extLst>
          </p:cNvPr>
          <p:cNvSpPr>
            <a:spLocks noGrp="1"/>
          </p:cNvSpPr>
          <p:nvPr>
            <p:ph type="dt" sz="half" idx="10"/>
          </p:nvPr>
        </p:nvSpPr>
        <p:spPr/>
        <p:txBody>
          <a:bodyPr/>
          <a:lstStyle/>
          <a:p>
            <a:fld id="{56443D1F-E917-4BE5-90B1-9D4798E849A2}" type="datetimeFigureOut">
              <a:rPr lang="en-US" smtClean="0"/>
              <a:t>6/16/2018</a:t>
            </a:fld>
            <a:endParaRPr lang="en-US" dirty="0"/>
          </a:p>
        </p:txBody>
      </p:sp>
      <p:sp>
        <p:nvSpPr>
          <p:cNvPr id="6" name="Footer Placeholder 5">
            <a:extLst>
              <a:ext uri="{FF2B5EF4-FFF2-40B4-BE49-F238E27FC236}">
                <a16:creationId xmlns:a16="http://schemas.microsoft.com/office/drawing/2014/main" id="{4D8B391D-381C-49A8-A90D-917C75B2BD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15D537-7959-401A-8B11-0BC7D7592133}"/>
              </a:ext>
            </a:extLst>
          </p:cNvPr>
          <p:cNvSpPr>
            <a:spLocks noGrp="1"/>
          </p:cNvSpPr>
          <p:nvPr>
            <p:ph type="sldNum" sz="quarter" idx="12"/>
          </p:nvPr>
        </p:nvSpPr>
        <p:spPr/>
        <p:txBody>
          <a:bodyPr/>
          <a:lstStyle/>
          <a:p>
            <a:fld id="{4854F65E-D745-4367-91E9-08A43F1A422A}" type="slidenum">
              <a:rPr lang="en-US" smtClean="0"/>
              <a:t>‹#›</a:t>
            </a:fld>
            <a:endParaRPr lang="en-US" dirty="0"/>
          </a:p>
        </p:txBody>
      </p:sp>
    </p:spTree>
    <p:extLst>
      <p:ext uri="{BB962C8B-B14F-4D97-AF65-F5344CB8AC3E}">
        <p14:creationId xmlns:p14="http://schemas.microsoft.com/office/powerpoint/2010/main" val="12483623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164" y="4407087"/>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164" y="2906752"/>
            <a:ext cx="10363200" cy="1500187"/>
          </a:xfrm>
        </p:spPr>
        <p:txBody>
          <a:bodyPr anchor="b"/>
          <a:lstStyle>
            <a:lvl1pPr marL="0" indent="0">
              <a:buNone/>
              <a:defRPr sz="2100">
                <a:solidFill>
                  <a:schemeClr val="tx1">
                    <a:tint val="75000"/>
                  </a:schemeClr>
                </a:solidFill>
              </a:defRPr>
            </a:lvl1pPr>
            <a:lvl2pPr marL="455752" indent="0">
              <a:buNone/>
              <a:defRPr sz="1900">
                <a:solidFill>
                  <a:schemeClr val="tx1">
                    <a:tint val="75000"/>
                  </a:schemeClr>
                </a:solidFill>
              </a:defRPr>
            </a:lvl2pPr>
            <a:lvl3pPr marL="911477" indent="0">
              <a:buNone/>
              <a:defRPr sz="1500">
                <a:solidFill>
                  <a:schemeClr val="tx1">
                    <a:tint val="75000"/>
                  </a:schemeClr>
                </a:solidFill>
              </a:defRPr>
            </a:lvl3pPr>
            <a:lvl4pPr marL="1367254" indent="0">
              <a:buNone/>
              <a:defRPr sz="1500">
                <a:solidFill>
                  <a:schemeClr val="tx1">
                    <a:tint val="75000"/>
                  </a:schemeClr>
                </a:solidFill>
              </a:defRPr>
            </a:lvl4pPr>
            <a:lvl5pPr marL="1822982" indent="0">
              <a:buNone/>
              <a:defRPr sz="1500">
                <a:solidFill>
                  <a:schemeClr val="tx1">
                    <a:tint val="75000"/>
                  </a:schemeClr>
                </a:solidFill>
              </a:defRPr>
            </a:lvl5pPr>
            <a:lvl6pPr marL="2278723" indent="0">
              <a:buNone/>
              <a:defRPr sz="1500">
                <a:solidFill>
                  <a:schemeClr val="tx1">
                    <a:tint val="75000"/>
                  </a:schemeClr>
                </a:solidFill>
              </a:defRPr>
            </a:lvl6pPr>
            <a:lvl7pPr marL="2734472" indent="0">
              <a:buNone/>
              <a:defRPr sz="1500">
                <a:solidFill>
                  <a:schemeClr val="tx1">
                    <a:tint val="75000"/>
                  </a:schemeClr>
                </a:solidFill>
              </a:defRPr>
            </a:lvl7pPr>
            <a:lvl8pPr marL="3190200" indent="0">
              <a:buNone/>
              <a:defRPr sz="1500">
                <a:solidFill>
                  <a:schemeClr val="tx1">
                    <a:tint val="75000"/>
                  </a:schemeClr>
                </a:solidFill>
              </a:defRPr>
            </a:lvl8pPr>
            <a:lvl9pPr marL="3645962"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281827C-D926-4019-96E0-3B6000F12DEF}" type="datetimeFigureOut">
              <a:rPr lang="en-GB"/>
              <a:pPr>
                <a:defRPr/>
              </a:pPr>
              <a:t>16/06/2018</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dirty="0"/>
          </a:p>
        </p:txBody>
      </p:sp>
      <p:sp>
        <p:nvSpPr>
          <p:cNvPr id="6" name="Slide Number Placeholder 5"/>
          <p:cNvSpPr>
            <a:spLocks noGrp="1"/>
          </p:cNvSpPr>
          <p:nvPr>
            <p:ph type="sldNum" sz="quarter" idx="12"/>
          </p:nvPr>
        </p:nvSpPr>
        <p:spPr/>
        <p:txBody>
          <a:bodyPr/>
          <a:lstStyle>
            <a:lvl1pPr>
              <a:defRPr/>
            </a:lvl1pPr>
          </a:lstStyle>
          <a:p>
            <a:pPr>
              <a:defRPr/>
            </a:pPr>
            <a:fld id="{1DD40024-3CF3-45BC-AF45-AE535BFDAFF9}" type="slidenum">
              <a:rPr lang="en-GB"/>
              <a:pPr>
                <a:defRPr/>
              </a:pPr>
              <a:t>‹#›</a:t>
            </a:fld>
            <a:endParaRPr lang="en-GB" dirty="0"/>
          </a:p>
        </p:txBody>
      </p:sp>
    </p:spTree>
    <p:extLst>
      <p:ext uri="{BB962C8B-B14F-4D97-AF65-F5344CB8AC3E}">
        <p14:creationId xmlns:p14="http://schemas.microsoft.com/office/powerpoint/2010/main" val="18932484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84" y="1600266"/>
            <a:ext cx="5384800" cy="4525963"/>
          </a:xfrm>
        </p:spPr>
        <p:txBody>
          <a:bodyPr/>
          <a:lstStyle>
            <a:lvl1pPr>
              <a:defRPr sz="28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23" y="1600266"/>
            <a:ext cx="5384800" cy="4525963"/>
          </a:xfrm>
        </p:spPr>
        <p:txBody>
          <a:bodyPr/>
          <a:lstStyle>
            <a:lvl1pPr>
              <a:defRPr sz="28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545DC35C-1BD2-4BAC-8288-974A6C5BCC37}" type="datetimeFigureOut">
              <a:rPr lang="en-GB"/>
              <a:pPr>
                <a:defRPr/>
              </a:pPr>
              <a:t>16/06/2018</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dirty="0"/>
          </a:p>
        </p:txBody>
      </p:sp>
      <p:sp>
        <p:nvSpPr>
          <p:cNvPr id="7" name="Slide Number Placeholder 5"/>
          <p:cNvSpPr>
            <a:spLocks noGrp="1"/>
          </p:cNvSpPr>
          <p:nvPr>
            <p:ph type="sldNum" sz="quarter" idx="12"/>
          </p:nvPr>
        </p:nvSpPr>
        <p:spPr/>
        <p:txBody>
          <a:bodyPr/>
          <a:lstStyle>
            <a:lvl1pPr>
              <a:defRPr/>
            </a:lvl1pPr>
          </a:lstStyle>
          <a:p>
            <a:pPr>
              <a:defRPr/>
            </a:pPr>
            <a:fld id="{1E0B6174-E009-4839-8ADF-C42D13A71999}" type="slidenum">
              <a:rPr lang="en-GB"/>
              <a:pPr>
                <a:defRPr/>
              </a:pPr>
              <a:t>‹#›</a:t>
            </a:fld>
            <a:endParaRPr lang="en-GB" dirty="0"/>
          </a:p>
        </p:txBody>
      </p:sp>
    </p:spTree>
    <p:extLst>
      <p:ext uri="{BB962C8B-B14F-4D97-AF65-F5344CB8AC3E}">
        <p14:creationId xmlns:p14="http://schemas.microsoft.com/office/powerpoint/2010/main" val="8606554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52"/>
            <a:ext cx="5386917" cy="639763"/>
          </a:xfrm>
        </p:spPr>
        <p:txBody>
          <a:bodyPr anchor="b"/>
          <a:lstStyle>
            <a:lvl1pPr marL="0" indent="0">
              <a:buNone/>
              <a:defRPr sz="2400" b="1"/>
            </a:lvl1pPr>
            <a:lvl2pPr marL="455752" indent="0">
              <a:buNone/>
              <a:defRPr sz="2100" b="1"/>
            </a:lvl2pPr>
            <a:lvl3pPr marL="911477" indent="0">
              <a:buNone/>
              <a:defRPr sz="1900" b="1"/>
            </a:lvl3pPr>
            <a:lvl4pPr marL="1367254" indent="0">
              <a:buNone/>
              <a:defRPr sz="1500" b="1"/>
            </a:lvl4pPr>
            <a:lvl5pPr marL="1822982" indent="0">
              <a:buNone/>
              <a:defRPr sz="1500" b="1"/>
            </a:lvl5pPr>
            <a:lvl6pPr marL="2278723" indent="0">
              <a:buNone/>
              <a:defRPr sz="1500" b="1"/>
            </a:lvl6pPr>
            <a:lvl7pPr marL="2734472" indent="0">
              <a:buNone/>
              <a:defRPr sz="1500" b="1"/>
            </a:lvl7pPr>
            <a:lvl8pPr marL="3190200" indent="0">
              <a:buNone/>
              <a:defRPr sz="1500" b="1"/>
            </a:lvl8pPr>
            <a:lvl9pPr marL="3645962" indent="0">
              <a:buNone/>
              <a:defRPr sz="1500" b="1"/>
            </a:lvl9pPr>
          </a:lstStyle>
          <a:p>
            <a:pPr lvl="0"/>
            <a:r>
              <a:rPr lang="en-US"/>
              <a:t>Click to edit Master text styles</a:t>
            </a:r>
          </a:p>
        </p:txBody>
      </p:sp>
      <p:sp>
        <p:nvSpPr>
          <p:cNvPr id="4" name="Content Placeholder 3"/>
          <p:cNvSpPr>
            <a:spLocks noGrp="1"/>
          </p:cNvSpPr>
          <p:nvPr>
            <p:ph sz="half" idx="2"/>
          </p:nvPr>
        </p:nvSpPr>
        <p:spPr>
          <a:xfrm>
            <a:off x="609600" y="2174903"/>
            <a:ext cx="5386917" cy="3951288"/>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592" y="1535152"/>
            <a:ext cx="5389032" cy="639763"/>
          </a:xfrm>
        </p:spPr>
        <p:txBody>
          <a:bodyPr anchor="b"/>
          <a:lstStyle>
            <a:lvl1pPr marL="0" indent="0">
              <a:buNone/>
              <a:defRPr sz="2400" b="1"/>
            </a:lvl1pPr>
            <a:lvl2pPr marL="455752" indent="0">
              <a:buNone/>
              <a:defRPr sz="2100" b="1"/>
            </a:lvl2pPr>
            <a:lvl3pPr marL="911477" indent="0">
              <a:buNone/>
              <a:defRPr sz="1900" b="1"/>
            </a:lvl3pPr>
            <a:lvl4pPr marL="1367254" indent="0">
              <a:buNone/>
              <a:defRPr sz="1500" b="1"/>
            </a:lvl4pPr>
            <a:lvl5pPr marL="1822982" indent="0">
              <a:buNone/>
              <a:defRPr sz="1500" b="1"/>
            </a:lvl5pPr>
            <a:lvl6pPr marL="2278723" indent="0">
              <a:buNone/>
              <a:defRPr sz="1500" b="1"/>
            </a:lvl6pPr>
            <a:lvl7pPr marL="2734472" indent="0">
              <a:buNone/>
              <a:defRPr sz="1500" b="1"/>
            </a:lvl7pPr>
            <a:lvl8pPr marL="3190200" indent="0">
              <a:buNone/>
              <a:defRPr sz="1500" b="1"/>
            </a:lvl8pPr>
            <a:lvl9pPr marL="3645962" indent="0">
              <a:buNone/>
              <a:defRPr sz="1500" b="1"/>
            </a:lvl9pPr>
          </a:lstStyle>
          <a:p>
            <a:pPr lvl="0"/>
            <a:r>
              <a:rPr lang="en-US"/>
              <a:t>Click to edit Master text styles</a:t>
            </a:r>
          </a:p>
        </p:txBody>
      </p:sp>
      <p:sp>
        <p:nvSpPr>
          <p:cNvPr id="6" name="Content Placeholder 5"/>
          <p:cNvSpPr>
            <a:spLocks noGrp="1"/>
          </p:cNvSpPr>
          <p:nvPr>
            <p:ph sz="quarter" idx="4"/>
          </p:nvPr>
        </p:nvSpPr>
        <p:spPr>
          <a:xfrm>
            <a:off x="6193592" y="2174903"/>
            <a:ext cx="5389032" cy="3951288"/>
          </a:xfrm>
        </p:spPr>
        <p:txBody>
          <a:bodyPr/>
          <a:lstStyle>
            <a:lvl1pPr>
              <a:defRPr sz="2400"/>
            </a:lvl1pPr>
            <a:lvl2pPr>
              <a:defRPr sz="2100"/>
            </a:lvl2pPr>
            <a:lvl3pPr>
              <a:defRPr sz="19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FFE01762-7765-4B5F-B19F-66B2CA6BE669}" type="datetimeFigureOut">
              <a:rPr lang="en-GB"/>
              <a:pPr>
                <a:defRPr/>
              </a:pPr>
              <a:t>16/06/2018</a:t>
            </a:fld>
            <a:endParaRPr lang="en-GB" dirty="0"/>
          </a:p>
        </p:txBody>
      </p:sp>
      <p:sp>
        <p:nvSpPr>
          <p:cNvPr id="8" name="Footer Placeholder 4"/>
          <p:cNvSpPr>
            <a:spLocks noGrp="1"/>
          </p:cNvSpPr>
          <p:nvPr>
            <p:ph type="ftr" sz="quarter" idx="11"/>
          </p:nvPr>
        </p:nvSpPr>
        <p:spPr/>
        <p:txBody>
          <a:bodyPr/>
          <a:lstStyle>
            <a:lvl1pPr>
              <a:defRPr/>
            </a:lvl1pPr>
          </a:lstStyle>
          <a:p>
            <a:pPr>
              <a:defRPr/>
            </a:pPr>
            <a:endParaRPr lang="en-GB" dirty="0"/>
          </a:p>
        </p:txBody>
      </p:sp>
      <p:sp>
        <p:nvSpPr>
          <p:cNvPr id="9" name="Slide Number Placeholder 5"/>
          <p:cNvSpPr>
            <a:spLocks noGrp="1"/>
          </p:cNvSpPr>
          <p:nvPr>
            <p:ph type="sldNum" sz="quarter" idx="12"/>
          </p:nvPr>
        </p:nvSpPr>
        <p:spPr/>
        <p:txBody>
          <a:bodyPr/>
          <a:lstStyle>
            <a:lvl1pPr>
              <a:defRPr/>
            </a:lvl1pPr>
          </a:lstStyle>
          <a:p>
            <a:pPr>
              <a:defRPr/>
            </a:pPr>
            <a:fld id="{0245AE12-7DBA-4ED6-85AA-44385C5B8F5A}" type="slidenum">
              <a:rPr lang="en-GB"/>
              <a:pPr>
                <a:defRPr/>
              </a:pPr>
              <a:t>‹#›</a:t>
            </a:fld>
            <a:endParaRPr lang="en-GB" dirty="0"/>
          </a:p>
        </p:txBody>
      </p:sp>
    </p:spTree>
    <p:extLst>
      <p:ext uri="{BB962C8B-B14F-4D97-AF65-F5344CB8AC3E}">
        <p14:creationId xmlns:p14="http://schemas.microsoft.com/office/powerpoint/2010/main" val="39596436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D2F1CC40-7A95-4269-9CF7-76D0CA804513}" type="datetimeFigureOut">
              <a:rPr lang="en-GB"/>
              <a:pPr>
                <a:defRPr/>
              </a:pPr>
              <a:t>16/06/2018</a:t>
            </a:fld>
            <a:endParaRPr lang="en-GB" dirty="0"/>
          </a:p>
        </p:txBody>
      </p:sp>
      <p:sp>
        <p:nvSpPr>
          <p:cNvPr id="4" name="Footer Placeholder 4"/>
          <p:cNvSpPr>
            <a:spLocks noGrp="1"/>
          </p:cNvSpPr>
          <p:nvPr>
            <p:ph type="ftr" sz="quarter" idx="11"/>
          </p:nvPr>
        </p:nvSpPr>
        <p:spPr/>
        <p:txBody>
          <a:bodyPr/>
          <a:lstStyle>
            <a:lvl1pPr>
              <a:defRPr/>
            </a:lvl1pPr>
          </a:lstStyle>
          <a:p>
            <a:pPr>
              <a:defRPr/>
            </a:pPr>
            <a:endParaRPr lang="en-GB" dirty="0"/>
          </a:p>
        </p:txBody>
      </p:sp>
      <p:sp>
        <p:nvSpPr>
          <p:cNvPr id="5" name="Slide Number Placeholder 5"/>
          <p:cNvSpPr>
            <a:spLocks noGrp="1"/>
          </p:cNvSpPr>
          <p:nvPr>
            <p:ph type="sldNum" sz="quarter" idx="12"/>
          </p:nvPr>
        </p:nvSpPr>
        <p:spPr/>
        <p:txBody>
          <a:bodyPr/>
          <a:lstStyle>
            <a:lvl1pPr>
              <a:defRPr/>
            </a:lvl1pPr>
          </a:lstStyle>
          <a:p>
            <a:pPr>
              <a:defRPr/>
            </a:pPr>
            <a:fld id="{B526B689-69E5-4966-8D19-B641F9C89695}" type="slidenum">
              <a:rPr lang="en-GB"/>
              <a:pPr>
                <a:defRPr/>
              </a:pPr>
              <a:t>‹#›</a:t>
            </a:fld>
            <a:endParaRPr lang="en-GB" dirty="0"/>
          </a:p>
        </p:txBody>
      </p:sp>
    </p:spTree>
    <p:extLst>
      <p:ext uri="{BB962C8B-B14F-4D97-AF65-F5344CB8AC3E}">
        <p14:creationId xmlns:p14="http://schemas.microsoft.com/office/powerpoint/2010/main" val="9356173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36B5393-61B0-4223-9B41-7B67ECCCF1A0}" type="datetimeFigureOut">
              <a:rPr lang="en-GB"/>
              <a:pPr>
                <a:defRPr/>
              </a:pPr>
              <a:t>16/06/2018</a:t>
            </a:fld>
            <a:endParaRPr lang="en-GB" dirty="0"/>
          </a:p>
        </p:txBody>
      </p:sp>
      <p:sp>
        <p:nvSpPr>
          <p:cNvPr id="3" name="Footer Placeholder 4"/>
          <p:cNvSpPr>
            <a:spLocks noGrp="1"/>
          </p:cNvSpPr>
          <p:nvPr>
            <p:ph type="ftr" sz="quarter" idx="11"/>
          </p:nvPr>
        </p:nvSpPr>
        <p:spPr/>
        <p:txBody>
          <a:bodyPr/>
          <a:lstStyle>
            <a:lvl1pPr>
              <a:defRPr/>
            </a:lvl1pPr>
          </a:lstStyle>
          <a:p>
            <a:pPr>
              <a:defRPr/>
            </a:pPr>
            <a:endParaRPr lang="en-GB" dirty="0"/>
          </a:p>
        </p:txBody>
      </p:sp>
      <p:sp>
        <p:nvSpPr>
          <p:cNvPr id="4" name="Slide Number Placeholder 5"/>
          <p:cNvSpPr>
            <a:spLocks noGrp="1"/>
          </p:cNvSpPr>
          <p:nvPr>
            <p:ph type="sldNum" sz="quarter" idx="12"/>
          </p:nvPr>
        </p:nvSpPr>
        <p:spPr/>
        <p:txBody>
          <a:bodyPr/>
          <a:lstStyle>
            <a:lvl1pPr>
              <a:defRPr/>
            </a:lvl1pPr>
          </a:lstStyle>
          <a:p>
            <a:pPr>
              <a:defRPr/>
            </a:pPr>
            <a:fld id="{823E884C-9D4D-4A4D-92FE-F94D1945C875}" type="slidenum">
              <a:rPr lang="en-GB"/>
              <a:pPr>
                <a:defRPr/>
              </a:pPr>
              <a:t>‹#›</a:t>
            </a:fld>
            <a:endParaRPr lang="en-GB" dirty="0"/>
          </a:p>
        </p:txBody>
      </p:sp>
    </p:spTree>
    <p:extLst>
      <p:ext uri="{BB962C8B-B14F-4D97-AF65-F5344CB8AC3E}">
        <p14:creationId xmlns:p14="http://schemas.microsoft.com/office/powerpoint/2010/main" val="31684296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232"/>
            <a:ext cx="4011084" cy="1162051"/>
          </a:xfrm>
        </p:spPr>
        <p:txBody>
          <a:bodyPr anchor="b"/>
          <a:lstStyle>
            <a:lvl1pPr algn="l">
              <a:defRPr sz="2100" b="1"/>
            </a:lvl1pPr>
          </a:lstStyle>
          <a:p>
            <a:r>
              <a:rPr lang="en-US"/>
              <a:t>Click to edit Master title style</a:t>
            </a:r>
            <a:endParaRPr lang="en-GB"/>
          </a:p>
        </p:txBody>
      </p:sp>
      <p:sp>
        <p:nvSpPr>
          <p:cNvPr id="3" name="Content Placeholder 2"/>
          <p:cNvSpPr>
            <a:spLocks noGrp="1"/>
          </p:cNvSpPr>
          <p:nvPr>
            <p:ph idx="1"/>
          </p:nvPr>
        </p:nvSpPr>
        <p:spPr>
          <a:xfrm>
            <a:off x="4766886" y="273128"/>
            <a:ext cx="6815666" cy="5853113"/>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0" y="1435152"/>
            <a:ext cx="4011084" cy="4691063"/>
          </a:xfrm>
        </p:spPr>
        <p:txBody>
          <a:bodyPr/>
          <a:lstStyle>
            <a:lvl1pPr marL="0" indent="0">
              <a:buNone/>
              <a:defRPr sz="1500"/>
            </a:lvl1pPr>
            <a:lvl2pPr marL="455752" indent="0">
              <a:buNone/>
              <a:defRPr sz="1200"/>
            </a:lvl2pPr>
            <a:lvl3pPr marL="911477" indent="0">
              <a:buNone/>
              <a:defRPr sz="1200"/>
            </a:lvl3pPr>
            <a:lvl4pPr marL="1367254" indent="0">
              <a:buNone/>
              <a:defRPr sz="900"/>
            </a:lvl4pPr>
            <a:lvl5pPr marL="1822982" indent="0">
              <a:buNone/>
              <a:defRPr sz="900"/>
            </a:lvl5pPr>
            <a:lvl6pPr marL="2278723" indent="0">
              <a:buNone/>
              <a:defRPr sz="900"/>
            </a:lvl6pPr>
            <a:lvl7pPr marL="2734472" indent="0">
              <a:buNone/>
              <a:defRPr sz="900"/>
            </a:lvl7pPr>
            <a:lvl8pPr marL="3190200" indent="0">
              <a:buNone/>
              <a:defRPr sz="900"/>
            </a:lvl8pPr>
            <a:lvl9pPr marL="3645962"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7B98962-6744-4696-B014-FE168991AF28}" type="datetimeFigureOut">
              <a:rPr lang="en-GB"/>
              <a:pPr>
                <a:defRPr/>
              </a:pPr>
              <a:t>16/06/2018</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dirty="0"/>
          </a:p>
        </p:txBody>
      </p:sp>
      <p:sp>
        <p:nvSpPr>
          <p:cNvPr id="7" name="Slide Number Placeholder 5"/>
          <p:cNvSpPr>
            <a:spLocks noGrp="1"/>
          </p:cNvSpPr>
          <p:nvPr>
            <p:ph type="sldNum" sz="quarter" idx="12"/>
          </p:nvPr>
        </p:nvSpPr>
        <p:spPr/>
        <p:txBody>
          <a:bodyPr/>
          <a:lstStyle>
            <a:lvl1pPr>
              <a:defRPr/>
            </a:lvl1pPr>
          </a:lstStyle>
          <a:p>
            <a:pPr>
              <a:defRPr/>
            </a:pPr>
            <a:fld id="{B6D1FC37-C5DA-4E50-BE6F-607F95D73729}" type="slidenum">
              <a:rPr lang="en-GB"/>
              <a:pPr>
                <a:defRPr/>
              </a:pPr>
              <a:t>‹#›</a:t>
            </a:fld>
            <a:endParaRPr lang="en-GB" dirty="0"/>
          </a:p>
        </p:txBody>
      </p:sp>
    </p:spTree>
    <p:extLst>
      <p:ext uri="{BB962C8B-B14F-4D97-AF65-F5344CB8AC3E}">
        <p14:creationId xmlns:p14="http://schemas.microsoft.com/office/powerpoint/2010/main" val="33054057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727"/>
            <a:ext cx="7315200" cy="566740"/>
          </a:xfrm>
        </p:spPr>
        <p:txBody>
          <a:bodyPr anchor="b"/>
          <a:lstStyle>
            <a:lvl1pPr algn="l">
              <a:defRPr sz="2100" b="1"/>
            </a:lvl1pPr>
          </a:lstStyle>
          <a:p>
            <a:r>
              <a:rPr lang="en-US"/>
              <a:t>Click to edit Master title style</a:t>
            </a:r>
            <a:endParaRPr lang="en-GB"/>
          </a:p>
        </p:txBody>
      </p:sp>
      <p:sp>
        <p:nvSpPr>
          <p:cNvPr id="3" name="Picture Placeholder 2"/>
          <p:cNvSpPr>
            <a:spLocks noGrp="1"/>
          </p:cNvSpPr>
          <p:nvPr>
            <p:ph type="pic" idx="1"/>
          </p:nvPr>
        </p:nvSpPr>
        <p:spPr>
          <a:xfrm>
            <a:off x="2389717" y="612803"/>
            <a:ext cx="7315200" cy="4114800"/>
          </a:xfrm>
        </p:spPr>
        <p:txBody>
          <a:bodyPr rtlCol="0">
            <a:normAutofit/>
          </a:bodyPr>
          <a:lstStyle>
            <a:lvl1pPr marL="0" indent="0">
              <a:buNone/>
              <a:defRPr sz="3200"/>
            </a:lvl1pPr>
            <a:lvl2pPr marL="455752" indent="0">
              <a:buNone/>
              <a:defRPr sz="2800"/>
            </a:lvl2pPr>
            <a:lvl3pPr marL="911477" indent="0">
              <a:buNone/>
              <a:defRPr sz="2400"/>
            </a:lvl3pPr>
            <a:lvl4pPr marL="1367254" indent="0">
              <a:buNone/>
              <a:defRPr sz="2100"/>
            </a:lvl4pPr>
            <a:lvl5pPr marL="1822982" indent="0">
              <a:buNone/>
              <a:defRPr sz="2100"/>
            </a:lvl5pPr>
            <a:lvl6pPr marL="2278723" indent="0">
              <a:buNone/>
              <a:defRPr sz="2100"/>
            </a:lvl6pPr>
            <a:lvl7pPr marL="2734472" indent="0">
              <a:buNone/>
              <a:defRPr sz="2100"/>
            </a:lvl7pPr>
            <a:lvl8pPr marL="3190200" indent="0">
              <a:buNone/>
              <a:defRPr sz="2100"/>
            </a:lvl8pPr>
            <a:lvl9pPr marL="3645962" indent="0">
              <a:buNone/>
              <a:defRPr sz="2100"/>
            </a:lvl9pPr>
          </a:lstStyle>
          <a:p>
            <a:pPr lvl="0"/>
            <a:endParaRPr lang="en-GB" noProof="0" dirty="0"/>
          </a:p>
        </p:txBody>
      </p:sp>
      <p:sp>
        <p:nvSpPr>
          <p:cNvPr id="4" name="Text Placeholder 3"/>
          <p:cNvSpPr>
            <a:spLocks noGrp="1"/>
          </p:cNvSpPr>
          <p:nvPr>
            <p:ph type="body" sz="half" idx="2"/>
          </p:nvPr>
        </p:nvSpPr>
        <p:spPr>
          <a:xfrm>
            <a:off x="2389717" y="5367822"/>
            <a:ext cx="7315200" cy="804863"/>
          </a:xfrm>
        </p:spPr>
        <p:txBody>
          <a:bodyPr/>
          <a:lstStyle>
            <a:lvl1pPr marL="0" indent="0">
              <a:buNone/>
              <a:defRPr sz="1500"/>
            </a:lvl1pPr>
            <a:lvl2pPr marL="455752" indent="0">
              <a:buNone/>
              <a:defRPr sz="1200"/>
            </a:lvl2pPr>
            <a:lvl3pPr marL="911477" indent="0">
              <a:buNone/>
              <a:defRPr sz="1200"/>
            </a:lvl3pPr>
            <a:lvl4pPr marL="1367254" indent="0">
              <a:buNone/>
              <a:defRPr sz="900"/>
            </a:lvl4pPr>
            <a:lvl5pPr marL="1822982" indent="0">
              <a:buNone/>
              <a:defRPr sz="900"/>
            </a:lvl5pPr>
            <a:lvl6pPr marL="2278723" indent="0">
              <a:buNone/>
              <a:defRPr sz="900"/>
            </a:lvl6pPr>
            <a:lvl7pPr marL="2734472" indent="0">
              <a:buNone/>
              <a:defRPr sz="900"/>
            </a:lvl7pPr>
            <a:lvl8pPr marL="3190200" indent="0">
              <a:buNone/>
              <a:defRPr sz="900"/>
            </a:lvl8pPr>
            <a:lvl9pPr marL="3645962"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27438F9-BCD8-4DC0-A5CA-C8B71EF199B3}" type="datetimeFigureOut">
              <a:rPr lang="en-GB"/>
              <a:pPr>
                <a:defRPr/>
              </a:pPr>
              <a:t>16/06/2018</a:t>
            </a:fld>
            <a:endParaRPr lang="en-GB" dirty="0"/>
          </a:p>
        </p:txBody>
      </p:sp>
      <p:sp>
        <p:nvSpPr>
          <p:cNvPr id="6" name="Footer Placeholder 4"/>
          <p:cNvSpPr>
            <a:spLocks noGrp="1"/>
          </p:cNvSpPr>
          <p:nvPr>
            <p:ph type="ftr" sz="quarter" idx="11"/>
          </p:nvPr>
        </p:nvSpPr>
        <p:spPr/>
        <p:txBody>
          <a:bodyPr/>
          <a:lstStyle>
            <a:lvl1pPr>
              <a:defRPr/>
            </a:lvl1pPr>
          </a:lstStyle>
          <a:p>
            <a:pPr>
              <a:defRPr/>
            </a:pPr>
            <a:endParaRPr lang="en-GB" dirty="0"/>
          </a:p>
        </p:txBody>
      </p:sp>
      <p:sp>
        <p:nvSpPr>
          <p:cNvPr id="7" name="Slide Number Placeholder 5"/>
          <p:cNvSpPr>
            <a:spLocks noGrp="1"/>
          </p:cNvSpPr>
          <p:nvPr>
            <p:ph type="sldNum" sz="quarter" idx="12"/>
          </p:nvPr>
        </p:nvSpPr>
        <p:spPr/>
        <p:txBody>
          <a:bodyPr/>
          <a:lstStyle>
            <a:lvl1pPr>
              <a:defRPr/>
            </a:lvl1pPr>
          </a:lstStyle>
          <a:p>
            <a:pPr>
              <a:defRPr/>
            </a:pPr>
            <a:fld id="{D2916FFB-1C5E-4E36-BE1E-71144E1EB70F}" type="slidenum">
              <a:rPr lang="en-GB"/>
              <a:pPr>
                <a:defRPr/>
              </a:pPr>
              <a:t>‹#›</a:t>
            </a:fld>
            <a:endParaRPr lang="en-GB" dirty="0"/>
          </a:p>
        </p:txBody>
      </p:sp>
    </p:spTree>
    <p:extLst>
      <p:ext uri="{BB962C8B-B14F-4D97-AF65-F5344CB8AC3E}">
        <p14:creationId xmlns:p14="http://schemas.microsoft.com/office/powerpoint/2010/main" val="1274682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32DF8AE3-EE28-4AB1-9BE1-2A5E37367C53}" type="datetimeFigureOut">
              <a:rPr lang="en-GB"/>
              <a:pPr>
                <a:defRPr/>
              </a:pPr>
              <a:t>16/06/2018</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dirty="0"/>
          </a:p>
        </p:txBody>
      </p:sp>
      <p:sp>
        <p:nvSpPr>
          <p:cNvPr id="6" name="Slide Number Placeholder 5"/>
          <p:cNvSpPr>
            <a:spLocks noGrp="1"/>
          </p:cNvSpPr>
          <p:nvPr>
            <p:ph type="sldNum" sz="quarter" idx="12"/>
          </p:nvPr>
        </p:nvSpPr>
        <p:spPr/>
        <p:txBody>
          <a:bodyPr/>
          <a:lstStyle>
            <a:lvl1pPr>
              <a:defRPr/>
            </a:lvl1pPr>
          </a:lstStyle>
          <a:p>
            <a:pPr>
              <a:defRPr/>
            </a:pPr>
            <a:fld id="{578FDBB6-F359-4E98-B3C7-7D841CBBFA27}" type="slidenum">
              <a:rPr lang="en-GB"/>
              <a:pPr>
                <a:defRPr/>
              </a:pPr>
              <a:t>‹#›</a:t>
            </a:fld>
            <a:endParaRPr lang="en-GB" dirty="0"/>
          </a:p>
        </p:txBody>
      </p:sp>
    </p:spTree>
    <p:extLst>
      <p:ext uri="{BB962C8B-B14F-4D97-AF65-F5344CB8AC3E}">
        <p14:creationId xmlns:p14="http://schemas.microsoft.com/office/powerpoint/2010/main" val="1220243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395" y="27467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8" y="274679"/>
            <a:ext cx="8026399"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2EDCBE70-27D1-4D82-900C-EB07C01A7173}" type="datetimeFigureOut">
              <a:rPr lang="en-GB"/>
              <a:pPr>
                <a:defRPr/>
              </a:pPr>
              <a:t>16/06/2018</a:t>
            </a:fld>
            <a:endParaRPr lang="en-GB" dirty="0"/>
          </a:p>
        </p:txBody>
      </p:sp>
      <p:sp>
        <p:nvSpPr>
          <p:cNvPr id="5" name="Footer Placeholder 4"/>
          <p:cNvSpPr>
            <a:spLocks noGrp="1"/>
          </p:cNvSpPr>
          <p:nvPr>
            <p:ph type="ftr" sz="quarter" idx="11"/>
          </p:nvPr>
        </p:nvSpPr>
        <p:spPr/>
        <p:txBody>
          <a:bodyPr/>
          <a:lstStyle>
            <a:lvl1pPr>
              <a:defRPr/>
            </a:lvl1pPr>
          </a:lstStyle>
          <a:p>
            <a:pPr>
              <a:defRPr/>
            </a:pPr>
            <a:endParaRPr lang="en-GB" dirty="0"/>
          </a:p>
        </p:txBody>
      </p:sp>
      <p:sp>
        <p:nvSpPr>
          <p:cNvPr id="6" name="Slide Number Placeholder 5"/>
          <p:cNvSpPr>
            <a:spLocks noGrp="1"/>
          </p:cNvSpPr>
          <p:nvPr>
            <p:ph type="sldNum" sz="quarter" idx="12"/>
          </p:nvPr>
        </p:nvSpPr>
        <p:spPr/>
        <p:txBody>
          <a:bodyPr/>
          <a:lstStyle>
            <a:lvl1pPr>
              <a:defRPr/>
            </a:lvl1pPr>
          </a:lstStyle>
          <a:p>
            <a:pPr>
              <a:defRPr/>
            </a:pPr>
            <a:fld id="{969EDD8B-16D4-49E4-9402-03CABCB849C8}" type="slidenum">
              <a:rPr lang="en-GB"/>
              <a:pPr>
                <a:defRPr/>
              </a:pPr>
              <a:t>‹#›</a:t>
            </a:fld>
            <a:endParaRPr lang="en-GB" dirty="0"/>
          </a:p>
        </p:txBody>
      </p:sp>
    </p:spTree>
    <p:extLst>
      <p:ext uri="{BB962C8B-B14F-4D97-AF65-F5344CB8AC3E}">
        <p14:creationId xmlns:p14="http://schemas.microsoft.com/office/powerpoint/2010/main" val="28638737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82B80E-E413-664E-A699-631ED4E5028F}"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D65E12-F376-2043-8C0A-0B04A782B462}" type="slidenum">
              <a:rPr lang="en-US" smtClean="0"/>
              <a:t>‹#›</a:t>
            </a:fld>
            <a:endParaRPr lang="en-US" dirty="0"/>
          </a:p>
        </p:txBody>
      </p:sp>
    </p:spTree>
    <p:extLst>
      <p:ext uri="{BB962C8B-B14F-4D97-AF65-F5344CB8AC3E}">
        <p14:creationId xmlns:p14="http://schemas.microsoft.com/office/powerpoint/2010/main" val="4266187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10.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image" Target="../media/image4.jpeg"/><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theme" Target="../theme/theme11.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2.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4.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4.jpe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4.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4.jpe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4.jpe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202149-9398-49F3-A130-40D76467115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B41137-5C27-4FFE-8EAA-E3E5F10ED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7DCA3-0AC3-4AF0-ACBE-6DC8BA97F101}"/>
              </a:ext>
            </a:extLst>
          </p:cNvPr>
          <p:cNvSpPr>
            <a:spLocks noGrp="1"/>
          </p:cNvSpPr>
          <p:nvPr>
            <p:ph type="dt" sz="half" idx="2"/>
          </p:nvPr>
        </p:nvSpPr>
        <p:spPr>
          <a:xfrm>
            <a:off x="838200" y="635636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43D1F-E917-4BE5-90B1-9D4798E849A2}" type="datetimeFigureOut">
              <a:rPr lang="en-US" smtClean="0"/>
              <a:t>6/16/2018</a:t>
            </a:fld>
            <a:endParaRPr lang="en-US" dirty="0"/>
          </a:p>
        </p:txBody>
      </p:sp>
      <p:sp>
        <p:nvSpPr>
          <p:cNvPr id="5" name="Footer Placeholder 4">
            <a:extLst>
              <a:ext uri="{FF2B5EF4-FFF2-40B4-BE49-F238E27FC236}">
                <a16:creationId xmlns:a16="http://schemas.microsoft.com/office/drawing/2014/main" id="{E59C7AE6-D5ED-4BC4-BCEC-18F278526404}"/>
              </a:ext>
            </a:extLst>
          </p:cNvPr>
          <p:cNvSpPr>
            <a:spLocks noGrp="1"/>
          </p:cNvSpPr>
          <p:nvPr>
            <p:ph type="ftr" sz="quarter" idx="3"/>
          </p:nvPr>
        </p:nvSpPr>
        <p:spPr>
          <a:xfrm>
            <a:off x="4038600" y="635636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1F2BAB3-0B42-4C85-B70C-D5BEF634B1DA}"/>
              </a:ext>
            </a:extLst>
          </p:cNvPr>
          <p:cNvSpPr>
            <a:spLocks noGrp="1"/>
          </p:cNvSpPr>
          <p:nvPr>
            <p:ph type="sldNum" sz="quarter" idx="4"/>
          </p:nvPr>
        </p:nvSpPr>
        <p:spPr>
          <a:xfrm>
            <a:off x="8610600" y="635636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F65E-D745-4367-91E9-08A43F1A422A}" type="slidenum">
              <a:rPr lang="en-US" smtClean="0"/>
              <a:t>‹#›</a:t>
            </a:fld>
            <a:endParaRPr lang="en-US" dirty="0"/>
          </a:p>
        </p:txBody>
      </p:sp>
    </p:spTree>
    <p:extLst>
      <p:ext uri="{BB962C8B-B14F-4D97-AF65-F5344CB8AC3E}">
        <p14:creationId xmlns:p14="http://schemas.microsoft.com/office/powerpoint/2010/main" val="3160257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209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2B80E-E413-664E-A699-631ED4E5028F}" type="datetimeFigureOut">
              <a:rPr lang="en-US" smtClean="0"/>
              <a:t>6/16/2018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65E12-F376-2043-8C0A-0B04A782B462}" type="slidenum">
              <a:rPr lang="en-US" smtClean="0"/>
              <a:t>‹#›</a:t>
            </a:fld>
            <a:endParaRPr lang="en-US" dirty="0"/>
          </a:p>
        </p:txBody>
      </p:sp>
    </p:spTree>
    <p:extLst>
      <p:ext uri="{BB962C8B-B14F-4D97-AF65-F5344CB8AC3E}">
        <p14:creationId xmlns:p14="http://schemas.microsoft.com/office/powerpoint/2010/main" val="2092531934"/>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39CED8-8948-4B00-A9BA-1A26A1E45C52}"/>
              </a:ext>
            </a:extLst>
          </p:cNvPr>
          <p:cNvSpPr>
            <a:spLocks noGrp="1" noChangeArrowheads="1"/>
          </p:cNvSpPr>
          <p:nvPr>
            <p:ph type="title"/>
          </p:nvPr>
        </p:nvSpPr>
        <p:spPr bwMode="auto">
          <a:xfrm>
            <a:off x="656167" y="228600"/>
            <a:ext cx="108796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BF5B32B-7FB3-4828-9AFC-73F81247A9B1}"/>
              </a:ext>
            </a:extLst>
          </p:cNvPr>
          <p:cNvSpPr>
            <a:spLocks noGrp="1" noChangeArrowheads="1"/>
          </p:cNvSpPr>
          <p:nvPr>
            <p:ph type="body" idx="1"/>
          </p:nvPr>
        </p:nvSpPr>
        <p:spPr bwMode="auto">
          <a:xfrm>
            <a:off x="609600" y="1576388"/>
            <a:ext cx="10972800"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a:extLst>
              <a:ext uri="{FF2B5EF4-FFF2-40B4-BE49-F238E27FC236}">
                <a16:creationId xmlns:a16="http://schemas.microsoft.com/office/drawing/2014/main" id="{1C2AAB69-DDA2-421A-AB6B-762090607939}"/>
              </a:ext>
            </a:extLst>
          </p:cNvPr>
          <p:cNvSpPr>
            <a:spLocks noChangeArrowheads="1"/>
          </p:cNvSpPr>
          <p:nvPr/>
        </p:nvSpPr>
        <p:spPr bwMode="auto">
          <a:xfrm>
            <a:off x="8722784" y="6473825"/>
            <a:ext cx="284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dirty="0"/>
              <a:t>Unit 4: Slide </a:t>
            </a:r>
            <a:fld id="{8E6CFD00-BC66-42C6-86A6-C8AC815F99BB}" type="slidenum">
              <a:rPr lang="en-US" altLang="en-US" sz="1100" smtClean="0"/>
              <a:pPr algn="r" eaLnBrk="1" hangingPunct="1">
                <a:defRPr/>
              </a:pPr>
              <a:t>‹#›</a:t>
            </a:fld>
            <a:endParaRPr lang="en-US" altLang="en-US" sz="1100" dirty="0"/>
          </a:p>
        </p:txBody>
      </p:sp>
      <p:grpSp>
        <p:nvGrpSpPr>
          <p:cNvPr id="1029" name="Group 9">
            <a:extLst>
              <a:ext uri="{FF2B5EF4-FFF2-40B4-BE49-F238E27FC236}">
                <a16:creationId xmlns:a16="http://schemas.microsoft.com/office/drawing/2014/main" id="{7C67C5B0-587E-4FF3-8EBE-2B674A745480}"/>
              </a:ext>
            </a:extLst>
          </p:cNvPr>
          <p:cNvGrpSpPr>
            <a:grpSpLocks/>
          </p:cNvGrpSpPr>
          <p:nvPr/>
        </p:nvGrpSpPr>
        <p:grpSpPr bwMode="auto">
          <a:xfrm>
            <a:off x="609600" y="1285875"/>
            <a:ext cx="10972800" cy="152400"/>
            <a:chOff x="457200" y="1447800"/>
            <a:chExt cx="8229600" cy="152400"/>
          </a:xfrm>
        </p:grpSpPr>
        <p:sp>
          <p:nvSpPr>
            <p:cNvPr id="1031" name="Line 6">
              <a:extLst>
                <a:ext uri="{FF2B5EF4-FFF2-40B4-BE49-F238E27FC236}">
                  <a16:creationId xmlns:a16="http://schemas.microsoft.com/office/drawing/2014/main" id="{6A53E076-0275-4F7E-A834-37AB73D05BE3}"/>
                </a:ext>
              </a:extLst>
            </p:cNvPr>
            <p:cNvSpPr>
              <a:spLocks noChangeShapeType="1"/>
            </p:cNvSpPr>
            <p:nvPr/>
          </p:nvSpPr>
          <p:spPr bwMode="auto">
            <a:xfrm>
              <a:off x="457200" y="1524000"/>
              <a:ext cx="82296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1032" name="Line 7">
              <a:extLst>
                <a:ext uri="{FF2B5EF4-FFF2-40B4-BE49-F238E27FC236}">
                  <a16:creationId xmlns:a16="http://schemas.microsoft.com/office/drawing/2014/main" id="{F6C2AD8C-A2D3-403B-9E76-29558E52F87A}"/>
                </a:ext>
              </a:extLst>
            </p:cNvPr>
            <p:cNvSpPr>
              <a:spLocks noChangeShapeType="1"/>
            </p:cNvSpPr>
            <p:nvPr/>
          </p:nvSpPr>
          <p:spPr bwMode="auto">
            <a:xfrm>
              <a:off x="457200" y="1600200"/>
              <a:ext cx="82296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1033" name="Line 8">
              <a:extLst>
                <a:ext uri="{FF2B5EF4-FFF2-40B4-BE49-F238E27FC236}">
                  <a16:creationId xmlns:a16="http://schemas.microsoft.com/office/drawing/2014/main" id="{5660BAB7-D942-46FD-9AFE-381649FD67FA}"/>
                </a:ext>
              </a:extLst>
            </p:cNvPr>
            <p:cNvSpPr>
              <a:spLocks noChangeShapeType="1"/>
            </p:cNvSpPr>
            <p:nvPr/>
          </p:nvSpPr>
          <p:spPr bwMode="auto">
            <a:xfrm>
              <a:off x="457200" y="1447800"/>
              <a:ext cx="82296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endParaRPr lang="en-US" sz="1800" dirty="0"/>
            </a:p>
          </p:txBody>
        </p:sp>
      </p:grpSp>
      <p:pic>
        <p:nvPicPr>
          <p:cNvPr id="1030" name="Picture 10" descr="CoatofArms">
            <a:extLst>
              <a:ext uri="{FF2B5EF4-FFF2-40B4-BE49-F238E27FC236}">
                <a16:creationId xmlns:a16="http://schemas.microsoft.com/office/drawing/2014/main" id="{A5B5626B-4743-4005-BABC-0826E112F66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13067" y="1"/>
            <a:ext cx="7789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756558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l" rtl="0" eaLnBrk="0" fontAlgn="base" hangingPunct="0">
        <a:spcBef>
          <a:spcPct val="0"/>
        </a:spcBef>
        <a:spcAft>
          <a:spcPct val="0"/>
        </a:spcAft>
        <a:defRPr sz="3600" b="1">
          <a:solidFill>
            <a:srgbClr val="0033CC"/>
          </a:solidFill>
          <a:latin typeface="+mj-lt"/>
          <a:ea typeface="+mj-ea"/>
          <a:cs typeface="+mj-cs"/>
        </a:defRPr>
      </a:lvl1pPr>
      <a:lvl2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anose="05000000000000000000"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rgbClr val="008000"/>
        </a:buClr>
        <a:buSzPct val="75000"/>
        <a:buFont typeface="Courier New" panose="02070309020205020404" pitchFamily="49" charset="0"/>
        <a:buChar char="o"/>
        <a:defRPr sz="2400">
          <a:solidFill>
            <a:schemeClr val="tx1"/>
          </a:solidFill>
          <a:latin typeface="+mn-lt"/>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panose="020B0604020202020204" pitchFamily="34"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A1AD9-CB4A-1E4A-991A-25FA78E54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E83FAA-09D2-8C44-8E2E-2BFD3F16F6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D9BC82-536E-0346-832C-07C880E86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EE9E79-8A49-754C-A12F-FEB5D9CAB9EF}" type="datetimeFigureOut">
              <a:rPr lang="en-GB" smtClean="0"/>
              <a:t>16/06/2018</a:t>
            </a:fld>
            <a:endParaRPr lang="en-GB" dirty="0"/>
          </a:p>
        </p:txBody>
      </p:sp>
      <p:sp>
        <p:nvSpPr>
          <p:cNvPr id="5" name="Footer Placeholder 4">
            <a:extLst>
              <a:ext uri="{FF2B5EF4-FFF2-40B4-BE49-F238E27FC236}">
                <a16:creationId xmlns:a16="http://schemas.microsoft.com/office/drawing/2014/main" id="{ACB3ED37-F3C0-8C4B-B686-E6D9CFC781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AE7C0A8-72EC-E747-AF1B-6D4B18B690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0B4C4-362F-484E-9F93-8F0D123FA439}" type="slidenum">
              <a:rPr lang="en-GB" smtClean="0"/>
              <a:t>‹#›</a:t>
            </a:fld>
            <a:endParaRPr lang="en-GB" dirty="0"/>
          </a:p>
        </p:txBody>
      </p:sp>
    </p:spTree>
    <p:extLst>
      <p:ext uri="{BB962C8B-B14F-4D97-AF65-F5344CB8AC3E}">
        <p14:creationId xmlns:p14="http://schemas.microsoft.com/office/powerpoint/2010/main" val="331445191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935156" y="6165850"/>
            <a:ext cx="2301051"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26137"/>
      </p:ext>
    </p:extLst>
  </p:cSld>
  <p:clrMap bg1="lt1" tx1="dk1" bg2="lt2" tx2="dk2" accent1="accent1" accent2="accent2" accent3="accent3" accent4="accent4" accent5="accent5" accent6="accent6" hlink="hlink" folHlink="folHlink"/>
  <p:sldLayoutIdLst>
    <p:sldLayoutId id="2147483800" r:id="rId1"/>
    <p:sldLayoutId id="2147483801" r:id="rId2"/>
  </p:sldLayoutIdLst>
  <p:txStyles>
    <p:titleStyle>
      <a:lvl1pPr algn="ctr" rtl="0" eaLnBrk="0" fontAlgn="base" hangingPunct="0">
        <a:spcBef>
          <a:spcPct val="0"/>
        </a:spcBef>
        <a:spcAft>
          <a:spcPct val="0"/>
        </a:spcAft>
        <a:defRPr sz="4400">
          <a:solidFill>
            <a:schemeClr val="tx2"/>
          </a:solidFill>
          <a:latin typeface="+mj-lt"/>
          <a:ea typeface="ＭＳ Ｐゴシック" pitchFamily="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4" charset="-128"/>
        </a:defRPr>
      </a:lvl2pPr>
      <a:lvl3pPr algn="ctr" rtl="0" eaLnBrk="0" fontAlgn="base" hangingPunct="0">
        <a:spcBef>
          <a:spcPct val="0"/>
        </a:spcBef>
        <a:spcAft>
          <a:spcPct val="0"/>
        </a:spcAft>
        <a:defRPr sz="4400">
          <a:solidFill>
            <a:schemeClr val="tx2"/>
          </a:solidFill>
          <a:latin typeface="Arial" charset="0"/>
          <a:ea typeface="ＭＳ Ｐゴシック" pitchFamily="4" charset="-128"/>
        </a:defRPr>
      </a:lvl3pPr>
      <a:lvl4pPr algn="ctr" rtl="0" eaLnBrk="0" fontAlgn="base" hangingPunct="0">
        <a:spcBef>
          <a:spcPct val="0"/>
        </a:spcBef>
        <a:spcAft>
          <a:spcPct val="0"/>
        </a:spcAft>
        <a:defRPr sz="4400">
          <a:solidFill>
            <a:schemeClr val="tx2"/>
          </a:solidFill>
          <a:latin typeface="Arial" charset="0"/>
          <a:ea typeface="ＭＳ Ｐゴシック" pitchFamily="4" charset="-128"/>
        </a:defRPr>
      </a:lvl4pPr>
      <a:lvl5pPr algn="ctr" rtl="0" eaLnBrk="0" fontAlgn="base" hangingPunct="0">
        <a:spcBef>
          <a:spcPct val="0"/>
        </a:spcBef>
        <a:spcAft>
          <a:spcPct val="0"/>
        </a:spcAft>
        <a:defRPr sz="4400">
          <a:solidFill>
            <a:schemeClr val="tx2"/>
          </a:solidFill>
          <a:latin typeface="Arial" charset="0"/>
          <a:ea typeface="ＭＳ Ｐゴシック" pitchFamily="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4B"/>
        </a:solidFill>
        <a:effectLst/>
      </p:bgPr>
    </p:bg>
    <p:spTree>
      <p:nvGrpSpPr>
        <p:cNvPr id="1" name=""/>
        <p:cNvGrpSpPr/>
        <p:nvPr/>
      </p:nvGrpSpPr>
      <p:grpSpPr>
        <a:xfrm>
          <a:off x="0" y="0"/>
          <a:ext cx="0" cy="0"/>
          <a:chOff x="0" y="0"/>
          <a:chExt cx="0" cy="0"/>
        </a:xfrm>
      </p:grpSpPr>
      <p:sp>
        <p:nvSpPr>
          <p:cNvPr id="1026" name="Title Placeholder 6">
            <a:extLst>
              <a:ext uri="{FF2B5EF4-FFF2-40B4-BE49-F238E27FC236}">
                <a16:creationId xmlns:a16="http://schemas.microsoft.com/office/drawing/2014/main" id="{D71E5853-C81C-4CE4-A70A-F153EC204C66}"/>
              </a:ext>
            </a:extLst>
          </p:cNvPr>
          <p:cNvSpPr>
            <a:spLocks noGrp="1"/>
          </p:cNvSpPr>
          <p:nvPr>
            <p:ph type="title"/>
          </p:nvPr>
        </p:nvSpPr>
        <p:spPr bwMode="auto">
          <a:xfrm>
            <a:off x="609759" y="238125"/>
            <a:ext cx="10872444"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7">
            <a:extLst>
              <a:ext uri="{FF2B5EF4-FFF2-40B4-BE49-F238E27FC236}">
                <a16:creationId xmlns:a16="http://schemas.microsoft.com/office/drawing/2014/main" id="{F138A935-08FB-4647-98C0-129F7DA5AB7A}"/>
              </a:ext>
            </a:extLst>
          </p:cNvPr>
          <p:cNvSpPr>
            <a:spLocks noGrp="1"/>
          </p:cNvSpPr>
          <p:nvPr>
            <p:ph type="body" idx="1"/>
          </p:nvPr>
        </p:nvSpPr>
        <p:spPr bwMode="auto">
          <a:xfrm>
            <a:off x="600231" y="1517650"/>
            <a:ext cx="10881972"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121057850"/>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500" b="1">
          <a:solidFill>
            <a:schemeClr val="tx2"/>
          </a:solidFill>
          <a:latin typeface="Arial" charset="0"/>
        </a:defRPr>
      </a:lvl6pPr>
      <a:lvl7pPr marL="914400" algn="l" rtl="0" fontAlgn="base">
        <a:spcBef>
          <a:spcPct val="0"/>
        </a:spcBef>
        <a:spcAft>
          <a:spcPct val="0"/>
        </a:spcAft>
        <a:defRPr sz="3500" b="1">
          <a:solidFill>
            <a:schemeClr val="tx2"/>
          </a:solidFill>
          <a:latin typeface="Arial" charset="0"/>
        </a:defRPr>
      </a:lvl7pPr>
      <a:lvl8pPr marL="1371600" algn="l" rtl="0" fontAlgn="base">
        <a:spcBef>
          <a:spcPct val="0"/>
        </a:spcBef>
        <a:spcAft>
          <a:spcPct val="0"/>
        </a:spcAft>
        <a:defRPr sz="3500" b="1">
          <a:solidFill>
            <a:schemeClr val="tx2"/>
          </a:solidFill>
          <a:latin typeface="Arial" charset="0"/>
        </a:defRPr>
      </a:lvl8pPr>
      <a:lvl9pPr marL="1828800" algn="l" rtl="0" fontAlgn="base">
        <a:spcBef>
          <a:spcPct val="0"/>
        </a:spcBef>
        <a:spcAft>
          <a:spcPct val="0"/>
        </a:spcAft>
        <a:defRPr sz="3500" b="1">
          <a:solidFill>
            <a:schemeClr val="tx2"/>
          </a:solidFill>
          <a:latin typeface="Arial" charset="0"/>
        </a:defRPr>
      </a:lvl9pPr>
    </p:titleStyle>
    <p:bodyStyle>
      <a:lvl1pPr marL="342900" indent="-342900" algn="l" rtl="0" eaLnBrk="0" fontAlgn="base" hangingPunct="0">
        <a:lnSpc>
          <a:spcPct val="90000"/>
        </a:lnSpc>
        <a:spcBef>
          <a:spcPts val="1000"/>
        </a:spcBef>
        <a:spcAft>
          <a:spcPts val="700"/>
        </a:spcAft>
        <a:buClr>
          <a:srgbClr val="FEFDDE"/>
        </a:buClr>
        <a:buFont typeface="Wingdings" panose="05000000000000000000" pitchFamily="2" charset="2"/>
        <a:buChar char="§"/>
        <a:defRPr sz="2800">
          <a:solidFill>
            <a:srgbClr val="FEFDDE"/>
          </a:solidFill>
          <a:latin typeface="+mn-lt"/>
          <a:ea typeface="+mn-ea"/>
          <a:cs typeface="+mn-cs"/>
        </a:defRPr>
      </a:lvl1pPr>
      <a:lvl2pPr marL="742950" indent="-285750" algn="l" rtl="0" eaLnBrk="0" fontAlgn="base" hangingPunct="0">
        <a:lnSpc>
          <a:spcPct val="90000"/>
        </a:lnSpc>
        <a:spcBef>
          <a:spcPts val="1000"/>
        </a:spcBef>
        <a:spcAft>
          <a:spcPts val="700"/>
        </a:spcAft>
        <a:buClr>
          <a:srgbClr val="FEFDDE"/>
        </a:buClr>
        <a:buFont typeface="Arial" panose="020B0604020202020204" pitchFamily="34" charset="0"/>
        <a:buChar char="–"/>
        <a:defRPr sz="2600">
          <a:solidFill>
            <a:srgbClr val="FEFDDE"/>
          </a:solidFill>
          <a:latin typeface="+mn-lt"/>
        </a:defRPr>
      </a:lvl2pPr>
      <a:lvl3pPr marL="1143000" indent="-228600" algn="l" rtl="0" eaLnBrk="0" fontAlgn="base" hangingPunct="0">
        <a:lnSpc>
          <a:spcPct val="90000"/>
        </a:lnSpc>
        <a:spcBef>
          <a:spcPts val="1000"/>
        </a:spcBef>
        <a:spcAft>
          <a:spcPts val="700"/>
        </a:spcAft>
        <a:buClr>
          <a:srgbClr val="FEFDDE"/>
        </a:buClr>
        <a:buFont typeface="Arial" panose="020B0604020202020204" pitchFamily="34" charset="0"/>
        <a:buChar char="–"/>
        <a:defRPr sz="2400">
          <a:solidFill>
            <a:srgbClr val="FEFDDE"/>
          </a:solidFill>
          <a:latin typeface="+mn-lt"/>
        </a:defRPr>
      </a:lvl3pPr>
      <a:lvl4pPr marL="1600200" indent="-228600" algn="l" rtl="0" eaLnBrk="0" fontAlgn="base" hangingPunct="0">
        <a:lnSpc>
          <a:spcPct val="90000"/>
        </a:lnSpc>
        <a:spcBef>
          <a:spcPts val="1000"/>
        </a:spcBef>
        <a:spcAft>
          <a:spcPts val="700"/>
        </a:spcAft>
        <a:buClr>
          <a:srgbClr val="FEFDDE"/>
        </a:buClr>
        <a:buFont typeface="Arial" panose="020B0604020202020204" pitchFamily="34" charset="0"/>
        <a:buChar char="–"/>
        <a:defRPr sz="2200">
          <a:solidFill>
            <a:srgbClr val="FEFDDE"/>
          </a:solidFill>
          <a:latin typeface="+mn-lt"/>
        </a:defRPr>
      </a:lvl4pPr>
      <a:lvl5pPr marL="2057400" indent="-228600" algn="l" rtl="0" eaLnBrk="0" fontAlgn="base" hangingPunct="0">
        <a:lnSpc>
          <a:spcPct val="90000"/>
        </a:lnSpc>
        <a:spcBef>
          <a:spcPts val="1000"/>
        </a:spcBef>
        <a:spcAft>
          <a:spcPts val="700"/>
        </a:spcAft>
        <a:buClr>
          <a:srgbClr val="FEFDDE"/>
        </a:buClr>
        <a:buFont typeface="Arial" panose="020B0604020202020204" pitchFamily="34" charset="0"/>
        <a:buChar char="–"/>
        <a:defRPr sz="2000">
          <a:solidFill>
            <a:srgbClr val="FEFDDE"/>
          </a:solidFill>
          <a:latin typeface="+mn-lt"/>
        </a:defRPr>
      </a:lvl5pPr>
      <a:lvl6pPr marL="2514600" indent="-228600" algn="l" rtl="0" fontAlgn="base">
        <a:lnSpc>
          <a:spcPct val="90000"/>
        </a:lnSpc>
        <a:spcBef>
          <a:spcPct val="35000"/>
        </a:spcBef>
        <a:spcAft>
          <a:spcPct val="25000"/>
        </a:spcAft>
        <a:buClr>
          <a:schemeClr val="accent2"/>
        </a:buClr>
        <a:buFont typeface="Arial" charset="0"/>
        <a:buChar char="–"/>
        <a:defRPr sz="1400">
          <a:solidFill>
            <a:schemeClr val="tx1"/>
          </a:solidFill>
          <a:latin typeface="+mn-lt"/>
        </a:defRPr>
      </a:lvl6pPr>
      <a:lvl7pPr marL="2971800" indent="-228600" algn="l" rtl="0" fontAlgn="base">
        <a:lnSpc>
          <a:spcPct val="90000"/>
        </a:lnSpc>
        <a:spcBef>
          <a:spcPct val="35000"/>
        </a:spcBef>
        <a:spcAft>
          <a:spcPct val="25000"/>
        </a:spcAft>
        <a:buClr>
          <a:schemeClr val="accent2"/>
        </a:buClr>
        <a:buFont typeface="Arial" charset="0"/>
        <a:buChar char="–"/>
        <a:defRPr sz="1400">
          <a:solidFill>
            <a:schemeClr val="tx1"/>
          </a:solidFill>
          <a:latin typeface="+mn-lt"/>
        </a:defRPr>
      </a:lvl7pPr>
      <a:lvl8pPr marL="3429000" indent="-228600" algn="l" rtl="0" fontAlgn="base">
        <a:lnSpc>
          <a:spcPct val="90000"/>
        </a:lnSpc>
        <a:spcBef>
          <a:spcPct val="35000"/>
        </a:spcBef>
        <a:spcAft>
          <a:spcPct val="25000"/>
        </a:spcAft>
        <a:buClr>
          <a:schemeClr val="accent2"/>
        </a:buClr>
        <a:buFont typeface="Arial" charset="0"/>
        <a:buChar char="–"/>
        <a:defRPr sz="1400">
          <a:solidFill>
            <a:schemeClr val="tx1"/>
          </a:solidFill>
          <a:latin typeface="+mn-lt"/>
        </a:defRPr>
      </a:lvl8pPr>
      <a:lvl9pPr marL="3886200" indent="-228600" algn="l" rtl="0" fontAlgn="base">
        <a:lnSpc>
          <a:spcPct val="90000"/>
        </a:lnSpc>
        <a:spcBef>
          <a:spcPct val="35000"/>
        </a:spcBef>
        <a:spcAft>
          <a:spcPct val="25000"/>
        </a:spcAft>
        <a:buClr>
          <a:schemeClr val="accent2"/>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6169" y="228600"/>
            <a:ext cx="108796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76388"/>
            <a:ext cx="10972800"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p:cNvSpPr>
            <a:spLocks noChangeArrowheads="1"/>
          </p:cNvSpPr>
          <p:nvPr/>
        </p:nvSpPr>
        <p:spPr bwMode="auto">
          <a:xfrm>
            <a:off x="8722784" y="6473825"/>
            <a:ext cx="284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US" altLang="en-US" sz="1100" dirty="0">
                <a:solidFill>
                  <a:srgbClr val="000000"/>
                </a:solidFill>
              </a:rPr>
              <a:t>Unit 4: Slide </a:t>
            </a:r>
            <a:fld id="{76270F09-71EE-48E3-B000-6A1E8444AD96}" type="slidenum">
              <a:rPr lang="en-US" altLang="en-US" sz="1100" smtClean="0">
                <a:solidFill>
                  <a:srgbClr val="000000"/>
                </a:solidFill>
              </a:rPr>
              <a:pPr algn="r" eaLnBrk="1" fontAlgn="base" hangingPunct="1">
                <a:spcBef>
                  <a:spcPct val="0"/>
                </a:spcBef>
                <a:spcAft>
                  <a:spcPct val="0"/>
                </a:spcAft>
                <a:defRPr/>
              </a:pPr>
              <a:t>‹#›</a:t>
            </a:fld>
            <a:endParaRPr lang="en-US" altLang="en-US" sz="1100" dirty="0">
              <a:solidFill>
                <a:srgbClr val="000000"/>
              </a:solidFill>
            </a:endParaRPr>
          </a:p>
        </p:txBody>
      </p:sp>
      <p:grpSp>
        <p:nvGrpSpPr>
          <p:cNvPr id="1029" name="Group 9"/>
          <p:cNvGrpSpPr>
            <a:grpSpLocks/>
          </p:cNvGrpSpPr>
          <p:nvPr/>
        </p:nvGrpSpPr>
        <p:grpSpPr bwMode="auto">
          <a:xfrm>
            <a:off x="609600" y="1285875"/>
            <a:ext cx="10972800" cy="152400"/>
            <a:chOff x="457200" y="1447800"/>
            <a:chExt cx="8229600" cy="152400"/>
          </a:xfrm>
        </p:grpSpPr>
        <p:sp>
          <p:nvSpPr>
            <p:cNvPr id="1031" name="Line 6"/>
            <p:cNvSpPr>
              <a:spLocks noChangeShapeType="1"/>
            </p:cNvSpPr>
            <p:nvPr/>
          </p:nvSpPr>
          <p:spPr bwMode="auto">
            <a:xfrm>
              <a:off x="457200" y="1524000"/>
              <a:ext cx="82296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2" name="Line 7"/>
            <p:cNvSpPr>
              <a:spLocks noChangeShapeType="1"/>
            </p:cNvSpPr>
            <p:nvPr/>
          </p:nvSpPr>
          <p:spPr bwMode="auto">
            <a:xfrm>
              <a:off x="457200" y="1600200"/>
              <a:ext cx="82296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3" name="Line 8"/>
            <p:cNvSpPr>
              <a:spLocks noChangeShapeType="1"/>
            </p:cNvSpPr>
            <p:nvPr/>
          </p:nvSpPr>
          <p:spPr bwMode="auto">
            <a:xfrm>
              <a:off x="457200" y="1447800"/>
              <a:ext cx="82296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1030" name="Picture 10" descr="CoatofArm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13068" y="2"/>
            <a:ext cx="7789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03449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rtl="0" eaLnBrk="0" fontAlgn="base" hangingPunct="0">
        <a:spcBef>
          <a:spcPct val="0"/>
        </a:spcBef>
        <a:spcAft>
          <a:spcPct val="0"/>
        </a:spcAft>
        <a:defRPr sz="3600" b="1">
          <a:solidFill>
            <a:srgbClr val="0033CC"/>
          </a:solidFill>
          <a:latin typeface="+mj-lt"/>
          <a:ea typeface="+mj-ea"/>
          <a:cs typeface="+mj-cs"/>
        </a:defRPr>
      </a:lvl1pPr>
      <a:lvl2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rgbClr val="008000"/>
        </a:buClr>
        <a:buSzPct val="75000"/>
        <a:buFont typeface="Courier New" pitchFamily="49" charset="0"/>
        <a:buChar char="o"/>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6169" y="228600"/>
            <a:ext cx="108796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76388"/>
            <a:ext cx="10972800"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p:cNvSpPr>
            <a:spLocks noChangeArrowheads="1"/>
          </p:cNvSpPr>
          <p:nvPr/>
        </p:nvSpPr>
        <p:spPr bwMode="auto">
          <a:xfrm>
            <a:off x="8722784" y="6473825"/>
            <a:ext cx="284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US" altLang="en-US" sz="1100" dirty="0">
                <a:solidFill>
                  <a:srgbClr val="000000"/>
                </a:solidFill>
              </a:rPr>
              <a:t>Unit 4: Slide </a:t>
            </a:r>
            <a:fld id="{76270F09-71EE-48E3-B000-6A1E8444AD96}" type="slidenum">
              <a:rPr lang="en-US" altLang="en-US" sz="1100" smtClean="0">
                <a:solidFill>
                  <a:srgbClr val="000000"/>
                </a:solidFill>
              </a:rPr>
              <a:pPr algn="r" eaLnBrk="1" fontAlgn="base" hangingPunct="1">
                <a:spcBef>
                  <a:spcPct val="0"/>
                </a:spcBef>
                <a:spcAft>
                  <a:spcPct val="0"/>
                </a:spcAft>
                <a:defRPr/>
              </a:pPr>
              <a:t>‹#›</a:t>
            </a:fld>
            <a:endParaRPr lang="en-US" altLang="en-US" sz="1100" dirty="0">
              <a:solidFill>
                <a:srgbClr val="000000"/>
              </a:solidFill>
            </a:endParaRPr>
          </a:p>
        </p:txBody>
      </p:sp>
      <p:grpSp>
        <p:nvGrpSpPr>
          <p:cNvPr id="1029" name="Group 9"/>
          <p:cNvGrpSpPr>
            <a:grpSpLocks/>
          </p:cNvGrpSpPr>
          <p:nvPr/>
        </p:nvGrpSpPr>
        <p:grpSpPr bwMode="auto">
          <a:xfrm>
            <a:off x="609600" y="1285875"/>
            <a:ext cx="10972800" cy="152400"/>
            <a:chOff x="457200" y="1447800"/>
            <a:chExt cx="8229600" cy="152400"/>
          </a:xfrm>
        </p:grpSpPr>
        <p:sp>
          <p:nvSpPr>
            <p:cNvPr id="1031" name="Line 6"/>
            <p:cNvSpPr>
              <a:spLocks noChangeShapeType="1"/>
            </p:cNvSpPr>
            <p:nvPr/>
          </p:nvSpPr>
          <p:spPr bwMode="auto">
            <a:xfrm>
              <a:off x="457200" y="1524000"/>
              <a:ext cx="82296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2" name="Line 7"/>
            <p:cNvSpPr>
              <a:spLocks noChangeShapeType="1"/>
            </p:cNvSpPr>
            <p:nvPr/>
          </p:nvSpPr>
          <p:spPr bwMode="auto">
            <a:xfrm>
              <a:off x="457200" y="1600200"/>
              <a:ext cx="82296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3" name="Line 8"/>
            <p:cNvSpPr>
              <a:spLocks noChangeShapeType="1"/>
            </p:cNvSpPr>
            <p:nvPr/>
          </p:nvSpPr>
          <p:spPr bwMode="auto">
            <a:xfrm>
              <a:off x="457200" y="1447800"/>
              <a:ext cx="82296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1030" name="Picture 10" descr="CoatofArm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13068" y="2"/>
            <a:ext cx="7789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0453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xStyles>
    <p:titleStyle>
      <a:lvl1pPr algn="l" rtl="0" eaLnBrk="0" fontAlgn="base" hangingPunct="0">
        <a:spcBef>
          <a:spcPct val="0"/>
        </a:spcBef>
        <a:spcAft>
          <a:spcPct val="0"/>
        </a:spcAft>
        <a:defRPr sz="3600" b="1">
          <a:solidFill>
            <a:srgbClr val="0033CC"/>
          </a:solidFill>
          <a:latin typeface="+mj-lt"/>
          <a:ea typeface="+mj-ea"/>
          <a:cs typeface="+mj-cs"/>
        </a:defRPr>
      </a:lvl1pPr>
      <a:lvl2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rgbClr val="008000"/>
        </a:buClr>
        <a:buSzPct val="75000"/>
        <a:buFont typeface="Courier New" pitchFamily="49" charset="0"/>
        <a:buChar char="o"/>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6169" y="228600"/>
            <a:ext cx="108796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76388"/>
            <a:ext cx="10972800"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p:cNvSpPr>
            <a:spLocks noChangeArrowheads="1"/>
          </p:cNvSpPr>
          <p:nvPr/>
        </p:nvSpPr>
        <p:spPr bwMode="auto">
          <a:xfrm>
            <a:off x="8722784" y="6473825"/>
            <a:ext cx="284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US" altLang="en-US" sz="1100" dirty="0">
                <a:solidFill>
                  <a:srgbClr val="000000"/>
                </a:solidFill>
              </a:rPr>
              <a:t>Unit 4: Slide </a:t>
            </a:r>
            <a:fld id="{76270F09-71EE-48E3-B000-6A1E8444AD96}" type="slidenum">
              <a:rPr lang="en-US" altLang="en-US" sz="1100" smtClean="0">
                <a:solidFill>
                  <a:srgbClr val="000000"/>
                </a:solidFill>
              </a:rPr>
              <a:pPr algn="r" eaLnBrk="1" fontAlgn="base" hangingPunct="1">
                <a:spcBef>
                  <a:spcPct val="0"/>
                </a:spcBef>
                <a:spcAft>
                  <a:spcPct val="0"/>
                </a:spcAft>
                <a:defRPr/>
              </a:pPr>
              <a:t>‹#›</a:t>
            </a:fld>
            <a:endParaRPr lang="en-US" altLang="en-US" sz="1100" dirty="0">
              <a:solidFill>
                <a:srgbClr val="000000"/>
              </a:solidFill>
            </a:endParaRPr>
          </a:p>
        </p:txBody>
      </p:sp>
      <p:grpSp>
        <p:nvGrpSpPr>
          <p:cNvPr id="1029" name="Group 9"/>
          <p:cNvGrpSpPr>
            <a:grpSpLocks/>
          </p:cNvGrpSpPr>
          <p:nvPr/>
        </p:nvGrpSpPr>
        <p:grpSpPr bwMode="auto">
          <a:xfrm>
            <a:off x="609600" y="1285875"/>
            <a:ext cx="10972800" cy="152400"/>
            <a:chOff x="457200" y="1447800"/>
            <a:chExt cx="8229600" cy="152400"/>
          </a:xfrm>
        </p:grpSpPr>
        <p:sp>
          <p:nvSpPr>
            <p:cNvPr id="1031" name="Line 6"/>
            <p:cNvSpPr>
              <a:spLocks noChangeShapeType="1"/>
            </p:cNvSpPr>
            <p:nvPr/>
          </p:nvSpPr>
          <p:spPr bwMode="auto">
            <a:xfrm>
              <a:off x="457200" y="1524000"/>
              <a:ext cx="82296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2" name="Line 7"/>
            <p:cNvSpPr>
              <a:spLocks noChangeShapeType="1"/>
            </p:cNvSpPr>
            <p:nvPr/>
          </p:nvSpPr>
          <p:spPr bwMode="auto">
            <a:xfrm>
              <a:off x="457200" y="1600200"/>
              <a:ext cx="82296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3" name="Line 8"/>
            <p:cNvSpPr>
              <a:spLocks noChangeShapeType="1"/>
            </p:cNvSpPr>
            <p:nvPr/>
          </p:nvSpPr>
          <p:spPr bwMode="auto">
            <a:xfrm>
              <a:off x="457200" y="1447800"/>
              <a:ext cx="82296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1030" name="Picture 10" descr="CoatofArm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13068" y="2"/>
            <a:ext cx="7789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20438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rtl="0" eaLnBrk="0" fontAlgn="base" hangingPunct="0">
        <a:spcBef>
          <a:spcPct val="0"/>
        </a:spcBef>
        <a:spcAft>
          <a:spcPct val="0"/>
        </a:spcAft>
        <a:defRPr sz="3600" b="1">
          <a:solidFill>
            <a:srgbClr val="0033CC"/>
          </a:solidFill>
          <a:latin typeface="+mj-lt"/>
          <a:ea typeface="+mj-ea"/>
          <a:cs typeface="+mj-cs"/>
        </a:defRPr>
      </a:lvl1pPr>
      <a:lvl2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rgbClr val="008000"/>
        </a:buClr>
        <a:buSzPct val="75000"/>
        <a:buFont typeface="Courier New" pitchFamily="49" charset="0"/>
        <a:buChar char="o"/>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6167" y="228600"/>
            <a:ext cx="108796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76388"/>
            <a:ext cx="10972800"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p:cNvSpPr>
            <a:spLocks noChangeArrowheads="1"/>
          </p:cNvSpPr>
          <p:nvPr/>
        </p:nvSpPr>
        <p:spPr bwMode="auto">
          <a:xfrm>
            <a:off x="8722784" y="6473825"/>
            <a:ext cx="284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US" altLang="en-US" sz="1100" dirty="0">
                <a:solidFill>
                  <a:srgbClr val="000000"/>
                </a:solidFill>
              </a:rPr>
              <a:t>Unit 4: Slide </a:t>
            </a:r>
            <a:fld id="{76270F09-71EE-48E3-B000-6A1E8444AD96}" type="slidenum">
              <a:rPr lang="en-US" altLang="en-US" sz="1100" smtClean="0">
                <a:solidFill>
                  <a:srgbClr val="000000"/>
                </a:solidFill>
              </a:rPr>
              <a:pPr algn="r" eaLnBrk="1" fontAlgn="base" hangingPunct="1">
                <a:spcBef>
                  <a:spcPct val="0"/>
                </a:spcBef>
                <a:spcAft>
                  <a:spcPct val="0"/>
                </a:spcAft>
                <a:defRPr/>
              </a:pPr>
              <a:t>‹#›</a:t>
            </a:fld>
            <a:endParaRPr lang="en-US" altLang="en-US" sz="1100" dirty="0">
              <a:solidFill>
                <a:srgbClr val="000000"/>
              </a:solidFill>
            </a:endParaRPr>
          </a:p>
        </p:txBody>
      </p:sp>
      <p:grpSp>
        <p:nvGrpSpPr>
          <p:cNvPr id="1029" name="Group 9"/>
          <p:cNvGrpSpPr>
            <a:grpSpLocks/>
          </p:cNvGrpSpPr>
          <p:nvPr/>
        </p:nvGrpSpPr>
        <p:grpSpPr bwMode="auto">
          <a:xfrm>
            <a:off x="609600" y="1285875"/>
            <a:ext cx="10972800" cy="152400"/>
            <a:chOff x="457200" y="1447800"/>
            <a:chExt cx="8229600" cy="152400"/>
          </a:xfrm>
        </p:grpSpPr>
        <p:sp>
          <p:nvSpPr>
            <p:cNvPr id="1031" name="Line 6"/>
            <p:cNvSpPr>
              <a:spLocks noChangeShapeType="1"/>
            </p:cNvSpPr>
            <p:nvPr/>
          </p:nvSpPr>
          <p:spPr bwMode="auto">
            <a:xfrm>
              <a:off x="457200" y="1524000"/>
              <a:ext cx="82296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2" name="Line 7"/>
            <p:cNvSpPr>
              <a:spLocks noChangeShapeType="1"/>
            </p:cNvSpPr>
            <p:nvPr/>
          </p:nvSpPr>
          <p:spPr bwMode="auto">
            <a:xfrm>
              <a:off x="457200" y="1600200"/>
              <a:ext cx="8229600" cy="0"/>
            </a:xfrm>
            <a:prstGeom prst="line">
              <a:avLst/>
            </a:prstGeom>
            <a:noFill/>
            <a:ln w="38100">
              <a:solidFill>
                <a:srgbClr val="0033CC"/>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sp>
          <p:nvSpPr>
            <p:cNvPr id="1033" name="Line 8"/>
            <p:cNvSpPr>
              <a:spLocks noChangeShapeType="1"/>
            </p:cNvSpPr>
            <p:nvPr/>
          </p:nvSpPr>
          <p:spPr bwMode="auto">
            <a:xfrm>
              <a:off x="457200" y="1447800"/>
              <a:ext cx="82296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dirty="0">
                <a:solidFill>
                  <a:srgbClr val="000000"/>
                </a:solidFill>
                <a:cs typeface="Arial" charset="0"/>
              </a:endParaRPr>
            </a:p>
          </p:txBody>
        </p:sp>
      </p:grpSp>
      <p:pic>
        <p:nvPicPr>
          <p:cNvPr id="1030" name="Picture 10" descr="CoatofArm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13067" y="1"/>
            <a:ext cx="7789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01583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l" rtl="0" eaLnBrk="0" fontAlgn="base" hangingPunct="0">
        <a:spcBef>
          <a:spcPct val="0"/>
        </a:spcBef>
        <a:spcAft>
          <a:spcPct val="0"/>
        </a:spcAft>
        <a:defRPr sz="3600" b="1">
          <a:solidFill>
            <a:srgbClr val="0033CC"/>
          </a:solidFill>
          <a:latin typeface="+mj-lt"/>
          <a:ea typeface="+mj-ea"/>
          <a:cs typeface="+mj-cs"/>
        </a:defRPr>
      </a:lvl1pPr>
      <a:lvl2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rgbClr val="008000"/>
        </a:buClr>
        <a:buSzPct val="75000"/>
        <a:buFont typeface="Courier New" pitchFamily="49" charset="0"/>
        <a:buChar char="o"/>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733" y="44450"/>
            <a:ext cx="10924117"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Cliquez pour modifier le style du titre</a:t>
            </a:r>
          </a:p>
        </p:txBody>
      </p:sp>
      <p:sp>
        <p:nvSpPr>
          <p:cNvPr id="1027" name="Rectangle 3"/>
          <p:cNvSpPr>
            <a:spLocks noGrp="1" noChangeArrowheads="1"/>
          </p:cNvSpPr>
          <p:nvPr>
            <p:ph type="body" idx="1"/>
          </p:nvPr>
        </p:nvSpPr>
        <p:spPr bwMode="auto">
          <a:xfrm>
            <a:off x="67733" y="1409700"/>
            <a:ext cx="12033251"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Cliquez pour modifier les styles du texte du masque</a:t>
            </a:r>
          </a:p>
          <a:p>
            <a:pPr lvl="1"/>
            <a:r>
              <a:rPr lang="en-US" altLang="en-US"/>
              <a:t>Deuxième niveau</a:t>
            </a:r>
          </a:p>
          <a:p>
            <a:pPr lvl="2"/>
            <a:r>
              <a:rPr lang="en-US" altLang="en-US"/>
              <a:t>Troisième niveau</a:t>
            </a:r>
          </a:p>
          <a:p>
            <a:pPr lvl="3"/>
            <a:r>
              <a:rPr lang="en-US" altLang="en-US"/>
              <a:t>Quatrième niveau</a:t>
            </a:r>
          </a:p>
          <a:p>
            <a:pPr lvl="4"/>
            <a:r>
              <a:rPr lang="en-US" altLang="en-US"/>
              <a:t>Cinquième niveau</a:t>
            </a:r>
          </a:p>
        </p:txBody>
      </p:sp>
    </p:spTree>
    <p:extLst>
      <p:ext uri="{BB962C8B-B14F-4D97-AF65-F5344CB8AC3E}">
        <p14:creationId xmlns:p14="http://schemas.microsoft.com/office/powerpoint/2010/main" val="4236552293"/>
      </p:ext>
    </p:extLst>
  </p:cSld>
  <p:clrMap bg1="lt1" tx1="dk1" bg2="lt2" tx2="dk2" accent1="accent1" accent2="accent2" accent3="accent3" accent4="accent4" accent5="accent5" accent6="accent6" hlink="hlink" folHlink="folHlink"/>
  <p:sldLayoutIdLst>
    <p:sldLayoutId id="2147483726" r:id="rId1"/>
    <p:sldLayoutId id="2147483727" r:id="rId2"/>
  </p:sldLayoutIdLst>
  <p:txStyles>
    <p:titleStyle>
      <a:lvl1pPr algn="l" rtl="0" eaLnBrk="0" fontAlgn="base" hangingPunct="0">
        <a:spcBef>
          <a:spcPct val="0"/>
        </a:spcBef>
        <a:spcAft>
          <a:spcPct val="0"/>
        </a:spcAft>
        <a:defRPr sz="2800" b="1">
          <a:solidFill>
            <a:srgbClr val="333399"/>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2800" b="1">
          <a:solidFill>
            <a:srgbClr val="333399"/>
          </a:solidFill>
          <a:latin typeface="Calibri" pitchFamily="-109" charset="0"/>
          <a:ea typeface="ＭＳ Ｐゴシック" pitchFamily="-109" charset="-128"/>
          <a:cs typeface="ＭＳ Ｐゴシック" pitchFamily="-109" charset="-128"/>
        </a:defRPr>
      </a:lvl2pPr>
      <a:lvl3pPr algn="l" rtl="0" eaLnBrk="0" fontAlgn="base" hangingPunct="0">
        <a:spcBef>
          <a:spcPct val="0"/>
        </a:spcBef>
        <a:spcAft>
          <a:spcPct val="0"/>
        </a:spcAft>
        <a:defRPr sz="2800" b="1">
          <a:solidFill>
            <a:srgbClr val="333399"/>
          </a:solidFill>
          <a:latin typeface="Calibri" pitchFamily="-109" charset="0"/>
          <a:ea typeface="ＭＳ Ｐゴシック" pitchFamily="-109" charset="-128"/>
          <a:cs typeface="ＭＳ Ｐゴシック" pitchFamily="-109" charset="-128"/>
        </a:defRPr>
      </a:lvl3pPr>
      <a:lvl4pPr algn="l" rtl="0" eaLnBrk="0" fontAlgn="base" hangingPunct="0">
        <a:spcBef>
          <a:spcPct val="0"/>
        </a:spcBef>
        <a:spcAft>
          <a:spcPct val="0"/>
        </a:spcAft>
        <a:defRPr sz="2800" b="1">
          <a:solidFill>
            <a:srgbClr val="333399"/>
          </a:solidFill>
          <a:latin typeface="Calibri" pitchFamily="-109" charset="0"/>
          <a:ea typeface="ＭＳ Ｐゴシック" pitchFamily="-109" charset="-128"/>
          <a:cs typeface="ＭＳ Ｐゴシック" pitchFamily="-109" charset="-128"/>
        </a:defRPr>
      </a:lvl4pPr>
      <a:lvl5pPr algn="l" rtl="0" eaLnBrk="0" fontAlgn="base" hangingPunct="0">
        <a:spcBef>
          <a:spcPct val="0"/>
        </a:spcBef>
        <a:spcAft>
          <a:spcPct val="0"/>
        </a:spcAft>
        <a:defRPr sz="2800" b="1">
          <a:solidFill>
            <a:srgbClr val="333399"/>
          </a:solidFill>
          <a:latin typeface="Calibri" pitchFamily="-109" charset="0"/>
          <a:ea typeface="ＭＳ Ｐゴシック" pitchFamily="-109" charset="-128"/>
          <a:cs typeface="ＭＳ Ｐゴシック" pitchFamily="-109" charset="-128"/>
        </a:defRPr>
      </a:lvl5pPr>
      <a:lvl6pPr marL="457200" algn="l" rtl="0" fontAlgn="base">
        <a:spcBef>
          <a:spcPct val="0"/>
        </a:spcBef>
        <a:spcAft>
          <a:spcPct val="0"/>
        </a:spcAft>
        <a:defRPr sz="2800" b="1">
          <a:solidFill>
            <a:srgbClr val="333399"/>
          </a:solidFill>
          <a:latin typeface="Calibri" pitchFamily="-109" charset="0"/>
        </a:defRPr>
      </a:lvl6pPr>
      <a:lvl7pPr marL="914400" algn="l" rtl="0" fontAlgn="base">
        <a:spcBef>
          <a:spcPct val="0"/>
        </a:spcBef>
        <a:spcAft>
          <a:spcPct val="0"/>
        </a:spcAft>
        <a:defRPr sz="2800" b="1">
          <a:solidFill>
            <a:srgbClr val="333399"/>
          </a:solidFill>
          <a:latin typeface="Calibri" pitchFamily="-109" charset="0"/>
        </a:defRPr>
      </a:lvl7pPr>
      <a:lvl8pPr marL="1371600" algn="l" rtl="0" fontAlgn="base">
        <a:spcBef>
          <a:spcPct val="0"/>
        </a:spcBef>
        <a:spcAft>
          <a:spcPct val="0"/>
        </a:spcAft>
        <a:defRPr sz="2800" b="1">
          <a:solidFill>
            <a:srgbClr val="333399"/>
          </a:solidFill>
          <a:latin typeface="Calibri" pitchFamily="-109" charset="0"/>
        </a:defRPr>
      </a:lvl8pPr>
      <a:lvl9pPr marL="1828800" algn="l" rtl="0" fontAlgn="base">
        <a:spcBef>
          <a:spcPct val="0"/>
        </a:spcBef>
        <a:spcAft>
          <a:spcPct val="0"/>
        </a:spcAft>
        <a:defRPr sz="2800" b="1">
          <a:solidFill>
            <a:srgbClr val="333399"/>
          </a:solidFill>
          <a:latin typeface="Calibri" pitchFamily="-109" charset="0"/>
        </a:defRPr>
      </a:lvl9pPr>
    </p:titleStyle>
    <p:bodyStyle>
      <a:lvl1pPr marL="342900" indent="-342900" algn="l" rtl="0" eaLnBrk="0" fontAlgn="base" hangingPunct="0">
        <a:spcBef>
          <a:spcPct val="20000"/>
        </a:spcBef>
        <a:spcAft>
          <a:spcPct val="0"/>
        </a:spcAft>
        <a:buClr>
          <a:srgbClr val="CC3300"/>
        </a:buClr>
        <a:buFont typeface="Wingdings" pitchFamily="2" charset="2"/>
        <a:buChar char="§"/>
        <a:defRPr sz="2000">
          <a:solidFill>
            <a:srgbClr val="CC3300"/>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CC3300"/>
        </a:buClr>
        <a:buChar char="–"/>
        <a:defRPr sz="2800">
          <a:solidFill>
            <a:srgbClr val="000066"/>
          </a:solidFill>
          <a:latin typeface="+mn-lt"/>
          <a:ea typeface="ＭＳ Ｐゴシック" pitchFamily="-109" charset="-128"/>
        </a:defRPr>
      </a:lvl2pPr>
      <a:lvl3pPr marL="1143000" indent="-228600" algn="l" rtl="0" eaLnBrk="0" fontAlgn="base" hangingPunct="0">
        <a:spcBef>
          <a:spcPct val="20000"/>
        </a:spcBef>
        <a:spcAft>
          <a:spcPct val="0"/>
        </a:spcAft>
        <a:buClr>
          <a:srgbClr val="CC3300"/>
        </a:buClr>
        <a:buChar char="•"/>
        <a:defRPr sz="1600">
          <a:solidFill>
            <a:srgbClr val="000066"/>
          </a:solidFill>
          <a:latin typeface="+mn-lt"/>
          <a:ea typeface="ＭＳ Ｐゴシック" pitchFamily="-109" charset="-128"/>
        </a:defRPr>
      </a:lvl3pPr>
      <a:lvl4pPr marL="1600200" indent="-228600" algn="l" rtl="0" eaLnBrk="0" fontAlgn="base" hangingPunct="0">
        <a:spcBef>
          <a:spcPct val="20000"/>
        </a:spcBef>
        <a:spcAft>
          <a:spcPct val="0"/>
        </a:spcAft>
        <a:buClr>
          <a:srgbClr val="CC3300"/>
        </a:buClr>
        <a:buChar char="–"/>
        <a:defRPr sz="1400">
          <a:solidFill>
            <a:srgbClr val="000066"/>
          </a:solidFill>
          <a:latin typeface="+mn-lt"/>
          <a:ea typeface="ＭＳ Ｐゴシック" pitchFamily="-109" charset="-128"/>
        </a:defRPr>
      </a:lvl4pPr>
      <a:lvl5pPr marL="2057400" indent="-228600" algn="l" rtl="0" eaLnBrk="0" fontAlgn="base" hangingPunct="0">
        <a:spcBef>
          <a:spcPct val="20000"/>
        </a:spcBef>
        <a:spcAft>
          <a:spcPct val="0"/>
        </a:spcAft>
        <a:buClr>
          <a:srgbClr val="CC3300"/>
        </a:buClr>
        <a:buChar char="»"/>
        <a:defRPr sz="1400">
          <a:solidFill>
            <a:srgbClr val="000066"/>
          </a:solidFill>
          <a:latin typeface="+mn-lt"/>
          <a:ea typeface="ＭＳ Ｐゴシック" pitchFamily="-109" charset="-128"/>
        </a:defRPr>
      </a:lvl5pPr>
      <a:lvl6pPr marL="25146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6pPr>
      <a:lvl7pPr marL="29718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7pPr>
      <a:lvl8pPr marL="34290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8pPr>
      <a:lvl9pPr marL="38862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6167" y="228600"/>
            <a:ext cx="10879667"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576388"/>
            <a:ext cx="10972800" cy="4672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1141" name="Rectangle 5"/>
          <p:cNvSpPr>
            <a:spLocks noChangeArrowheads="1"/>
          </p:cNvSpPr>
          <p:nvPr/>
        </p:nvSpPr>
        <p:spPr bwMode="auto">
          <a:xfrm>
            <a:off x="8722784" y="6473825"/>
            <a:ext cx="2844800" cy="247650"/>
          </a:xfrm>
          <a:prstGeom prst="rect">
            <a:avLst/>
          </a:prstGeom>
          <a:noFill/>
          <a:ln w="9525">
            <a:noFill/>
            <a:miter lim="800000"/>
            <a:headEnd/>
            <a:tailEnd/>
          </a:ln>
          <a:effectLst/>
        </p:spPr>
        <p:txBody>
          <a:bodyPr/>
          <a:lstStyle/>
          <a:p>
            <a:pPr algn="r" fontAlgn="auto">
              <a:spcBef>
                <a:spcPts val="0"/>
              </a:spcBef>
              <a:spcAft>
                <a:spcPts val="0"/>
              </a:spcAft>
              <a:defRPr/>
            </a:pPr>
            <a:r>
              <a:rPr lang="en-US" sz="1100" dirty="0">
                <a:latin typeface="+mn-lt"/>
                <a:cs typeface="+mn-cs"/>
              </a:rPr>
              <a:t>Unit 1: Slide </a:t>
            </a:r>
            <a:fld id="{A5020FCF-411E-4355-B38E-E4E815C9D2B1}" type="slidenum">
              <a:rPr lang="en-US" sz="1100">
                <a:latin typeface="+mn-lt"/>
                <a:cs typeface="+mn-cs"/>
              </a:rPr>
              <a:pPr algn="r" fontAlgn="auto">
                <a:spcBef>
                  <a:spcPts val="0"/>
                </a:spcBef>
                <a:spcAft>
                  <a:spcPts val="0"/>
                </a:spcAft>
                <a:defRPr/>
              </a:pPr>
              <a:t>‹#›</a:t>
            </a:fld>
            <a:endParaRPr lang="en-US" sz="1100" dirty="0">
              <a:latin typeface="+mn-lt"/>
              <a:cs typeface="+mn-cs"/>
            </a:endParaRPr>
          </a:p>
        </p:txBody>
      </p:sp>
      <p:grpSp>
        <p:nvGrpSpPr>
          <p:cNvPr id="1029" name="Group 9"/>
          <p:cNvGrpSpPr>
            <a:grpSpLocks/>
          </p:cNvGrpSpPr>
          <p:nvPr/>
        </p:nvGrpSpPr>
        <p:grpSpPr bwMode="auto">
          <a:xfrm>
            <a:off x="609600" y="1285875"/>
            <a:ext cx="10972800" cy="152400"/>
            <a:chOff x="457200" y="1447800"/>
            <a:chExt cx="8229600" cy="152400"/>
          </a:xfrm>
        </p:grpSpPr>
        <p:sp>
          <p:nvSpPr>
            <p:cNvPr id="91142" name="Line 6"/>
            <p:cNvSpPr>
              <a:spLocks noChangeShapeType="1"/>
            </p:cNvSpPr>
            <p:nvPr/>
          </p:nvSpPr>
          <p:spPr bwMode="auto">
            <a:xfrm>
              <a:off x="457200" y="1524000"/>
              <a:ext cx="8229600" cy="0"/>
            </a:xfrm>
            <a:prstGeom prst="line">
              <a:avLst/>
            </a:prstGeom>
            <a:noFill/>
            <a:ln w="38100">
              <a:solidFill>
                <a:srgbClr val="CC3300"/>
              </a:solidFill>
              <a:round/>
              <a:headEnd/>
              <a:tailEnd/>
            </a:ln>
            <a:effectLst/>
          </p:spPr>
          <p:txBody>
            <a:bodyPr/>
            <a:lstStyle/>
            <a:p>
              <a:pPr fontAlgn="auto">
                <a:spcBef>
                  <a:spcPts val="0"/>
                </a:spcBef>
                <a:spcAft>
                  <a:spcPts val="0"/>
                </a:spcAft>
                <a:defRPr/>
              </a:pPr>
              <a:endParaRPr lang="en-ZA" sz="1800" dirty="0">
                <a:latin typeface="+mn-lt"/>
                <a:cs typeface="+mn-cs"/>
              </a:endParaRPr>
            </a:p>
          </p:txBody>
        </p:sp>
        <p:sp>
          <p:nvSpPr>
            <p:cNvPr id="91143" name="Line 7"/>
            <p:cNvSpPr>
              <a:spLocks noChangeShapeType="1"/>
            </p:cNvSpPr>
            <p:nvPr/>
          </p:nvSpPr>
          <p:spPr bwMode="auto">
            <a:xfrm>
              <a:off x="457200" y="1600200"/>
              <a:ext cx="8229600" cy="0"/>
            </a:xfrm>
            <a:prstGeom prst="line">
              <a:avLst/>
            </a:prstGeom>
            <a:noFill/>
            <a:ln w="38100">
              <a:solidFill>
                <a:srgbClr val="0033CC"/>
              </a:solidFill>
              <a:round/>
              <a:headEnd/>
              <a:tailEnd/>
            </a:ln>
            <a:effectLst/>
          </p:spPr>
          <p:txBody>
            <a:bodyPr/>
            <a:lstStyle/>
            <a:p>
              <a:pPr fontAlgn="auto">
                <a:spcBef>
                  <a:spcPts val="0"/>
                </a:spcBef>
                <a:spcAft>
                  <a:spcPts val="0"/>
                </a:spcAft>
                <a:defRPr/>
              </a:pPr>
              <a:endParaRPr lang="en-ZA" sz="1800" dirty="0">
                <a:latin typeface="+mn-lt"/>
                <a:cs typeface="+mn-cs"/>
              </a:endParaRPr>
            </a:p>
          </p:txBody>
        </p:sp>
        <p:sp>
          <p:nvSpPr>
            <p:cNvPr id="91144" name="Line 8"/>
            <p:cNvSpPr>
              <a:spLocks noChangeShapeType="1"/>
            </p:cNvSpPr>
            <p:nvPr/>
          </p:nvSpPr>
          <p:spPr bwMode="auto">
            <a:xfrm>
              <a:off x="457200" y="1447800"/>
              <a:ext cx="8229600" cy="0"/>
            </a:xfrm>
            <a:prstGeom prst="line">
              <a:avLst/>
            </a:prstGeom>
            <a:noFill/>
            <a:ln w="38100">
              <a:solidFill>
                <a:srgbClr val="008000"/>
              </a:solidFill>
              <a:round/>
              <a:headEnd/>
              <a:tailEnd/>
            </a:ln>
            <a:effectLst/>
          </p:spPr>
          <p:txBody>
            <a:bodyPr/>
            <a:lstStyle/>
            <a:p>
              <a:pPr fontAlgn="auto">
                <a:spcBef>
                  <a:spcPts val="0"/>
                </a:spcBef>
                <a:spcAft>
                  <a:spcPts val="0"/>
                </a:spcAft>
                <a:defRPr/>
              </a:pPr>
              <a:endParaRPr lang="en-ZA" sz="1800" dirty="0">
                <a:latin typeface="+mn-lt"/>
                <a:cs typeface="+mn-cs"/>
              </a:endParaRPr>
            </a:p>
          </p:txBody>
        </p:sp>
      </p:grpSp>
      <p:pic>
        <p:nvPicPr>
          <p:cNvPr id="1030" name="Picture 10" descr="CoatofArms"/>
          <p:cNvPicPr>
            <a:picLocks noChangeAspect="1" noChangeArrowheads="1"/>
          </p:cNvPicPr>
          <p:nvPr/>
        </p:nvPicPr>
        <p:blipFill>
          <a:blip r:embed="rId16" cstate="print"/>
          <a:srcRect/>
          <a:stretch>
            <a:fillRect/>
          </a:stretch>
        </p:blipFill>
        <p:spPr bwMode="auto">
          <a:xfrm>
            <a:off x="11413067" y="1"/>
            <a:ext cx="778933" cy="500063"/>
          </a:xfrm>
          <a:prstGeom prst="rect">
            <a:avLst/>
          </a:prstGeom>
          <a:noFill/>
          <a:ln w="9525">
            <a:noFill/>
            <a:miter lim="800000"/>
            <a:headEnd/>
            <a:tailEnd/>
          </a:ln>
        </p:spPr>
      </p:pic>
    </p:spTree>
    <p:extLst>
      <p:ext uri="{BB962C8B-B14F-4D97-AF65-F5344CB8AC3E}">
        <p14:creationId xmlns:p14="http://schemas.microsoft.com/office/powerpoint/2010/main" val="126611415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Lst>
  <p:txStyles>
    <p:titleStyle>
      <a:lvl1pPr algn="l" rtl="0" eaLnBrk="1" fontAlgn="base" hangingPunct="1">
        <a:spcBef>
          <a:spcPct val="0"/>
        </a:spcBef>
        <a:spcAft>
          <a:spcPct val="0"/>
        </a:spcAft>
        <a:defRPr sz="3600" b="1">
          <a:solidFill>
            <a:srgbClr val="0033CC"/>
          </a:solidFill>
          <a:latin typeface="+mj-lt"/>
          <a:ea typeface="+mj-ea"/>
          <a:cs typeface="+mj-cs"/>
        </a:defRPr>
      </a:lvl1pPr>
      <a:lvl2pPr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2pPr>
      <a:lvl3pPr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3pPr>
      <a:lvl4pPr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4pPr>
      <a:lvl5pPr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sz="3600" b="1">
          <a:solidFill>
            <a:srgbClr val="0033CC"/>
          </a:solidFill>
          <a:effectLst>
            <a:outerShdw blurRad="38100" dist="38100" dir="2700000" algn="tl">
              <a:srgbClr val="C0C0C0"/>
            </a:outerShdw>
          </a:effectLst>
          <a:latin typeface="Arial" charset="0"/>
        </a:defRPr>
      </a:lvl9pPr>
    </p:titleStyle>
    <p:bodyStyle>
      <a:lvl1pPr marL="342900" indent="-342900" algn="l" rtl="0" eaLnBrk="1" fontAlgn="base" hangingPunct="1">
        <a:spcBef>
          <a:spcPct val="20000"/>
        </a:spcBef>
        <a:spcAft>
          <a:spcPct val="0"/>
        </a:spcAft>
        <a:buClr>
          <a:srgbClr val="CC3300"/>
        </a:buClr>
        <a:buSzPct val="130000"/>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0033CC"/>
        </a:buClr>
        <a:buFont typeface="Wingdings" pitchFamily="2" charset="2"/>
        <a:buChar char="§"/>
        <a:defRPr sz="2600">
          <a:solidFill>
            <a:schemeClr val="tx1"/>
          </a:solidFill>
          <a:latin typeface="+mn-lt"/>
        </a:defRPr>
      </a:lvl2pPr>
      <a:lvl3pPr marL="1143000" indent="-228600" algn="l" rtl="0" eaLnBrk="1" fontAlgn="base" hangingPunct="1">
        <a:spcBef>
          <a:spcPct val="20000"/>
        </a:spcBef>
        <a:spcAft>
          <a:spcPct val="0"/>
        </a:spcAft>
        <a:buClr>
          <a:srgbClr val="008000"/>
        </a:buClr>
        <a:buSzPct val="75000"/>
        <a:buFont typeface="Courier New" pitchFamily="49" charset="0"/>
        <a:buChar char="o"/>
        <a:defRPr sz="2400">
          <a:solidFill>
            <a:schemeClr val="tx1"/>
          </a:solidFill>
          <a:latin typeface="+mn-lt"/>
        </a:defRPr>
      </a:lvl3pPr>
      <a:lvl4pPr marL="1600200" indent="-228600" algn="l" rtl="0" eaLnBrk="1" fontAlgn="base" hangingPunct="1">
        <a:spcBef>
          <a:spcPct val="20000"/>
        </a:spcBef>
        <a:spcAft>
          <a:spcPct val="0"/>
        </a:spcAft>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Font typeface="Arial" charset="0"/>
        <a:buChar char="&gt;"/>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917" y="274639"/>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74" tIns="45586" rIns="91174" bIns="45586"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609917" y="1600217"/>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174" tIns="45586" rIns="91174" bIns="4558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609846" y="6356653"/>
            <a:ext cx="2845169" cy="365125"/>
          </a:xfrm>
          <a:prstGeom prst="rect">
            <a:avLst/>
          </a:prstGeom>
        </p:spPr>
        <p:txBody>
          <a:bodyPr vert="horz" lIns="91174" tIns="45586" rIns="91174" bIns="45586" rtlCol="0" anchor="ctr"/>
          <a:lstStyle>
            <a:lvl1pPr algn="l" defTabSz="911477" fontAlgn="auto">
              <a:spcBef>
                <a:spcPts val="0"/>
              </a:spcBef>
              <a:spcAft>
                <a:spcPts val="0"/>
              </a:spcAft>
              <a:defRPr sz="1200">
                <a:solidFill>
                  <a:schemeClr val="tx1">
                    <a:tint val="75000"/>
                  </a:schemeClr>
                </a:solidFill>
                <a:latin typeface="+mn-lt"/>
                <a:cs typeface="+mn-cs"/>
              </a:defRPr>
            </a:lvl1pPr>
          </a:lstStyle>
          <a:p>
            <a:pPr>
              <a:defRPr/>
            </a:pPr>
            <a:fld id="{80AA4E07-0662-4338-A378-E00C19A4477E}" type="datetimeFigureOut">
              <a:rPr lang="en-GB"/>
              <a:pPr>
                <a:defRPr/>
              </a:pPr>
              <a:t>16/06/2018</a:t>
            </a:fld>
            <a:endParaRPr lang="en-GB" dirty="0"/>
          </a:p>
        </p:txBody>
      </p:sp>
      <p:sp>
        <p:nvSpPr>
          <p:cNvPr id="5" name="Footer Placeholder 4"/>
          <p:cNvSpPr>
            <a:spLocks noGrp="1"/>
          </p:cNvSpPr>
          <p:nvPr>
            <p:ph type="ftr" sz="quarter" idx="3"/>
          </p:nvPr>
        </p:nvSpPr>
        <p:spPr>
          <a:xfrm>
            <a:off x="4166149" y="6356653"/>
            <a:ext cx="3859716" cy="365125"/>
          </a:xfrm>
          <a:prstGeom prst="rect">
            <a:avLst/>
          </a:prstGeom>
        </p:spPr>
        <p:txBody>
          <a:bodyPr vert="horz" lIns="91174" tIns="45586" rIns="91174" bIns="45586" rtlCol="0" anchor="ctr"/>
          <a:lstStyle>
            <a:lvl1pPr algn="ctr" defTabSz="911477" fontAlgn="auto">
              <a:spcBef>
                <a:spcPts val="0"/>
              </a:spcBef>
              <a:spcAft>
                <a:spcPts val="0"/>
              </a:spcAft>
              <a:defRPr sz="1200">
                <a:solidFill>
                  <a:schemeClr val="tx1">
                    <a:tint val="75000"/>
                  </a:schemeClr>
                </a:solidFill>
                <a:latin typeface="+mn-lt"/>
                <a:cs typeface="+mn-cs"/>
              </a:defRPr>
            </a:lvl1pPr>
          </a:lstStyle>
          <a:p>
            <a:pPr>
              <a:defRPr/>
            </a:pPr>
            <a:endParaRPr lang="en-GB" dirty="0"/>
          </a:p>
        </p:txBody>
      </p:sp>
      <p:sp>
        <p:nvSpPr>
          <p:cNvPr id="6" name="Slide Number Placeholder 5"/>
          <p:cNvSpPr>
            <a:spLocks noGrp="1"/>
          </p:cNvSpPr>
          <p:nvPr>
            <p:ph type="sldNum" sz="quarter" idx="4"/>
          </p:nvPr>
        </p:nvSpPr>
        <p:spPr>
          <a:xfrm>
            <a:off x="8737318" y="6356653"/>
            <a:ext cx="2845169" cy="365125"/>
          </a:xfrm>
          <a:prstGeom prst="rect">
            <a:avLst/>
          </a:prstGeom>
        </p:spPr>
        <p:txBody>
          <a:bodyPr vert="horz" lIns="91174" tIns="45586" rIns="91174" bIns="45586" rtlCol="0" anchor="ctr"/>
          <a:lstStyle>
            <a:lvl1pPr algn="r" defTabSz="911477" fontAlgn="auto">
              <a:spcBef>
                <a:spcPts val="0"/>
              </a:spcBef>
              <a:spcAft>
                <a:spcPts val="0"/>
              </a:spcAft>
              <a:defRPr sz="1200">
                <a:solidFill>
                  <a:schemeClr val="tx1">
                    <a:tint val="75000"/>
                  </a:schemeClr>
                </a:solidFill>
                <a:latin typeface="+mn-lt"/>
                <a:cs typeface="+mn-cs"/>
              </a:defRPr>
            </a:lvl1pPr>
          </a:lstStyle>
          <a:p>
            <a:pPr>
              <a:defRPr/>
            </a:pPr>
            <a:fld id="{7D777AD1-6B2A-4FB8-AD46-F07EE9B31159}" type="slidenum">
              <a:rPr lang="en-GB"/>
              <a:pPr>
                <a:defRPr/>
              </a:pPr>
              <a:t>‹#›</a:t>
            </a:fld>
            <a:endParaRPr lang="en-GB" dirty="0"/>
          </a:p>
        </p:txBody>
      </p:sp>
    </p:spTree>
    <p:extLst>
      <p:ext uri="{BB962C8B-B14F-4D97-AF65-F5344CB8AC3E}">
        <p14:creationId xmlns:p14="http://schemas.microsoft.com/office/powerpoint/2010/main" val="304014005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defTabSz="910272" rtl="0" eaLnBrk="0" fontAlgn="base" hangingPunct="0">
        <a:spcBef>
          <a:spcPct val="0"/>
        </a:spcBef>
        <a:spcAft>
          <a:spcPct val="0"/>
        </a:spcAft>
        <a:defRPr sz="4400" kern="1200">
          <a:solidFill>
            <a:schemeClr val="tx1"/>
          </a:solidFill>
          <a:latin typeface="+mj-lt"/>
          <a:ea typeface="+mj-ea"/>
          <a:cs typeface="+mj-cs"/>
        </a:defRPr>
      </a:lvl1pPr>
      <a:lvl2pPr algn="ctr" defTabSz="910272" rtl="0" eaLnBrk="0" fontAlgn="base" hangingPunct="0">
        <a:spcBef>
          <a:spcPct val="0"/>
        </a:spcBef>
        <a:spcAft>
          <a:spcPct val="0"/>
        </a:spcAft>
        <a:defRPr sz="4400">
          <a:solidFill>
            <a:schemeClr val="tx1"/>
          </a:solidFill>
          <a:latin typeface="Calibri" pitchFamily="34" charset="0"/>
        </a:defRPr>
      </a:lvl2pPr>
      <a:lvl3pPr algn="ctr" defTabSz="910272" rtl="0" eaLnBrk="0" fontAlgn="base" hangingPunct="0">
        <a:spcBef>
          <a:spcPct val="0"/>
        </a:spcBef>
        <a:spcAft>
          <a:spcPct val="0"/>
        </a:spcAft>
        <a:defRPr sz="4400">
          <a:solidFill>
            <a:schemeClr val="tx1"/>
          </a:solidFill>
          <a:latin typeface="Calibri" pitchFamily="34" charset="0"/>
        </a:defRPr>
      </a:lvl3pPr>
      <a:lvl4pPr algn="ctr" defTabSz="910272" rtl="0" eaLnBrk="0" fontAlgn="base" hangingPunct="0">
        <a:spcBef>
          <a:spcPct val="0"/>
        </a:spcBef>
        <a:spcAft>
          <a:spcPct val="0"/>
        </a:spcAft>
        <a:defRPr sz="4400">
          <a:solidFill>
            <a:schemeClr val="tx1"/>
          </a:solidFill>
          <a:latin typeface="Calibri" pitchFamily="34" charset="0"/>
        </a:defRPr>
      </a:lvl4pPr>
      <a:lvl5pPr algn="ctr" defTabSz="910272" rtl="0" eaLnBrk="0" fontAlgn="base" hangingPunct="0">
        <a:spcBef>
          <a:spcPct val="0"/>
        </a:spcBef>
        <a:spcAft>
          <a:spcPct val="0"/>
        </a:spcAft>
        <a:defRPr sz="4400">
          <a:solidFill>
            <a:schemeClr val="tx1"/>
          </a:solidFill>
          <a:latin typeface="Calibri" pitchFamily="34" charset="0"/>
        </a:defRPr>
      </a:lvl5pPr>
      <a:lvl6pPr marL="455933" algn="ctr" defTabSz="910272" rtl="0" fontAlgn="base">
        <a:spcBef>
          <a:spcPct val="0"/>
        </a:spcBef>
        <a:spcAft>
          <a:spcPct val="0"/>
        </a:spcAft>
        <a:defRPr sz="4400">
          <a:solidFill>
            <a:schemeClr val="tx1"/>
          </a:solidFill>
          <a:latin typeface="Calibri" pitchFamily="34" charset="0"/>
        </a:defRPr>
      </a:lvl6pPr>
      <a:lvl7pPr marL="911843" algn="ctr" defTabSz="910272" rtl="0" fontAlgn="base">
        <a:spcBef>
          <a:spcPct val="0"/>
        </a:spcBef>
        <a:spcAft>
          <a:spcPct val="0"/>
        </a:spcAft>
        <a:defRPr sz="4400">
          <a:solidFill>
            <a:schemeClr val="tx1"/>
          </a:solidFill>
          <a:latin typeface="Calibri" pitchFamily="34" charset="0"/>
        </a:defRPr>
      </a:lvl7pPr>
      <a:lvl8pPr marL="1367798" algn="ctr" defTabSz="910272" rtl="0" fontAlgn="base">
        <a:spcBef>
          <a:spcPct val="0"/>
        </a:spcBef>
        <a:spcAft>
          <a:spcPct val="0"/>
        </a:spcAft>
        <a:defRPr sz="4400">
          <a:solidFill>
            <a:schemeClr val="tx1"/>
          </a:solidFill>
          <a:latin typeface="Calibri" pitchFamily="34" charset="0"/>
        </a:defRPr>
      </a:lvl8pPr>
      <a:lvl9pPr marL="1823706" algn="ctr" defTabSz="910272" rtl="0" fontAlgn="base">
        <a:spcBef>
          <a:spcPct val="0"/>
        </a:spcBef>
        <a:spcAft>
          <a:spcPct val="0"/>
        </a:spcAft>
        <a:defRPr sz="4400">
          <a:solidFill>
            <a:schemeClr val="tx1"/>
          </a:solidFill>
          <a:latin typeface="Calibri" pitchFamily="34" charset="0"/>
        </a:defRPr>
      </a:lvl9pPr>
    </p:titleStyle>
    <p:bodyStyle>
      <a:lvl1pPr marL="340361" indent="-340361" algn="l" defTabSz="910272"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39297" indent="-283378" algn="l" defTabSz="910272"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38233" indent="-226383" algn="l" defTabSz="910272"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4155" indent="-226383" algn="l" defTabSz="910272"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4pPr>
      <a:lvl5pPr marL="2050090" indent="-226383" algn="l" defTabSz="910272"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5pPr>
      <a:lvl6pPr marL="2506591" indent="-227875" algn="l" defTabSz="91147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2962350" indent="-227875" algn="l" defTabSz="91147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18081" indent="-227875" algn="l" defTabSz="91147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73819" indent="-227875" algn="l" defTabSz="91147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11477" rtl="0" eaLnBrk="1" latinLnBrk="0" hangingPunct="1">
        <a:defRPr sz="1900" kern="1200">
          <a:solidFill>
            <a:schemeClr val="tx1"/>
          </a:solidFill>
          <a:latin typeface="+mn-lt"/>
          <a:ea typeface="+mn-ea"/>
          <a:cs typeface="+mn-cs"/>
        </a:defRPr>
      </a:lvl1pPr>
      <a:lvl2pPr marL="455752" algn="l" defTabSz="911477" rtl="0" eaLnBrk="1" latinLnBrk="0" hangingPunct="1">
        <a:defRPr sz="1900" kern="1200">
          <a:solidFill>
            <a:schemeClr val="tx1"/>
          </a:solidFill>
          <a:latin typeface="+mn-lt"/>
          <a:ea typeface="+mn-ea"/>
          <a:cs typeface="+mn-cs"/>
        </a:defRPr>
      </a:lvl2pPr>
      <a:lvl3pPr marL="911477" algn="l" defTabSz="911477" rtl="0" eaLnBrk="1" latinLnBrk="0" hangingPunct="1">
        <a:defRPr sz="1900" kern="1200">
          <a:solidFill>
            <a:schemeClr val="tx1"/>
          </a:solidFill>
          <a:latin typeface="+mn-lt"/>
          <a:ea typeface="+mn-ea"/>
          <a:cs typeface="+mn-cs"/>
        </a:defRPr>
      </a:lvl3pPr>
      <a:lvl4pPr marL="1367254" algn="l" defTabSz="911477" rtl="0" eaLnBrk="1" latinLnBrk="0" hangingPunct="1">
        <a:defRPr sz="1900" kern="1200">
          <a:solidFill>
            <a:schemeClr val="tx1"/>
          </a:solidFill>
          <a:latin typeface="+mn-lt"/>
          <a:ea typeface="+mn-ea"/>
          <a:cs typeface="+mn-cs"/>
        </a:defRPr>
      </a:lvl4pPr>
      <a:lvl5pPr marL="1822982" algn="l" defTabSz="911477" rtl="0" eaLnBrk="1" latinLnBrk="0" hangingPunct="1">
        <a:defRPr sz="1900" kern="1200">
          <a:solidFill>
            <a:schemeClr val="tx1"/>
          </a:solidFill>
          <a:latin typeface="+mn-lt"/>
          <a:ea typeface="+mn-ea"/>
          <a:cs typeface="+mn-cs"/>
        </a:defRPr>
      </a:lvl5pPr>
      <a:lvl6pPr marL="2278723" algn="l" defTabSz="911477" rtl="0" eaLnBrk="1" latinLnBrk="0" hangingPunct="1">
        <a:defRPr sz="1900" kern="1200">
          <a:solidFill>
            <a:schemeClr val="tx1"/>
          </a:solidFill>
          <a:latin typeface="+mn-lt"/>
          <a:ea typeface="+mn-ea"/>
          <a:cs typeface="+mn-cs"/>
        </a:defRPr>
      </a:lvl6pPr>
      <a:lvl7pPr marL="2734472" algn="l" defTabSz="911477" rtl="0" eaLnBrk="1" latinLnBrk="0" hangingPunct="1">
        <a:defRPr sz="1900" kern="1200">
          <a:solidFill>
            <a:schemeClr val="tx1"/>
          </a:solidFill>
          <a:latin typeface="+mn-lt"/>
          <a:ea typeface="+mn-ea"/>
          <a:cs typeface="+mn-cs"/>
        </a:defRPr>
      </a:lvl7pPr>
      <a:lvl8pPr marL="3190200" algn="l" defTabSz="911477" rtl="0" eaLnBrk="1" latinLnBrk="0" hangingPunct="1">
        <a:defRPr sz="1900" kern="1200">
          <a:solidFill>
            <a:schemeClr val="tx1"/>
          </a:solidFill>
          <a:latin typeface="+mn-lt"/>
          <a:ea typeface="+mn-ea"/>
          <a:cs typeface="+mn-cs"/>
        </a:defRPr>
      </a:lvl8pPr>
      <a:lvl9pPr marL="3645962" algn="l" defTabSz="9114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6.xml"/><Relationship Id="rId1" Type="http://schemas.openxmlformats.org/officeDocument/2006/relationships/slideLayout" Target="../slideLayouts/slideLayout60.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2.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0.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F897-312E-45D3-8F53-F447EB711A37}"/>
              </a:ext>
            </a:extLst>
          </p:cNvPr>
          <p:cNvSpPr>
            <a:spLocks noGrp="1"/>
          </p:cNvSpPr>
          <p:nvPr>
            <p:ph type="ctrTitle"/>
          </p:nvPr>
        </p:nvSpPr>
        <p:spPr/>
        <p:txBody>
          <a:bodyPr>
            <a:normAutofit fontScale="90000"/>
          </a:bodyPr>
          <a:lstStyle/>
          <a:p>
            <a:r>
              <a:rPr lang="en-GB" b="1" dirty="0"/>
              <a:t>Namibia ART Guidelines: The use of a reduced EFV dose in the first lines ART regimens</a:t>
            </a:r>
            <a:endParaRPr lang="en-US" b="1" dirty="0"/>
          </a:p>
        </p:txBody>
      </p:sp>
      <p:sp>
        <p:nvSpPr>
          <p:cNvPr id="3" name="Subtitle 2">
            <a:extLst>
              <a:ext uri="{FF2B5EF4-FFF2-40B4-BE49-F238E27FC236}">
                <a16:creationId xmlns:a16="http://schemas.microsoft.com/office/drawing/2014/main" id="{57A0D88A-F5C8-41D6-B34F-202E069810FC}"/>
              </a:ext>
            </a:extLst>
          </p:cNvPr>
          <p:cNvSpPr>
            <a:spLocks noGrp="1"/>
          </p:cNvSpPr>
          <p:nvPr>
            <p:ph type="subTitle" idx="1"/>
          </p:nvPr>
        </p:nvSpPr>
        <p:spPr/>
        <p:txBody>
          <a:bodyPr>
            <a:normAutofit fontScale="92500" lnSpcReduction="20000"/>
          </a:bodyPr>
          <a:lstStyle/>
          <a:p>
            <a:r>
              <a:rPr lang="en-GB" sz="2000" b="1" dirty="0"/>
              <a:t>Dr. Nuru Kaddu Mgori </a:t>
            </a:r>
          </a:p>
          <a:p>
            <a:r>
              <a:rPr lang="en-GB" sz="2000" b="1" dirty="0"/>
              <a:t>(MD, MMED, PhD Candidate)</a:t>
            </a:r>
          </a:p>
          <a:p>
            <a:r>
              <a:rPr lang="en-GB" sz="2000" b="1" dirty="0"/>
              <a:t>Arthur-Ashe HIV/AIDS Fellow</a:t>
            </a:r>
          </a:p>
          <a:p>
            <a:r>
              <a:rPr lang="en-GB" sz="2000" b="1" dirty="0"/>
              <a:t>Senior Clinical Mentor</a:t>
            </a:r>
          </a:p>
          <a:p>
            <a:r>
              <a:rPr lang="en-GB" sz="2000" b="1" dirty="0"/>
              <a:t>Oshana, Omusati and Kunene Regions</a:t>
            </a:r>
            <a:endParaRPr lang="en-US" sz="20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0" y="3344782"/>
            <a:ext cx="3296652" cy="310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622" y="3344988"/>
            <a:ext cx="3264569"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812" y="5397584"/>
            <a:ext cx="3692525" cy="1274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889969" y="5029200"/>
            <a:ext cx="1624263" cy="1005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AVONZA </a:t>
            </a:r>
            <a:r>
              <a:rPr lang="en-US" b="1" dirty="0">
                <a:solidFill>
                  <a:schemeClr val="tx1"/>
                </a:solidFill>
              </a:rPr>
              <a:t>Launch</a:t>
            </a:r>
            <a:endParaRPr lang="en-GB" b="1" dirty="0">
              <a:solidFill>
                <a:schemeClr val="tx1"/>
              </a:solidFill>
            </a:endParaRPr>
          </a:p>
        </p:txBody>
      </p:sp>
    </p:spTree>
    <p:extLst>
      <p:ext uri="{BB962C8B-B14F-4D97-AF65-F5344CB8AC3E}">
        <p14:creationId xmlns:p14="http://schemas.microsoft.com/office/powerpoint/2010/main" val="7538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1968511" y="504829"/>
            <a:ext cx="8189913" cy="5980113"/>
            <a:chOff x="280" y="318"/>
            <a:chExt cx="5159" cy="3767"/>
          </a:xfrm>
        </p:grpSpPr>
        <p:sp>
          <p:nvSpPr>
            <p:cNvPr id="11267"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68"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69"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0"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1271"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2"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3"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11274" name="Group 10"/>
          <p:cNvGrpSpPr>
            <a:grpSpLocks/>
          </p:cNvGrpSpPr>
          <p:nvPr/>
        </p:nvGrpSpPr>
        <p:grpSpPr bwMode="auto">
          <a:xfrm>
            <a:off x="3492504" y="666750"/>
            <a:ext cx="815975" cy="844550"/>
            <a:chOff x="1240" y="420"/>
            <a:chExt cx="514" cy="532"/>
          </a:xfrm>
        </p:grpSpPr>
        <p:sp>
          <p:nvSpPr>
            <p:cNvPr id="11275"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6"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7"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8"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79"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0"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1"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2"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3"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4"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5"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6"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7"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8"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89"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0"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1"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2"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3"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4"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5"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6"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7"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8"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299"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0"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1"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2"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3"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4"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5"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6"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7"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8"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09"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0"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1"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2"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3"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4"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5"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6"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7"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8"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19"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0"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1"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2"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3"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4"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5"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6"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7"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8"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29"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0"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1"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2"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3"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4"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5"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6"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7"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8"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39"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0"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1"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2"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3"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4"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5"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6"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7"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8"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49"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0"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1"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2"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3"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4"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5"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6"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7"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8"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59"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0"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1"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2"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3"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4"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5"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6"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7"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8"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69"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0"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1"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2"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3"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4"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5"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6"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7"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8"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79"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0"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1"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2"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3"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4"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5"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6"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7"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8"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89"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0"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1"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2"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3"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4"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5"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6"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7"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8"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399"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0"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1"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2"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3"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4"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5"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6"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7"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8"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09"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0"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1"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2"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3"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1414"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5"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6"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7"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8"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19"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20" name="Rectangle 156"/>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grpSp>
        <p:nvGrpSpPr>
          <p:cNvPr id="11421" name="Group 157"/>
          <p:cNvGrpSpPr>
            <a:grpSpLocks/>
          </p:cNvGrpSpPr>
          <p:nvPr/>
        </p:nvGrpSpPr>
        <p:grpSpPr bwMode="auto">
          <a:xfrm>
            <a:off x="4111627" y="1371600"/>
            <a:ext cx="63500" cy="165100"/>
            <a:chOff x="1630" y="864"/>
            <a:chExt cx="40" cy="104"/>
          </a:xfrm>
        </p:grpSpPr>
        <p:sp>
          <p:nvSpPr>
            <p:cNvPr id="11422" name="Freeform 158"/>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23" name="Freeform 159"/>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1424" name="Group 160"/>
          <p:cNvGrpSpPr>
            <a:grpSpLocks/>
          </p:cNvGrpSpPr>
          <p:nvPr/>
        </p:nvGrpSpPr>
        <p:grpSpPr bwMode="auto">
          <a:xfrm>
            <a:off x="3908427" y="1282700"/>
            <a:ext cx="88900" cy="139700"/>
            <a:chOff x="1502" y="808"/>
            <a:chExt cx="56" cy="88"/>
          </a:xfrm>
        </p:grpSpPr>
        <p:sp>
          <p:nvSpPr>
            <p:cNvPr id="11425" name="Freeform 161"/>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26" name="Freeform 162"/>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1427" name="Group 163"/>
          <p:cNvGrpSpPr>
            <a:grpSpLocks/>
          </p:cNvGrpSpPr>
          <p:nvPr/>
        </p:nvGrpSpPr>
        <p:grpSpPr bwMode="auto">
          <a:xfrm>
            <a:off x="3311529" y="482601"/>
            <a:ext cx="882651" cy="815975"/>
            <a:chOff x="1126" y="304"/>
            <a:chExt cx="556" cy="514"/>
          </a:xfrm>
        </p:grpSpPr>
        <p:sp>
          <p:nvSpPr>
            <p:cNvPr id="11428" name="Freeform 164"/>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29" name="Freeform 165"/>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0" name="Freeform 166"/>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1" name="Freeform 167"/>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2" name="Freeform 168"/>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3" name="Freeform 169"/>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4" name="Freeform 170"/>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5" name="Freeform 171"/>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6" name="Freeform 172"/>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7" name="Freeform 173"/>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8" name="Freeform 174"/>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39" name="Freeform 175"/>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0" name="Freeform 176"/>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1" name="Freeform 177"/>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2" name="Freeform 178"/>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3" name="Freeform 179"/>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4" name="Freeform 180"/>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5" name="Freeform 181"/>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6" name="Freeform 182"/>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7" name="Freeform 183"/>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8" name="Freeform 184"/>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49" name="Freeform 185"/>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1450" name="Group 186"/>
          <p:cNvGrpSpPr>
            <a:grpSpLocks/>
          </p:cNvGrpSpPr>
          <p:nvPr/>
        </p:nvGrpSpPr>
        <p:grpSpPr bwMode="auto">
          <a:xfrm>
            <a:off x="4197351" y="400050"/>
            <a:ext cx="152400" cy="368300"/>
            <a:chOff x="1684" y="252"/>
            <a:chExt cx="96" cy="232"/>
          </a:xfrm>
        </p:grpSpPr>
        <p:sp>
          <p:nvSpPr>
            <p:cNvPr id="11451" name="Line 18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52" name="Line 18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53" name="Line 18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1454" name="Rectangle 190"/>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55" name="Rectangle 191"/>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11456" name="Freeform 192"/>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57" name="Freeform 193"/>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11458" name="Group 194"/>
          <p:cNvGrpSpPr>
            <a:grpSpLocks/>
          </p:cNvGrpSpPr>
          <p:nvPr/>
        </p:nvGrpSpPr>
        <p:grpSpPr bwMode="auto">
          <a:xfrm>
            <a:off x="1841500" y="1111251"/>
            <a:ext cx="1246188" cy="1022350"/>
            <a:chOff x="200" y="700"/>
            <a:chExt cx="785" cy="644"/>
          </a:xfrm>
        </p:grpSpPr>
        <p:sp>
          <p:nvSpPr>
            <p:cNvPr id="11459" name="Rectangle 19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11460" name="Line 19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1461" name="Rectangle 197"/>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11462" name="Rectangle 198"/>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11463" name="Group 199"/>
          <p:cNvGrpSpPr>
            <a:grpSpLocks/>
          </p:cNvGrpSpPr>
          <p:nvPr/>
        </p:nvGrpSpPr>
        <p:grpSpPr bwMode="auto">
          <a:xfrm>
            <a:off x="3517904" y="1552575"/>
            <a:ext cx="895349" cy="501650"/>
            <a:chOff x="1256" y="978"/>
            <a:chExt cx="564" cy="316"/>
          </a:xfrm>
        </p:grpSpPr>
        <p:sp>
          <p:nvSpPr>
            <p:cNvPr id="11464" name="Freeform 200"/>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65" name="Line 201"/>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1466" name="Line 202"/>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123850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1968511" y="504829"/>
            <a:ext cx="8189913" cy="5980113"/>
            <a:chOff x="280" y="318"/>
            <a:chExt cx="5159" cy="3767"/>
          </a:xfrm>
        </p:grpSpPr>
        <p:sp>
          <p:nvSpPr>
            <p:cNvPr id="12291"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292"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293"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294"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2295"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296"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297"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12298" name="Group 10"/>
          <p:cNvGrpSpPr>
            <a:grpSpLocks/>
          </p:cNvGrpSpPr>
          <p:nvPr/>
        </p:nvGrpSpPr>
        <p:grpSpPr bwMode="auto">
          <a:xfrm>
            <a:off x="3492504" y="666750"/>
            <a:ext cx="815975" cy="844550"/>
            <a:chOff x="1240" y="420"/>
            <a:chExt cx="514" cy="532"/>
          </a:xfrm>
        </p:grpSpPr>
        <p:sp>
          <p:nvSpPr>
            <p:cNvPr id="12299"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0"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1"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2"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3"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4"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5"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6"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7"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8"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09"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0"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1"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2"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3"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4"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5"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6"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7"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8"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19"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0"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1"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2"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3"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4"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5"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6"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7"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8"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29"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0"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1"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2"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3"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4"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5"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6"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7"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8"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39"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0"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1"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2"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3"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4"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5"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6"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7"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8"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49"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0"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1"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2"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3"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4"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5"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6"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7"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8"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59"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0"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1"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2"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3"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4"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5"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6"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7"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8"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69"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0"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1"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2"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3"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4"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5"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6"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7"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8"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79"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0"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1"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2"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3"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4"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5"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6"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7"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8"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89"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0"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1"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2"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3"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4"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5"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6"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7"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8"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399"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0"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1"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2"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3"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4"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5"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6"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7"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8"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09"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0"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1"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2"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3"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4"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5"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6"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7"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8"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19"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0"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1"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2"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3"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4"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5"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6"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7"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8"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29"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0"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1"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2"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3"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4"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5"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6"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7"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2438"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39"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0"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1"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2"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3"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4" name="Rectangle 156"/>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grpSp>
        <p:nvGrpSpPr>
          <p:cNvPr id="12445" name="Group 157"/>
          <p:cNvGrpSpPr>
            <a:grpSpLocks/>
          </p:cNvGrpSpPr>
          <p:nvPr/>
        </p:nvGrpSpPr>
        <p:grpSpPr bwMode="auto">
          <a:xfrm>
            <a:off x="4111627" y="1371600"/>
            <a:ext cx="63500" cy="165100"/>
            <a:chOff x="1630" y="864"/>
            <a:chExt cx="40" cy="104"/>
          </a:xfrm>
        </p:grpSpPr>
        <p:sp>
          <p:nvSpPr>
            <p:cNvPr id="12446" name="Freeform 158"/>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47" name="Freeform 159"/>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2448" name="Group 160"/>
          <p:cNvGrpSpPr>
            <a:grpSpLocks/>
          </p:cNvGrpSpPr>
          <p:nvPr/>
        </p:nvGrpSpPr>
        <p:grpSpPr bwMode="auto">
          <a:xfrm>
            <a:off x="3908427" y="1282700"/>
            <a:ext cx="88900" cy="139700"/>
            <a:chOff x="1502" y="808"/>
            <a:chExt cx="56" cy="88"/>
          </a:xfrm>
        </p:grpSpPr>
        <p:sp>
          <p:nvSpPr>
            <p:cNvPr id="12449" name="Freeform 161"/>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0" name="Freeform 162"/>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2451" name="Group 163"/>
          <p:cNvGrpSpPr>
            <a:grpSpLocks/>
          </p:cNvGrpSpPr>
          <p:nvPr/>
        </p:nvGrpSpPr>
        <p:grpSpPr bwMode="auto">
          <a:xfrm>
            <a:off x="3311529" y="482601"/>
            <a:ext cx="882651" cy="815975"/>
            <a:chOff x="1126" y="304"/>
            <a:chExt cx="556" cy="514"/>
          </a:xfrm>
        </p:grpSpPr>
        <p:sp>
          <p:nvSpPr>
            <p:cNvPr id="12452" name="Freeform 164"/>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3" name="Freeform 165"/>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4" name="Freeform 166"/>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5" name="Freeform 167"/>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6" name="Freeform 168"/>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7" name="Freeform 169"/>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8" name="Freeform 170"/>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59" name="Freeform 171"/>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0" name="Freeform 172"/>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1" name="Freeform 173"/>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2" name="Freeform 174"/>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3" name="Freeform 175"/>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4" name="Freeform 176"/>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5" name="Freeform 177"/>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6" name="Freeform 178"/>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7" name="Freeform 179"/>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8" name="Freeform 180"/>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69" name="Freeform 181"/>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0" name="Freeform 182"/>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1" name="Freeform 183"/>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2" name="Freeform 184"/>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3" name="Freeform 185"/>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12474" name="Group 186"/>
          <p:cNvGrpSpPr>
            <a:grpSpLocks/>
          </p:cNvGrpSpPr>
          <p:nvPr/>
        </p:nvGrpSpPr>
        <p:grpSpPr bwMode="auto">
          <a:xfrm>
            <a:off x="4197351" y="400050"/>
            <a:ext cx="152400" cy="368300"/>
            <a:chOff x="1684" y="252"/>
            <a:chExt cx="96" cy="232"/>
          </a:xfrm>
        </p:grpSpPr>
        <p:sp>
          <p:nvSpPr>
            <p:cNvPr id="12475" name="Line 18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6" name="Line 18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7" name="Line 18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2478" name="Rectangle 190"/>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79" name="Rectangle 191"/>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12480" name="Freeform 192"/>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81" name="Freeform 193"/>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12482" name="Group 194"/>
          <p:cNvGrpSpPr>
            <a:grpSpLocks/>
          </p:cNvGrpSpPr>
          <p:nvPr/>
        </p:nvGrpSpPr>
        <p:grpSpPr bwMode="auto">
          <a:xfrm>
            <a:off x="1841500" y="1111251"/>
            <a:ext cx="1246188" cy="1022350"/>
            <a:chOff x="200" y="700"/>
            <a:chExt cx="785" cy="644"/>
          </a:xfrm>
        </p:grpSpPr>
        <p:sp>
          <p:nvSpPr>
            <p:cNvPr id="12483" name="Rectangle 19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12484" name="Line 19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2485" name="Rectangle 197"/>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12486" name="Rectangle 198"/>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12487" name="Group 199"/>
          <p:cNvGrpSpPr>
            <a:grpSpLocks/>
          </p:cNvGrpSpPr>
          <p:nvPr/>
        </p:nvGrpSpPr>
        <p:grpSpPr bwMode="auto">
          <a:xfrm>
            <a:off x="3517904" y="1552575"/>
            <a:ext cx="895349" cy="501650"/>
            <a:chOff x="1256" y="978"/>
            <a:chExt cx="564" cy="316"/>
          </a:xfrm>
        </p:grpSpPr>
        <p:sp>
          <p:nvSpPr>
            <p:cNvPr id="12488" name="Freeform 200"/>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89" name="Line 201"/>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90" name="Line 202"/>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12491" name="Rectangle 203"/>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sp>
        <p:nvSpPr>
          <p:cNvPr id="12492" name="Freeform 204"/>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93" name="Freeform 205"/>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94" name="Rectangle 206"/>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12495" name="Rectangle 207"/>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12496" name="Group 208"/>
          <p:cNvGrpSpPr>
            <a:grpSpLocks/>
          </p:cNvGrpSpPr>
          <p:nvPr/>
        </p:nvGrpSpPr>
        <p:grpSpPr bwMode="auto">
          <a:xfrm>
            <a:off x="2787664" y="2774951"/>
            <a:ext cx="149225" cy="495300"/>
            <a:chOff x="796" y="1748"/>
            <a:chExt cx="94" cy="312"/>
          </a:xfrm>
        </p:grpSpPr>
        <p:sp>
          <p:nvSpPr>
            <p:cNvPr id="12497" name="Freeform 209"/>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98" name="Line 210"/>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12499" name="Line 211"/>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280246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968511" y="504829"/>
            <a:ext cx="8189913" cy="5980113"/>
            <a:chOff x="280" y="318"/>
            <a:chExt cx="5159" cy="3767"/>
          </a:xfrm>
        </p:grpSpPr>
        <p:sp>
          <p:nvSpPr>
            <p:cNvPr id="5123"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24"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25"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26"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127"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28"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29"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5130" name="Group 10"/>
          <p:cNvGrpSpPr>
            <a:grpSpLocks/>
          </p:cNvGrpSpPr>
          <p:nvPr/>
        </p:nvGrpSpPr>
        <p:grpSpPr bwMode="auto">
          <a:xfrm>
            <a:off x="3492504" y="666750"/>
            <a:ext cx="815975" cy="844550"/>
            <a:chOff x="1240" y="420"/>
            <a:chExt cx="514" cy="532"/>
          </a:xfrm>
        </p:grpSpPr>
        <p:sp>
          <p:nvSpPr>
            <p:cNvPr id="5131"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2"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3"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4"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5"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6"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7"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8"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39"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0"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1"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2"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3"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4"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5"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6"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7"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8"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49"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0"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1"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2"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3"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4"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5"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6"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7"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8"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59"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0"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1"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2"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3"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4"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5"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6"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7"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8"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69"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0"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1"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2"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3"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4"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5"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6"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7"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8"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79"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0"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1"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2"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3"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4"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5"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6"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7"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8"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89"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0"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1"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2"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3"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4"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5"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6"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7"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8"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199"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0"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1"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2"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3"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4"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5"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6"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7"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8"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09"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0"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1"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2"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3"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4"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5"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6"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7"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8"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19"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0"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1"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2"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3"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4"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5"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6"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7"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8"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29"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0"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1"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2"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3"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4"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5"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6"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7"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8"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39"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0"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1"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2"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3"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4"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5"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6"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7"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8"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49"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0"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1"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2"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3"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4"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5"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6"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7"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8"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59"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0"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1"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2"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3"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4"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5"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6"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7"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8"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69"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270"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1"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2"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3"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4"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5"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7" name="Freeform 15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5604" name="Group 484"/>
          <p:cNvGrpSpPr>
            <a:grpSpLocks/>
          </p:cNvGrpSpPr>
          <p:nvPr/>
        </p:nvGrpSpPr>
        <p:grpSpPr bwMode="auto">
          <a:xfrm>
            <a:off x="4946652" y="2597160"/>
            <a:ext cx="2309813" cy="1941513"/>
            <a:chOff x="2156" y="1636"/>
            <a:chExt cx="1455" cy="1223"/>
          </a:xfrm>
        </p:grpSpPr>
        <p:sp>
          <p:nvSpPr>
            <p:cNvPr id="5278" name="Freeform 158"/>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79" name="Freeform 159"/>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80" name="Freeform 160"/>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81" name="Freeform 161"/>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82" name="Freeform 162"/>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283" name="Freeform 163"/>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434"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5435" name="Rectangle 315"/>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36" name="Rectangle 316"/>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5437" name="Rectangle 317"/>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grpSp>
        <p:nvGrpSpPr>
          <p:cNvPr id="5440" name="Group 320"/>
          <p:cNvGrpSpPr>
            <a:grpSpLocks/>
          </p:cNvGrpSpPr>
          <p:nvPr/>
        </p:nvGrpSpPr>
        <p:grpSpPr bwMode="auto">
          <a:xfrm>
            <a:off x="4111627" y="1371600"/>
            <a:ext cx="63500" cy="165100"/>
            <a:chOff x="1630" y="864"/>
            <a:chExt cx="40" cy="104"/>
          </a:xfrm>
        </p:grpSpPr>
        <p:sp>
          <p:nvSpPr>
            <p:cNvPr id="5441"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42"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43" name="Group 323"/>
          <p:cNvGrpSpPr>
            <a:grpSpLocks/>
          </p:cNvGrpSpPr>
          <p:nvPr/>
        </p:nvGrpSpPr>
        <p:grpSpPr bwMode="auto">
          <a:xfrm>
            <a:off x="3908427" y="1282700"/>
            <a:ext cx="88900" cy="139700"/>
            <a:chOff x="1502" y="808"/>
            <a:chExt cx="56" cy="88"/>
          </a:xfrm>
        </p:grpSpPr>
        <p:sp>
          <p:nvSpPr>
            <p:cNvPr id="5444"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45"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446" name="Freeform 326"/>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47" name="Freeform 327"/>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48" name="Freeform 328"/>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49" name="Freeform 329"/>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5450" name="Group 330"/>
          <p:cNvGrpSpPr>
            <a:grpSpLocks/>
          </p:cNvGrpSpPr>
          <p:nvPr/>
        </p:nvGrpSpPr>
        <p:grpSpPr bwMode="auto">
          <a:xfrm>
            <a:off x="4257675" y="5230833"/>
            <a:ext cx="749300" cy="688975"/>
            <a:chOff x="1722" y="3295"/>
            <a:chExt cx="472" cy="434"/>
          </a:xfrm>
        </p:grpSpPr>
        <p:sp>
          <p:nvSpPr>
            <p:cNvPr id="5451" name="Freeform 331"/>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52" name="Freeform 332"/>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63" name="Group 343"/>
          <p:cNvGrpSpPr>
            <a:grpSpLocks/>
          </p:cNvGrpSpPr>
          <p:nvPr/>
        </p:nvGrpSpPr>
        <p:grpSpPr bwMode="auto">
          <a:xfrm>
            <a:off x="5308628" y="2155826"/>
            <a:ext cx="663575" cy="590550"/>
            <a:chOff x="2384" y="1358"/>
            <a:chExt cx="418" cy="372"/>
          </a:xfrm>
        </p:grpSpPr>
        <p:sp>
          <p:nvSpPr>
            <p:cNvPr id="5464" name="Rectangle 344"/>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5465" name="Line 345"/>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66" name="Group 346"/>
          <p:cNvGrpSpPr>
            <a:grpSpLocks/>
          </p:cNvGrpSpPr>
          <p:nvPr/>
        </p:nvGrpSpPr>
        <p:grpSpPr bwMode="auto">
          <a:xfrm>
            <a:off x="6288089" y="2193925"/>
            <a:ext cx="711200" cy="857250"/>
            <a:chOff x="3001" y="1382"/>
            <a:chExt cx="448" cy="540"/>
          </a:xfrm>
        </p:grpSpPr>
        <p:sp>
          <p:nvSpPr>
            <p:cNvPr id="5467" name="Rectangle 347"/>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5468" name="Line 348"/>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69" name="Group 349"/>
          <p:cNvGrpSpPr>
            <a:grpSpLocks/>
          </p:cNvGrpSpPr>
          <p:nvPr/>
        </p:nvGrpSpPr>
        <p:grpSpPr bwMode="auto">
          <a:xfrm>
            <a:off x="5372104" y="2955927"/>
            <a:ext cx="1192213" cy="1249363"/>
            <a:chOff x="2424" y="1862"/>
            <a:chExt cx="751" cy="787"/>
          </a:xfrm>
        </p:grpSpPr>
        <p:sp>
          <p:nvSpPr>
            <p:cNvPr id="5470" name="Freeform 350"/>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71" name="Freeform 351"/>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72" name="Freeform 352"/>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73" name="Freeform 353"/>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74" name="Group 354"/>
          <p:cNvGrpSpPr>
            <a:grpSpLocks/>
          </p:cNvGrpSpPr>
          <p:nvPr/>
        </p:nvGrpSpPr>
        <p:grpSpPr bwMode="auto">
          <a:xfrm>
            <a:off x="1841500" y="1111251"/>
            <a:ext cx="1246188" cy="1022350"/>
            <a:chOff x="200" y="700"/>
            <a:chExt cx="785" cy="644"/>
          </a:xfrm>
        </p:grpSpPr>
        <p:sp>
          <p:nvSpPr>
            <p:cNvPr id="5475" name="Rectangle 35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5476" name="Line 35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480" name="Group 360"/>
          <p:cNvGrpSpPr>
            <a:grpSpLocks/>
          </p:cNvGrpSpPr>
          <p:nvPr/>
        </p:nvGrpSpPr>
        <p:grpSpPr bwMode="auto">
          <a:xfrm>
            <a:off x="3311529" y="482601"/>
            <a:ext cx="882651" cy="815975"/>
            <a:chOff x="1126" y="304"/>
            <a:chExt cx="556" cy="514"/>
          </a:xfrm>
        </p:grpSpPr>
        <p:sp>
          <p:nvSpPr>
            <p:cNvPr id="5481"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2"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3"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4"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5"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6"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7"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8"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89"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0"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1"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2"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3"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4"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5"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6"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7"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8"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499"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00"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01"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02"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503" name="Rectangle 383"/>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5504" name="Rectangle 384"/>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5505" name="Group 385"/>
          <p:cNvGrpSpPr>
            <a:grpSpLocks/>
          </p:cNvGrpSpPr>
          <p:nvPr/>
        </p:nvGrpSpPr>
        <p:grpSpPr bwMode="auto">
          <a:xfrm>
            <a:off x="3517904" y="1552575"/>
            <a:ext cx="895349" cy="501650"/>
            <a:chOff x="1256" y="978"/>
            <a:chExt cx="564" cy="316"/>
          </a:xfrm>
        </p:grpSpPr>
        <p:sp>
          <p:nvSpPr>
            <p:cNvPr id="5506" name="Freeform 386"/>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07" name="Line 387"/>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08" name="Line 388"/>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509" name="Rectangle 389"/>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5510" name="Rectangle 390"/>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5511" name="Group 391"/>
          <p:cNvGrpSpPr>
            <a:grpSpLocks/>
          </p:cNvGrpSpPr>
          <p:nvPr/>
        </p:nvGrpSpPr>
        <p:grpSpPr bwMode="auto">
          <a:xfrm>
            <a:off x="2787664" y="2774951"/>
            <a:ext cx="149225" cy="495300"/>
            <a:chOff x="796" y="1748"/>
            <a:chExt cx="94" cy="312"/>
          </a:xfrm>
        </p:grpSpPr>
        <p:sp>
          <p:nvSpPr>
            <p:cNvPr id="5512" name="Freeform 392"/>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13" name="Line 393"/>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14" name="Line 394"/>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515" name="Group 395"/>
          <p:cNvGrpSpPr>
            <a:grpSpLocks/>
          </p:cNvGrpSpPr>
          <p:nvPr/>
        </p:nvGrpSpPr>
        <p:grpSpPr bwMode="auto">
          <a:xfrm>
            <a:off x="2828925" y="4170364"/>
            <a:ext cx="577851" cy="704850"/>
            <a:chOff x="822" y="2627"/>
            <a:chExt cx="364" cy="444"/>
          </a:xfrm>
        </p:grpSpPr>
        <p:sp>
          <p:nvSpPr>
            <p:cNvPr id="5516" name="Freeform 396"/>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17" name="Line 397"/>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18" name="Line 398"/>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5576" name="Group 456"/>
          <p:cNvGrpSpPr>
            <a:grpSpLocks/>
          </p:cNvGrpSpPr>
          <p:nvPr/>
        </p:nvGrpSpPr>
        <p:grpSpPr bwMode="auto">
          <a:xfrm>
            <a:off x="4197351" y="400050"/>
            <a:ext cx="152400" cy="368300"/>
            <a:chOff x="1684" y="252"/>
            <a:chExt cx="96" cy="232"/>
          </a:xfrm>
        </p:grpSpPr>
        <p:sp>
          <p:nvSpPr>
            <p:cNvPr id="5577"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78"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79"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5580" name="Rectangle 460"/>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5581" name="Group 461"/>
          <p:cNvGrpSpPr>
            <a:grpSpLocks/>
          </p:cNvGrpSpPr>
          <p:nvPr/>
        </p:nvGrpSpPr>
        <p:grpSpPr bwMode="auto">
          <a:xfrm>
            <a:off x="3622679" y="4097338"/>
            <a:ext cx="2097088" cy="1077912"/>
            <a:chOff x="1322" y="2581"/>
            <a:chExt cx="1321" cy="679"/>
          </a:xfrm>
        </p:grpSpPr>
        <p:sp>
          <p:nvSpPr>
            <p:cNvPr id="5582" name="Line 462"/>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5583" name="Rectangle 463"/>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5584" name="Group 464"/>
          <p:cNvGrpSpPr>
            <a:grpSpLocks/>
          </p:cNvGrpSpPr>
          <p:nvPr/>
        </p:nvGrpSpPr>
        <p:grpSpPr bwMode="auto">
          <a:xfrm>
            <a:off x="2514616" y="5030787"/>
            <a:ext cx="1328737" cy="1260474"/>
            <a:chOff x="624" y="3169"/>
            <a:chExt cx="837" cy="794"/>
          </a:xfrm>
        </p:grpSpPr>
        <p:sp>
          <p:nvSpPr>
            <p:cNvPr id="5585" name="Rectangle 465"/>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5586" name="Freeform 466"/>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424198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968511" y="504829"/>
            <a:ext cx="8189913" cy="5980113"/>
            <a:chOff x="280" y="318"/>
            <a:chExt cx="5159" cy="3767"/>
          </a:xfrm>
        </p:grpSpPr>
        <p:sp>
          <p:nvSpPr>
            <p:cNvPr id="6147"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48"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49"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0"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151"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2"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3"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6154" name="Group 10"/>
          <p:cNvGrpSpPr>
            <a:grpSpLocks/>
          </p:cNvGrpSpPr>
          <p:nvPr/>
        </p:nvGrpSpPr>
        <p:grpSpPr bwMode="auto">
          <a:xfrm>
            <a:off x="3492504" y="666750"/>
            <a:ext cx="815975" cy="844550"/>
            <a:chOff x="1240" y="420"/>
            <a:chExt cx="514" cy="532"/>
          </a:xfrm>
        </p:grpSpPr>
        <p:sp>
          <p:nvSpPr>
            <p:cNvPr id="6155"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6"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7"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8"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59"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0"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1"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2"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3"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4"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5"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6"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7"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8"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69"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0"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1"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2"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3"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4"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5"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6"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7"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8"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79"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0"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1"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2"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3"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4"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5"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6"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7"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8"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89"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0"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1"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2"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3"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4"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5"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6"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7"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8"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199"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0"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1"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2"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3"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4"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5"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6"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7"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8"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09"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0"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1"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2"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3"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4"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5"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6"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7"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8"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19"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0"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1"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2"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3"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4"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5"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6"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7"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8"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29"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0"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1"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2"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3"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4"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5"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6"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7"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8"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39"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0"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1"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2"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3"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4"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5"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6"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7"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8"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49"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0"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1"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2"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3"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4"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5"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6"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7"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8"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59"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0"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1"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2"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3"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4"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5"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6"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7"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8"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69"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0"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1"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2"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3"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4"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5"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6"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7"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8"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79"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0"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1"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2"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3"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4"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5"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6"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7"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8"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89"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0"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1"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2"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3"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294"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5"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6"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7"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8"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299"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1" name="Freeform 15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6628" name="Group 484"/>
          <p:cNvGrpSpPr>
            <a:grpSpLocks/>
          </p:cNvGrpSpPr>
          <p:nvPr/>
        </p:nvGrpSpPr>
        <p:grpSpPr bwMode="auto">
          <a:xfrm>
            <a:off x="4946652" y="2597160"/>
            <a:ext cx="2309813" cy="1941513"/>
            <a:chOff x="2156" y="1636"/>
            <a:chExt cx="1455" cy="1223"/>
          </a:xfrm>
        </p:grpSpPr>
        <p:sp>
          <p:nvSpPr>
            <p:cNvPr id="6302" name="Freeform 158"/>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3" name="Freeform 159"/>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4" name="Freeform 160"/>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5" name="Freeform 161"/>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6" name="Freeform 162"/>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307" name="Freeform 163"/>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458"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6459" name="Rectangle 315"/>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60" name="Rectangle 316"/>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6461" name="Rectangle 317"/>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grpSp>
        <p:nvGrpSpPr>
          <p:cNvPr id="6464" name="Group 320"/>
          <p:cNvGrpSpPr>
            <a:grpSpLocks/>
          </p:cNvGrpSpPr>
          <p:nvPr/>
        </p:nvGrpSpPr>
        <p:grpSpPr bwMode="auto">
          <a:xfrm>
            <a:off x="4111627" y="1371600"/>
            <a:ext cx="63500" cy="165100"/>
            <a:chOff x="1630" y="864"/>
            <a:chExt cx="40" cy="104"/>
          </a:xfrm>
        </p:grpSpPr>
        <p:sp>
          <p:nvSpPr>
            <p:cNvPr id="6465"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66"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467" name="Group 323"/>
          <p:cNvGrpSpPr>
            <a:grpSpLocks/>
          </p:cNvGrpSpPr>
          <p:nvPr/>
        </p:nvGrpSpPr>
        <p:grpSpPr bwMode="auto">
          <a:xfrm>
            <a:off x="3908427" y="1282700"/>
            <a:ext cx="88900" cy="139700"/>
            <a:chOff x="1502" y="808"/>
            <a:chExt cx="56" cy="88"/>
          </a:xfrm>
        </p:grpSpPr>
        <p:sp>
          <p:nvSpPr>
            <p:cNvPr id="6468"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69"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470" name="Freeform 326"/>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1" name="Freeform 327"/>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2" name="Freeform 328"/>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3" name="Freeform 329"/>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6474" name="Group 330"/>
          <p:cNvGrpSpPr>
            <a:grpSpLocks/>
          </p:cNvGrpSpPr>
          <p:nvPr/>
        </p:nvGrpSpPr>
        <p:grpSpPr bwMode="auto">
          <a:xfrm>
            <a:off x="4257675" y="5230833"/>
            <a:ext cx="749300" cy="688975"/>
            <a:chOff x="1722" y="3295"/>
            <a:chExt cx="472" cy="434"/>
          </a:xfrm>
        </p:grpSpPr>
        <p:sp>
          <p:nvSpPr>
            <p:cNvPr id="6475" name="Freeform 331"/>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6" name="Freeform 332"/>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477" name="Freeform 333"/>
          <p:cNvSpPr>
            <a:spLocks/>
          </p:cNvSpPr>
          <p:nvPr/>
        </p:nvSpPr>
        <p:spPr bwMode="auto">
          <a:xfrm>
            <a:off x="7974024" y="5199063"/>
            <a:ext cx="819151" cy="101600"/>
          </a:xfrm>
          <a:custGeom>
            <a:avLst/>
            <a:gdLst>
              <a:gd name="T0" fmla="*/ 516 w 516"/>
              <a:gd name="T1" fmla="*/ 64 h 64"/>
              <a:gd name="T2" fmla="*/ 494 w 516"/>
              <a:gd name="T3" fmla="*/ 46 h 64"/>
              <a:gd name="T4" fmla="*/ 466 w 516"/>
              <a:gd name="T5" fmla="*/ 16 h 64"/>
              <a:gd name="T6" fmla="*/ 450 w 516"/>
              <a:gd name="T7" fmla="*/ 8 h 64"/>
              <a:gd name="T8" fmla="*/ 438 w 516"/>
              <a:gd name="T9" fmla="*/ 8 h 64"/>
              <a:gd name="T10" fmla="*/ 432 w 516"/>
              <a:gd name="T11" fmla="*/ 10 h 64"/>
              <a:gd name="T12" fmla="*/ 416 w 516"/>
              <a:gd name="T13" fmla="*/ 24 h 64"/>
              <a:gd name="T14" fmla="*/ 392 w 516"/>
              <a:gd name="T15" fmla="*/ 52 h 64"/>
              <a:gd name="T16" fmla="*/ 374 w 516"/>
              <a:gd name="T17" fmla="*/ 62 h 64"/>
              <a:gd name="T18" fmla="*/ 364 w 516"/>
              <a:gd name="T19" fmla="*/ 60 h 64"/>
              <a:gd name="T20" fmla="*/ 352 w 516"/>
              <a:gd name="T21" fmla="*/ 54 h 64"/>
              <a:gd name="T22" fmla="*/ 326 w 516"/>
              <a:gd name="T23" fmla="*/ 24 h 64"/>
              <a:gd name="T24" fmla="*/ 308 w 516"/>
              <a:gd name="T25" fmla="*/ 8 h 64"/>
              <a:gd name="T26" fmla="*/ 298 w 516"/>
              <a:gd name="T27" fmla="*/ 6 h 64"/>
              <a:gd name="T28" fmla="*/ 284 w 516"/>
              <a:gd name="T29" fmla="*/ 10 h 64"/>
              <a:gd name="T30" fmla="*/ 276 w 516"/>
              <a:gd name="T31" fmla="*/ 16 h 64"/>
              <a:gd name="T32" fmla="*/ 252 w 516"/>
              <a:gd name="T33" fmla="*/ 44 h 64"/>
              <a:gd name="T34" fmla="*/ 236 w 516"/>
              <a:gd name="T35" fmla="*/ 56 h 64"/>
              <a:gd name="T36" fmla="*/ 226 w 516"/>
              <a:gd name="T37" fmla="*/ 56 h 64"/>
              <a:gd name="T38" fmla="*/ 216 w 516"/>
              <a:gd name="T39" fmla="*/ 52 h 64"/>
              <a:gd name="T40" fmla="*/ 206 w 516"/>
              <a:gd name="T41" fmla="*/ 42 h 64"/>
              <a:gd name="T42" fmla="*/ 182 w 516"/>
              <a:gd name="T43" fmla="*/ 14 h 64"/>
              <a:gd name="T44" fmla="*/ 164 w 516"/>
              <a:gd name="T45" fmla="*/ 2 h 64"/>
              <a:gd name="T46" fmla="*/ 140 w 516"/>
              <a:gd name="T47" fmla="*/ 4 h 64"/>
              <a:gd name="T48" fmla="*/ 134 w 516"/>
              <a:gd name="T49" fmla="*/ 8 h 64"/>
              <a:gd name="T50" fmla="*/ 120 w 516"/>
              <a:gd name="T51" fmla="*/ 26 h 64"/>
              <a:gd name="T52" fmla="*/ 102 w 516"/>
              <a:gd name="T53" fmla="*/ 52 h 64"/>
              <a:gd name="T54" fmla="*/ 94 w 516"/>
              <a:gd name="T55" fmla="*/ 58 h 64"/>
              <a:gd name="T56" fmla="*/ 82 w 516"/>
              <a:gd name="T57" fmla="*/ 64 h 64"/>
              <a:gd name="T58" fmla="*/ 76 w 516"/>
              <a:gd name="T59" fmla="*/ 62 h 64"/>
              <a:gd name="T60" fmla="*/ 62 w 516"/>
              <a:gd name="T61" fmla="*/ 52 h 64"/>
              <a:gd name="T62" fmla="*/ 44 w 516"/>
              <a:gd name="T63" fmla="*/ 22 h 64"/>
              <a:gd name="T64" fmla="*/ 32 w 516"/>
              <a:gd name="T65" fmla="*/ 8 h 64"/>
              <a:gd name="T66" fmla="*/ 24 w 516"/>
              <a:gd name="T67" fmla="*/ 4 h 64"/>
              <a:gd name="T68" fmla="*/ 8 w 516"/>
              <a:gd name="T69" fmla="*/ 0 h 64"/>
              <a:gd name="T70" fmla="*/ 0 w 516"/>
              <a:gd name="T7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64">
                <a:moveTo>
                  <a:pt x="516" y="64"/>
                </a:moveTo>
                <a:lnTo>
                  <a:pt x="516" y="64"/>
                </a:lnTo>
                <a:lnTo>
                  <a:pt x="504" y="56"/>
                </a:lnTo>
                <a:lnTo>
                  <a:pt x="494" y="46"/>
                </a:lnTo>
                <a:lnTo>
                  <a:pt x="476" y="24"/>
                </a:lnTo>
                <a:lnTo>
                  <a:pt x="466" y="16"/>
                </a:lnTo>
                <a:lnTo>
                  <a:pt x="456" y="10"/>
                </a:lnTo>
                <a:lnTo>
                  <a:pt x="450" y="8"/>
                </a:lnTo>
                <a:lnTo>
                  <a:pt x="446" y="8"/>
                </a:lnTo>
                <a:lnTo>
                  <a:pt x="438" y="8"/>
                </a:lnTo>
                <a:lnTo>
                  <a:pt x="432" y="10"/>
                </a:lnTo>
                <a:lnTo>
                  <a:pt x="432" y="10"/>
                </a:lnTo>
                <a:lnTo>
                  <a:pt x="424" y="16"/>
                </a:lnTo>
                <a:lnTo>
                  <a:pt x="416" y="24"/>
                </a:lnTo>
                <a:lnTo>
                  <a:pt x="400" y="44"/>
                </a:lnTo>
                <a:lnTo>
                  <a:pt x="392" y="52"/>
                </a:lnTo>
                <a:lnTo>
                  <a:pt x="384" y="60"/>
                </a:lnTo>
                <a:lnTo>
                  <a:pt x="374" y="62"/>
                </a:lnTo>
                <a:lnTo>
                  <a:pt x="368" y="62"/>
                </a:lnTo>
                <a:lnTo>
                  <a:pt x="364" y="60"/>
                </a:lnTo>
                <a:lnTo>
                  <a:pt x="364" y="60"/>
                </a:lnTo>
                <a:lnTo>
                  <a:pt x="352" y="54"/>
                </a:lnTo>
                <a:lnTo>
                  <a:pt x="344" y="46"/>
                </a:lnTo>
                <a:lnTo>
                  <a:pt x="326" y="24"/>
                </a:lnTo>
                <a:lnTo>
                  <a:pt x="318" y="14"/>
                </a:lnTo>
                <a:lnTo>
                  <a:pt x="308" y="8"/>
                </a:lnTo>
                <a:lnTo>
                  <a:pt x="302" y="6"/>
                </a:lnTo>
                <a:lnTo>
                  <a:pt x="298" y="6"/>
                </a:lnTo>
                <a:lnTo>
                  <a:pt x="292" y="6"/>
                </a:lnTo>
                <a:lnTo>
                  <a:pt x="284" y="10"/>
                </a:lnTo>
                <a:lnTo>
                  <a:pt x="284" y="10"/>
                </a:lnTo>
                <a:lnTo>
                  <a:pt x="276" y="16"/>
                </a:lnTo>
                <a:lnTo>
                  <a:pt x="268" y="26"/>
                </a:lnTo>
                <a:lnTo>
                  <a:pt x="252" y="44"/>
                </a:lnTo>
                <a:lnTo>
                  <a:pt x="244" y="52"/>
                </a:lnTo>
                <a:lnTo>
                  <a:pt x="236" y="56"/>
                </a:lnTo>
                <a:lnTo>
                  <a:pt x="232" y="56"/>
                </a:lnTo>
                <a:lnTo>
                  <a:pt x="226" y="56"/>
                </a:lnTo>
                <a:lnTo>
                  <a:pt x="222" y="54"/>
                </a:lnTo>
                <a:lnTo>
                  <a:pt x="216" y="52"/>
                </a:lnTo>
                <a:lnTo>
                  <a:pt x="216" y="52"/>
                </a:lnTo>
                <a:lnTo>
                  <a:pt x="206" y="42"/>
                </a:lnTo>
                <a:lnTo>
                  <a:pt x="198" y="34"/>
                </a:lnTo>
                <a:lnTo>
                  <a:pt x="182" y="14"/>
                </a:lnTo>
                <a:lnTo>
                  <a:pt x="174" y="8"/>
                </a:lnTo>
                <a:lnTo>
                  <a:pt x="164" y="2"/>
                </a:lnTo>
                <a:lnTo>
                  <a:pt x="154" y="0"/>
                </a:lnTo>
                <a:lnTo>
                  <a:pt x="140" y="4"/>
                </a:lnTo>
                <a:lnTo>
                  <a:pt x="140" y="4"/>
                </a:lnTo>
                <a:lnTo>
                  <a:pt x="134" y="8"/>
                </a:lnTo>
                <a:lnTo>
                  <a:pt x="128" y="12"/>
                </a:lnTo>
                <a:lnTo>
                  <a:pt x="120" y="26"/>
                </a:lnTo>
                <a:lnTo>
                  <a:pt x="112" y="40"/>
                </a:lnTo>
                <a:lnTo>
                  <a:pt x="102" y="52"/>
                </a:lnTo>
                <a:lnTo>
                  <a:pt x="102" y="52"/>
                </a:lnTo>
                <a:lnTo>
                  <a:pt x="94" y="58"/>
                </a:lnTo>
                <a:lnTo>
                  <a:pt x="88" y="62"/>
                </a:lnTo>
                <a:lnTo>
                  <a:pt x="82" y="64"/>
                </a:lnTo>
                <a:lnTo>
                  <a:pt x="76" y="62"/>
                </a:lnTo>
                <a:lnTo>
                  <a:pt x="76" y="62"/>
                </a:lnTo>
                <a:lnTo>
                  <a:pt x="68" y="58"/>
                </a:lnTo>
                <a:lnTo>
                  <a:pt x="62" y="52"/>
                </a:lnTo>
                <a:lnTo>
                  <a:pt x="52" y="38"/>
                </a:lnTo>
                <a:lnTo>
                  <a:pt x="44" y="22"/>
                </a:lnTo>
                <a:lnTo>
                  <a:pt x="38" y="14"/>
                </a:lnTo>
                <a:lnTo>
                  <a:pt x="32" y="8"/>
                </a:lnTo>
                <a:lnTo>
                  <a:pt x="32" y="8"/>
                </a:lnTo>
                <a:lnTo>
                  <a:pt x="24" y="4"/>
                </a:lnTo>
                <a:lnTo>
                  <a:pt x="16" y="0"/>
                </a:lnTo>
                <a:lnTo>
                  <a:pt x="8" y="0"/>
                </a:lnTo>
                <a:lnTo>
                  <a:pt x="4" y="2"/>
                </a:lnTo>
                <a:lnTo>
                  <a:pt x="0" y="6"/>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8" name="Freeform 334"/>
          <p:cNvSpPr>
            <a:spLocks/>
          </p:cNvSpPr>
          <p:nvPr/>
        </p:nvSpPr>
        <p:spPr bwMode="auto">
          <a:xfrm>
            <a:off x="7840678" y="4865688"/>
            <a:ext cx="657225" cy="101600"/>
          </a:xfrm>
          <a:custGeom>
            <a:avLst/>
            <a:gdLst>
              <a:gd name="T0" fmla="*/ 0 w 414"/>
              <a:gd name="T1" fmla="*/ 64 h 64"/>
              <a:gd name="T2" fmla="*/ 0 w 414"/>
              <a:gd name="T3" fmla="*/ 64 h 64"/>
              <a:gd name="T4" fmla="*/ 12 w 414"/>
              <a:gd name="T5" fmla="*/ 56 h 64"/>
              <a:gd name="T6" fmla="*/ 22 w 414"/>
              <a:gd name="T7" fmla="*/ 46 h 64"/>
              <a:gd name="T8" fmla="*/ 40 w 414"/>
              <a:gd name="T9" fmla="*/ 24 h 64"/>
              <a:gd name="T10" fmla="*/ 50 w 414"/>
              <a:gd name="T11" fmla="*/ 14 h 64"/>
              <a:gd name="T12" fmla="*/ 60 w 414"/>
              <a:gd name="T13" fmla="*/ 8 h 64"/>
              <a:gd name="T14" fmla="*/ 64 w 414"/>
              <a:gd name="T15" fmla="*/ 6 h 64"/>
              <a:gd name="T16" fmla="*/ 70 w 414"/>
              <a:gd name="T17" fmla="*/ 6 h 64"/>
              <a:gd name="T18" fmla="*/ 76 w 414"/>
              <a:gd name="T19" fmla="*/ 6 h 64"/>
              <a:gd name="T20" fmla="*/ 82 w 414"/>
              <a:gd name="T21" fmla="*/ 8 h 64"/>
              <a:gd name="T22" fmla="*/ 82 w 414"/>
              <a:gd name="T23" fmla="*/ 8 h 64"/>
              <a:gd name="T24" fmla="*/ 92 w 414"/>
              <a:gd name="T25" fmla="*/ 14 h 64"/>
              <a:gd name="T26" fmla="*/ 100 w 414"/>
              <a:gd name="T27" fmla="*/ 24 h 64"/>
              <a:gd name="T28" fmla="*/ 116 w 414"/>
              <a:gd name="T29" fmla="*/ 42 h 64"/>
              <a:gd name="T30" fmla="*/ 124 w 414"/>
              <a:gd name="T31" fmla="*/ 52 h 64"/>
              <a:gd name="T32" fmla="*/ 132 w 414"/>
              <a:gd name="T33" fmla="*/ 58 h 64"/>
              <a:gd name="T34" fmla="*/ 142 w 414"/>
              <a:gd name="T35" fmla="*/ 60 h 64"/>
              <a:gd name="T36" fmla="*/ 146 w 414"/>
              <a:gd name="T37" fmla="*/ 60 h 64"/>
              <a:gd name="T38" fmla="*/ 152 w 414"/>
              <a:gd name="T39" fmla="*/ 60 h 64"/>
              <a:gd name="T40" fmla="*/ 152 w 414"/>
              <a:gd name="T41" fmla="*/ 60 h 64"/>
              <a:gd name="T42" fmla="*/ 162 w 414"/>
              <a:gd name="T43" fmla="*/ 54 h 64"/>
              <a:gd name="T44" fmla="*/ 172 w 414"/>
              <a:gd name="T45" fmla="*/ 44 h 64"/>
              <a:gd name="T46" fmla="*/ 188 w 414"/>
              <a:gd name="T47" fmla="*/ 22 h 64"/>
              <a:gd name="T48" fmla="*/ 198 w 414"/>
              <a:gd name="T49" fmla="*/ 12 h 64"/>
              <a:gd name="T50" fmla="*/ 208 w 414"/>
              <a:gd name="T51" fmla="*/ 6 h 64"/>
              <a:gd name="T52" fmla="*/ 212 w 414"/>
              <a:gd name="T53" fmla="*/ 4 h 64"/>
              <a:gd name="T54" fmla="*/ 218 w 414"/>
              <a:gd name="T55" fmla="*/ 4 h 64"/>
              <a:gd name="T56" fmla="*/ 224 w 414"/>
              <a:gd name="T57" fmla="*/ 6 h 64"/>
              <a:gd name="T58" fmla="*/ 230 w 414"/>
              <a:gd name="T59" fmla="*/ 8 h 64"/>
              <a:gd name="T60" fmla="*/ 230 w 414"/>
              <a:gd name="T61" fmla="*/ 8 h 64"/>
              <a:gd name="T62" fmla="*/ 240 w 414"/>
              <a:gd name="T63" fmla="*/ 16 h 64"/>
              <a:gd name="T64" fmla="*/ 248 w 414"/>
              <a:gd name="T65" fmla="*/ 24 h 64"/>
              <a:gd name="T66" fmla="*/ 264 w 414"/>
              <a:gd name="T67" fmla="*/ 42 h 64"/>
              <a:gd name="T68" fmla="*/ 272 w 414"/>
              <a:gd name="T69" fmla="*/ 50 h 64"/>
              <a:gd name="T70" fmla="*/ 280 w 414"/>
              <a:gd name="T71" fmla="*/ 54 h 64"/>
              <a:gd name="T72" fmla="*/ 284 w 414"/>
              <a:gd name="T73" fmla="*/ 56 h 64"/>
              <a:gd name="T74" fmla="*/ 290 w 414"/>
              <a:gd name="T75" fmla="*/ 54 h 64"/>
              <a:gd name="T76" fmla="*/ 294 w 414"/>
              <a:gd name="T77" fmla="*/ 52 h 64"/>
              <a:gd name="T78" fmla="*/ 300 w 414"/>
              <a:gd name="T79" fmla="*/ 50 h 64"/>
              <a:gd name="T80" fmla="*/ 300 w 414"/>
              <a:gd name="T81" fmla="*/ 50 h 64"/>
              <a:gd name="T82" fmla="*/ 308 w 414"/>
              <a:gd name="T83" fmla="*/ 42 h 64"/>
              <a:gd name="T84" fmla="*/ 318 w 414"/>
              <a:gd name="T85" fmla="*/ 32 h 64"/>
              <a:gd name="T86" fmla="*/ 334 w 414"/>
              <a:gd name="T87" fmla="*/ 14 h 64"/>
              <a:gd name="T88" fmla="*/ 342 w 414"/>
              <a:gd name="T89" fmla="*/ 6 h 64"/>
              <a:gd name="T90" fmla="*/ 352 w 414"/>
              <a:gd name="T91" fmla="*/ 0 h 64"/>
              <a:gd name="T92" fmla="*/ 362 w 414"/>
              <a:gd name="T93" fmla="*/ 0 h 64"/>
              <a:gd name="T94" fmla="*/ 374 w 414"/>
              <a:gd name="T95" fmla="*/ 2 h 64"/>
              <a:gd name="T96" fmla="*/ 374 w 414"/>
              <a:gd name="T97" fmla="*/ 2 h 64"/>
              <a:gd name="T98" fmla="*/ 382 w 414"/>
              <a:gd name="T99" fmla="*/ 6 h 64"/>
              <a:gd name="T100" fmla="*/ 388 w 414"/>
              <a:gd name="T101" fmla="*/ 10 h 64"/>
              <a:gd name="T102" fmla="*/ 396 w 414"/>
              <a:gd name="T103" fmla="*/ 24 h 64"/>
              <a:gd name="T104" fmla="*/ 404 w 414"/>
              <a:gd name="T105" fmla="*/ 38 h 64"/>
              <a:gd name="T106" fmla="*/ 414 w 414"/>
              <a:gd name="T10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64">
                <a:moveTo>
                  <a:pt x="0" y="64"/>
                </a:moveTo>
                <a:lnTo>
                  <a:pt x="0" y="64"/>
                </a:lnTo>
                <a:lnTo>
                  <a:pt x="12" y="56"/>
                </a:lnTo>
                <a:lnTo>
                  <a:pt x="22" y="46"/>
                </a:lnTo>
                <a:lnTo>
                  <a:pt x="40" y="24"/>
                </a:lnTo>
                <a:lnTo>
                  <a:pt x="50" y="14"/>
                </a:lnTo>
                <a:lnTo>
                  <a:pt x="60" y="8"/>
                </a:lnTo>
                <a:lnTo>
                  <a:pt x="64" y="6"/>
                </a:lnTo>
                <a:lnTo>
                  <a:pt x="70" y="6"/>
                </a:lnTo>
                <a:lnTo>
                  <a:pt x="76" y="6"/>
                </a:lnTo>
                <a:lnTo>
                  <a:pt x="82" y="8"/>
                </a:lnTo>
                <a:lnTo>
                  <a:pt x="82" y="8"/>
                </a:lnTo>
                <a:lnTo>
                  <a:pt x="92" y="14"/>
                </a:lnTo>
                <a:lnTo>
                  <a:pt x="100" y="24"/>
                </a:lnTo>
                <a:lnTo>
                  <a:pt x="116" y="42"/>
                </a:lnTo>
                <a:lnTo>
                  <a:pt x="124" y="52"/>
                </a:lnTo>
                <a:lnTo>
                  <a:pt x="132" y="58"/>
                </a:lnTo>
                <a:lnTo>
                  <a:pt x="142" y="60"/>
                </a:lnTo>
                <a:lnTo>
                  <a:pt x="146" y="60"/>
                </a:lnTo>
                <a:lnTo>
                  <a:pt x="152" y="60"/>
                </a:lnTo>
                <a:lnTo>
                  <a:pt x="152" y="60"/>
                </a:lnTo>
                <a:lnTo>
                  <a:pt x="162" y="54"/>
                </a:lnTo>
                <a:lnTo>
                  <a:pt x="172" y="44"/>
                </a:lnTo>
                <a:lnTo>
                  <a:pt x="188" y="22"/>
                </a:lnTo>
                <a:lnTo>
                  <a:pt x="198" y="12"/>
                </a:lnTo>
                <a:lnTo>
                  <a:pt x="208" y="6"/>
                </a:lnTo>
                <a:lnTo>
                  <a:pt x="212" y="4"/>
                </a:lnTo>
                <a:lnTo>
                  <a:pt x="218" y="4"/>
                </a:lnTo>
                <a:lnTo>
                  <a:pt x="224" y="6"/>
                </a:lnTo>
                <a:lnTo>
                  <a:pt x="230" y="8"/>
                </a:lnTo>
                <a:lnTo>
                  <a:pt x="230" y="8"/>
                </a:lnTo>
                <a:lnTo>
                  <a:pt x="240" y="16"/>
                </a:lnTo>
                <a:lnTo>
                  <a:pt x="248" y="24"/>
                </a:lnTo>
                <a:lnTo>
                  <a:pt x="264" y="42"/>
                </a:lnTo>
                <a:lnTo>
                  <a:pt x="272" y="50"/>
                </a:lnTo>
                <a:lnTo>
                  <a:pt x="280" y="54"/>
                </a:lnTo>
                <a:lnTo>
                  <a:pt x="284" y="56"/>
                </a:lnTo>
                <a:lnTo>
                  <a:pt x="290" y="54"/>
                </a:lnTo>
                <a:lnTo>
                  <a:pt x="294" y="52"/>
                </a:lnTo>
                <a:lnTo>
                  <a:pt x="300" y="50"/>
                </a:lnTo>
                <a:lnTo>
                  <a:pt x="300" y="50"/>
                </a:lnTo>
                <a:lnTo>
                  <a:pt x="308" y="42"/>
                </a:lnTo>
                <a:lnTo>
                  <a:pt x="318" y="32"/>
                </a:lnTo>
                <a:lnTo>
                  <a:pt x="334" y="14"/>
                </a:lnTo>
                <a:lnTo>
                  <a:pt x="342" y="6"/>
                </a:lnTo>
                <a:lnTo>
                  <a:pt x="352" y="0"/>
                </a:lnTo>
                <a:lnTo>
                  <a:pt x="362" y="0"/>
                </a:lnTo>
                <a:lnTo>
                  <a:pt x="374" y="2"/>
                </a:lnTo>
                <a:lnTo>
                  <a:pt x="374" y="2"/>
                </a:lnTo>
                <a:lnTo>
                  <a:pt x="382" y="6"/>
                </a:lnTo>
                <a:lnTo>
                  <a:pt x="388" y="10"/>
                </a:lnTo>
                <a:lnTo>
                  <a:pt x="396" y="24"/>
                </a:lnTo>
                <a:lnTo>
                  <a:pt x="404" y="38"/>
                </a:lnTo>
                <a:lnTo>
                  <a:pt x="414" y="52"/>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79" name="Freeform 335"/>
          <p:cNvSpPr>
            <a:spLocks/>
          </p:cNvSpPr>
          <p:nvPr/>
        </p:nvSpPr>
        <p:spPr bwMode="auto">
          <a:xfrm>
            <a:off x="7656517" y="4586288"/>
            <a:ext cx="450851" cy="101600"/>
          </a:xfrm>
          <a:custGeom>
            <a:avLst/>
            <a:gdLst>
              <a:gd name="T0" fmla="*/ 284 w 284"/>
              <a:gd name="T1" fmla="*/ 54 h 64"/>
              <a:gd name="T2" fmla="*/ 284 w 284"/>
              <a:gd name="T3" fmla="*/ 54 h 64"/>
              <a:gd name="T4" fmla="*/ 274 w 284"/>
              <a:gd name="T5" fmla="*/ 48 h 64"/>
              <a:gd name="T6" fmla="*/ 266 w 284"/>
              <a:gd name="T7" fmla="*/ 40 h 64"/>
              <a:gd name="T8" fmla="*/ 252 w 284"/>
              <a:gd name="T9" fmla="*/ 20 h 64"/>
              <a:gd name="T10" fmla="*/ 244 w 284"/>
              <a:gd name="T11" fmla="*/ 14 h 64"/>
              <a:gd name="T12" fmla="*/ 234 w 284"/>
              <a:gd name="T13" fmla="*/ 8 h 64"/>
              <a:gd name="T14" fmla="*/ 230 w 284"/>
              <a:gd name="T15" fmla="*/ 8 h 64"/>
              <a:gd name="T16" fmla="*/ 226 w 284"/>
              <a:gd name="T17" fmla="*/ 8 h 64"/>
              <a:gd name="T18" fmla="*/ 220 w 284"/>
              <a:gd name="T19" fmla="*/ 10 h 64"/>
              <a:gd name="T20" fmla="*/ 214 w 284"/>
              <a:gd name="T21" fmla="*/ 14 h 64"/>
              <a:gd name="T22" fmla="*/ 214 w 284"/>
              <a:gd name="T23" fmla="*/ 14 h 64"/>
              <a:gd name="T24" fmla="*/ 206 w 284"/>
              <a:gd name="T25" fmla="*/ 22 h 64"/>
              <a:gd name="T26" fmla="*/ 198 w 284"/>
              <a:gd name="T27" fmla="*/ 32 h 64"/>
              <a:gd name="T28" fmla="*/ 180 w 284"/>
              <a:gd name="T29" fmla="*/ 50 h 64"/>
              <a:gd name="T30" fmla="*/ 172 w 284"/>
              <a:gd name="T31" fmla="*/ 58 h 64"/>
              <a:gd name="T32" fmla="*/ 162 w 284"/>
              <a:gd name="T33" fmla="*/ 62 h 64"/>
              <a:gd name="T34" fmla="*/ 152 w 284"/>
              <a:gd name="T35" fmla="*/ 64 h 64"/>
              <a:gd name="T36" fmla="*/ 140 w 284"/>
              <a:gd name="T37" fmla="*/ 62 h 64"/>
              <a:gd name="T38" fmla="*/ 140 w 284"/>
              <a:gd name="T39" fmla="*/ 62 h 64"/>
              <a:gd name="T40" fmla="*/ 132 w 284"/>
              <a:gd name="T41" fmla="*/ 58 h 64"/>
              <a:gd name="T42" fmla="*/ 128 w 284"/>
              <a:gd name="T43" fmla="*/ 52 h 64"/>
              <a:gd name="T44" fmla="*/ 118 w 284"/>
              <a:gd name="T45" fmla="*/ 40 h 64"/>
              <a:gd name="T46" fmla="*/ 110 w 284"/>
              <a:gd name="T47" fmla="*/ 24 h 64"/>
              <a:gd name="T48" fmla="*/ 100 w 284"/>
              <a:gd name="T49" fmla="*/ 12 h 64"/>
              <a:gd name="T50" fmla="*/ 100 w 284"/>
              <a:gd name="T51" fmla="*/ 12 h 64"/>
              <a:gd name="T52" fmla="*/ 94 w 284"/>
              <a:gd name="T53" fmla="*/ 6 h 64"/>
              <a:gd name="T54" fmla="*/ 88 w 284"/>
              <a:gd name="T55" fmla="*/ 2 h 64"/>
              <a:gd name="T56" fmla="*/ 82 w 284"/>
              <a:gd name="T57" fmla="*/ 0 h 64"/>
              <a:gd name="T58" fmla="*/ 74 w 284"/>
              <a:gd name="T59" fmla="*/ 2 h 64"/>
              <a:gd name="T60" fmla="*/ 74 w 284"/>
              <a:gd name="T61" fmla="*/ 2 h 64"/>
              <a:gd name="T62" fmla="*/ 66 w 284"/>
              <a:gd name="T63" fmla="*/ 6 h 64"/>
              <a:gd name="T64" fmla="*/ 60 w 284"/>
              <a:gd name="T65" fmla="*/ 12 h 64"/>
              <a:gd name="T66" fmla="*/ 52 w 284"/>
              <a:gd name="T67" fmla="*/ 26 h 64"/>
              <a:gd name="T68" fmla="*/ 42 w 284"/>
              <a:gd name="T69" fmla="*/ 42 h 64"/>
              <a:gd name="T70" fmla="*/ 38 w 284"/>
              <a:gd name="T71" fmla="*/ 50 h 64"/>
              <a:gd name="T72" fmla="*/ 32 w 284"/>
              <a:gd name="T73" fmla="*/ 56 h 64"/>
              <a:gd name="T74" fmla="*/ 32 w 284"/>
              <a:gd name="T75" fmla="*/ 56 h 64"/>
              <a:gd name="T76" fmla="*/ 24 w 284"/>
              <a:gd name="T77" fmla="*/ 60 h 64"/>
              <a:gd name="T78" fmla="*/ 16 w 284"/>
              <a:gd name="T79" fmla="*/ 64 h 64"/>
              <a:gd name="T80" fmla="*/ 8 w 284"/>
              <a:gd name="T81" fmla="*/ 64 h 64"/>
              <a:gd name="T82" fmla="*/ 4 w 284"/>
              <a:gd name="T83" fmla="*/ 62 h 64"/>
              <a:gd name="T84" fmla="*/ 0 w 284"/>
              <a:gd name="T8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64">
                <a:moveTo>
                  <a:pt x="284" y="54"/>
                </a:moveTo>
                <a:lnTo>
                  <a:pt x="284" y="54"/>
                </a:lnTo>
                <a:lnTo>
                  <a:pt x="274" y="48"/>
                </a:lnTo>
                <a:lnTo>
                  <a:pt x="266" y="40"/>
                </a:lnTo>
                <a:lnTo>
                  <a:pt x="252" y="20"/>
                </a:lnTo>
                <a:lnTo>
                  <a:pt x="244" y="14"/>
                </a:lnTo>
                <a:lnTo>
                  <a:pt x="234" y="8"/>
                </a:lnTo>
                <a:lnTo>
                  <a:pt x="230" y="8"/>
                </a:lnTo>
                <a:lnTo>
                  <a:pt x="226" y="8"/>
                </a:lnTo>
                <a:lnTo>
                  <a:pt x="220" y="10"/>
                </a:lnTo>
                <a:lnTo>
                  <a:pt x="214" y="14"/>
                </a:lnTo>
                <a:lnTo>
                  <a:pt x="214" y="14"/>
                </a:lnTo>
                <a:lnTo>
                  <a:pt x="206" y="22"/>
                </a:lnTo>
                <a:lnTo>
                  <a:pt x="198" y="32"/>
                </a:lnTo>
                <a:lnTo>
                  <a:pt x="180" y="50"/>
                </a:lnTo>
                <a:lnTo>
                  <a:pt x="172" y="58"/>
                </a:lnTo>
                <a:lnTo>
                  <a:pt x="162" y="62"/>
                </a:lnTo>
                <a:lnTo>
                  <a:pt x="152" y="64"/>
                </a:lnTo>
                <a:lnTo>
                  <a:pt x="140" y="62"/>
                </a:lnTo>
                <a:lnTo>
                  <a:pt x="140" y="62"/>
                </a:lnTo>
                <a:lnTo>
                  <a:pt x="132" y="58"/>
                </a:lnTo>
                <a:lnTo>
                  <a:pt x="128" y="52"/>
                </a:lnTo>
                <a:lnTo>
                  <a:pt x="118" y="40"/>
                </a:lnTo>
                <a:lnTo>
                  <a:pt x="110" y="24"/>
                </a:lnTo>
                <a:lnTo>
                  <a:pt x="100" y="12"/>
                </a:lnTo>
                <a:lnTo>
                  <a:pt x="100" y="12"/>
                </a:lnTo>
                <a:lnTo>
                  <a:pt x="94" y="6"/>
                </a:lnTo>
                <a:lnTo>
                  <a:pt x="88" y="2"/>
                </a:lnTo>
                <a:lnTo>
                  <a:pt x="82" y="0"/>
                </a:lnTo>
                <a:lnTo>
                  <a:pt x="74" y="2"/>
                </a:lnTo>
                <a:lnTo>
                  <a:pt x="74" y="2"/>
                </a:lnTo>
                <a:lnTo>
                  <a:pt x="66" y="6"/>
                </a:lnTo>
                <a:lnTo>
                  <a:pt x="60" y="12"/>
                </a:lnTo>
                <a:lnTo>
                  <a:pt x="52" y="26"/>
                </a:lnTo>
                <a:lnTo>
                  <a:pt x="42" y="42"/>
                </a:lnTo>
                <a:lnTo>
                  <a:pt x="38" y="50"/>
                </a:lnTo>
                <a:lnTo>
                  <a:pt x="32" y="56"/>
                </a:lnTo>
                <a:lnTo>
                  <a:pt x="32" y="56"/>
                </a:lnTo>
                <a:lnTo>
                  <a:pt x="24" y="60"/>
                </a:lnTo>
                <a:lnTo>
                  <a:pt x="16" y="64"/>
                </a:lnTo>
                <a:lnTo>
                  <a:pt x="8" y="64"/>
                </a:lnTo>
                <a:lnTo>
                  <a:pt x="4" y="62"/>
                </a:lnTo>
                <a:lnTo>
                  <a:pt x="0" y="60"/>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6480" name="Group 336"/>
          <p:cNvGrpSpPr>
            <a:grpSpLocks/>
          </p:cNvGrpSpPr>
          <p:nvPr/>
        </p:nvGrpSpPr>
        <p:grpSpPr bwMode="auto">
          <a:xfrm>
            <a:off x="5981698" y="4719637"/>
            <a:ext cx="2109788" cy="920750"/>
            <a:chOff x="2808" y="2973"/>
            <a:chExt cx="1329" cy="580"/>
          </a:xfrm>
        </p:grpSpPr>
        <p:sp>
          <p:nvSpPr>
            <p:cNvPr id="6481" name="Rectangle 337"/>
            <p:cNvSpPr>
              <a:spLocks noChangeArrowheads="1"/>
            </p:cNvSpPr>
            <p:nvPr/>
          </p:nvSpPr>
          <p:spPr bwMode="auto">
            <a:xfrm>
              <a:off x="2808" y="3068"/>
              <a:ext cx="114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(5)  With host cell</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activation, viral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DNA is transcribed,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yielding messenger RNAs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viral genome RNA.</a:t>
              </a:r>
              <a:endParaRPr lang="en-US" altLang="en-US" sz="2400" dirty="0">
                <a:solidFill>
                  <a:srgbClr val="000000"/>
                </a:solidFill>
                <a:latin typeface="Arial" panose="020B0604020202020204" pitchFamily="34" charset="0"/>
              </a:endParaRPr>
            </a:p>
          </p:txBody>
        </p:sp>
        <p:sp>
          <p:nvSpPr>
            <p:cNvPr id="6482" name="Freeform 338"/>
            <p:cNvSpPr>
              <a:spLocks/>
            </p:cNvSpPr>
            <p:nvPr/>
          </p:nvSpPr>
          <p:spPr bwMode="auto">
            <a:xfrm>
              <a:off x="3823" y="2973"/>
              <a:ext cx="142" cy="370"/>
            </a:xfrm>
            <a:custGeom>
              <a:avLst/>
              <a:gdLst>
                <a:gd name="T0" fmla="*/ 48 w 142"/>
                <a:gd name="T1" fmla="*/ 0 h 370"/>
                <a:gd name="T2" fmla="*/ 0 w 142"/>
                <a:gd name="T3" fmla="*/ 370 h 370"/>
                <a:gd name="T4" fmla="*/ 142 w 142"/>
                <a:gd name="T5" fmla="*/ 180 h 370"/>
              </a:gdLst>
              <a:ahLst/>
              <a:cxnLst>
                <a:cxn ang="0">
                  <a:pos x="T0" y="T1"/>
                </a:cxn>
                <a:cxn ang="0">
                  <a:pos x="T2" y="T3"/>
                </a:cxn>
                <a:cxn ang="0">
                  <a:pos x="T4" y="T5"/>
                </a:cxn>
              </a:cxnLst>
              <a:rect l="0" t="0" r="r" b="b"/>
              <a:pathLst>
                <a:path w="142" h="370">
                  <a:moveTo>
                    <a:pt x="48" y="0"/>
                  </a:moveTo>
                  <a:lnTo>
                    <a:pt x="0" y="370"/>
                  </a:lnTo>
                  <a:lnTo>
                    <a:pt x="142" y="18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83" name="Line 339"/>
            <p:cNvSpPr>
              <a:spLocks noChangeShapeType="1"/>
            </p:cNvSpPr>
            <p:nvPr/>
          </p:nvSpPr>
          <p:spPr bwMode="auto">
            <a:xfrm flipV="1">
              <a:off x="3889" y="3351"/>
              <a:ext cx="248" cy="1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487" name="Group 343"/>
          <p:cNvGrpSpPr>
            <a:grpSpLocks/>
          </p:cNvGrpSpPr>
          <p:nvPr/>
        </p:nvGrpSpPr>
        <p:grpSpPr bwMode="auto">
          <a:xfrm>
            <a:off x="5308628" y="2155826"/>
            <a:ext cx="663575" cy="590550"/>
            <a:chOff x="2384" y="1358"/>
            <a:chExt cx="418" cy="372"/>
          </a:xfrm>
        </p:grpSpPr>
        <p:sp>
          <p:nvSpPr>
            <p:cNvPr id="6488" name="Rectangle 344"/>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6489" name="Line 345"/>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490" name="Group 346"/>
          <p:cNvGrpSpPr>
            <a:grpSpLocks/>
          </p:cNvGrpSpPr>
          <p:nvPr/>
        </p:nvGrpSpPr>
        <p:grpSpPr bwMode="auto">
          <a:xfrm>
            <a:off x="6288089" y="2193925"/>
            <a:ext cx="711200" cy="857250"/>
            <a:chOff x="3001" y="1382"/>
            <a:chExt cx="448" cy="540"/>
          </a:xfrm>
        </p:grpSpPr>
        <p:sp>
          <p:nvSpPr>
            <p:cNvPr id="6491" name="Rectangle 347"/>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6492" name="Line 348"/>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493" name="Group 349"/>
          <p:cNvGrpSpPr>
            <a:grpSpLocks/>
          </p:cNvGrpSpPr>
          <p:nvPr/>
        </p:nvGrpSpPr>
        <p:grpSpPr bwMode="auto">
          <a:xfrm>
            <a:off x="5372104" y="2955927"/>
            <a:ext cx="1192213" cy="1249363"/>
            <a:chOff x="2424" y="1862"/>
            <a:chExt cx="751" cy="787"/>
          </a:xfrm>
        </p:grpSpPr>
        <p:sp>
          <p:nvSpPr>
            <p:cNvPr id="6494" name="Freeform 350"/>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95" name="Freeform 351"/>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96" name="Freeform 352"/>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497" name="Freeform 353"/>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498" name="Group 354"/>
          <p:cNvGrpSpPr>
            <a:grpSpLocks/>
          </p:cNvGrpSpPr>
          <p:nvPr/>
        </p:nvGrpSpPr>
        <p:grpSpPr bwMode="auto">
          <a:xfrm>
            <a:off x="1841500" y="1111251"/>
            <a:ext cx="1246188" cy="1022350"/>
            <a:chOff x="200" y="700"/>
            <a:chExt cx="785" cy="644"/>
          </a:xfrm>
        </p:grpSpPr>
        <p:sp>
          <p:nvSpPr>
            <p:cNvPr id="6499" name="Rectangle 35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6500" name="Line 35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504" name="Group 360"/>
          <p:cNvGrpSpPr>
            <a:grpSpLocks/>
          </p:cNvGrpSpPr>
          <p:nvPr/>
        </p:nvGrpSpPr>
        <p:grpSpPr bwMode="auto">
          <a:xfrm>
            <a:off x="3311529" y="482601"/>
            <a:ext cx="882651" cy="815975"/>
            <a:chOff x="1126" y="304"/>
            <a:chExt cx="556" cy="514"/>
          </a:xfrm>
        </p:grpSpPr>
        <p:sp>
          <p:nvSpPr>
            <p:cNvPr id="6505"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06"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07"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08"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09"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0"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1"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2"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3"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4"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5"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6"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7"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8"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19"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0"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1"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2"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3"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4"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5"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26"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527" name="Rectangle 383"/>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6528" name="Rectangle 384"/>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6529" name="Group 385"/>
          <p:cNvGrpSpPr>
            <a:grpSpLocks/>
          </p:cNvGrpSpPr>
          <p:nvPr/>
        </p:nvGrpSpPr>
        <p:grpSpPr bwMode="auto">
          <a:xfrm>
            <a:off x="3517904" y="1552575"/>
            <a:ext cx="895349" cy="501650"/>
            <a:chOff x="1256" y="978"/>
            <a:chExt cx="564" cy="316"/>
          </a:xfrm>
        </p:grpSpPr>
        <p:sp>
          <p:nvSpPr>
            <p:cNvPr id="6530" name="Freeform 386"/>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31" name="Line 387"/>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32" name="Line 388"/>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533" name="Rectangle 389"/>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6534" name="Rectangle 390"/>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6535" name="Group 391"/>
          <p:cNvGrpSpPr>
            <a:grpSpLocks/>
          </p:cNvGrpSpPr>
          <p:nvPr/>
        </p:nvGrpSpPr>
        <p:grpSpPr bwMode="auto">
          <a:xfrm>
            <a:off x="2787664" y="2774951"/>
            <a:ext cx="149225" cy="495300"/>
            <a:chOff x="796" y="1748"/>
            <a:chExt cx="94" cy="312"/>
          </a:xfrm>
        </p:grpSpPr>
        <p:sp>
          <p:nvSpPr>
            <p:cNvPr id="6536" name="Freeform 392"/>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37" name="Line 393"/>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38" name="Line 394"/>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539" name="Group 395"/>
          <p:cNvGrpSpPr>
            <a:grpSpLocks/>
          </p:cNvGrpSpPr>
          <p:nvPr/>
        </p:nvGrpSpPr>
        <p:grpSpPr bwMode="auto">
          <a:xfrm>
            <a:off x="2828925" y="4170364"/>
            <a:ext cx="577851" cy="704850"/>
            <a:chOff x="822" y="2627"/>
            <a:chExt cx="364" cy="444"/>
          </a:xfrm>
        </p:grpSpPr>
        <p:sp>
          <p:nvSpPr>
            <p:cNvPr id="6540" name="Freeform 396"/>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41" name="Line 397"/>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42" name="Line 398"/>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543" name="Group 399"/>
          <p:cNvGrpSpPr>
            <a:grpSpLocks/>
          </p:cNvGrpSpPr>
          <p:nvPr/>
        </p:nvGrpSpPr>
        <p:grpSpPr bwMode="auto">
          <a:xfrm>
            <a:off x="5156210" y="5710258"/>
            <a:ext cx="985839" cy="104775"/>
            <a:chOff x="2288" y="3597"/>
            <a:chExt cx="621" cy="66"/>
          </a:xfrm>
        </p:grpSpPr>
        <p:sp>
          <p:nvSpPr>
            <p:cNvPr id="6544" name="Freeform 400"/>
            <p:cNvSpPr>
              <a:spLocks/>
            </p:cNvSpPr>
            <p:nvPr/>
          </p:nvSpPr>
          <p:spPr bwMode="auto">
            <a:xfrm>
              <a:off x="2288" y="3597"/>
              <a:ext cx="617" cy="40"/>
            </a:xfrm>
            <a:custGeom>
              <a:avLst/>
              <a:gdLst>
                <a:gd name="T0" fmla="*/ 617 w 617"/>
                <a:gd name="T1" fmla="*/ 38 h 40"/>
                <a:gd name="T2" fmla="*/ 617 w 617"/>
                <a:gd name="T3" fmla="*/ 38 h 40"/>
                <a:gd name="T4" fmla="*/ 510 w 617"/>
                <a:gd name="T5" fmla="*/ 40 h 40"/>
                <a:gd name="T6" fmla="*/ 510 w 617"/>
                <a:gd name="T7" fmla="*/ 40 h 40"/>
                <a:gd name="T8" fmla="*/ 444 w 617"/>
                <a:gd name="T9" fmla="*/ 40 h 40"/>
                <a:gd name="T10" fmla="*/ 378 w 617"/>
                <a:gd name="T11" fmla="*/ 38 h 40"/>
                <a:gd name="T12" fmla="*/ 314 w 617"/>
                <a:gd name="T13" fmla="*/ 34 h 40"/>
                <a:gd name="T14" fmla="*/ 250 w 617"/>
                <a:gd name="T15" fmla="*/ 30 h 40"/>
                <a:gd name="T16" fmla="*/ 186 w 617"/>
                <a:gd name="T17" fmla="*/ 24 h 40"/>
                <a:gd name="T18" fmla="*/ 124 w 617"/>
                <a:gd name="T19" fmla="*/ 18 h 40"/>
                <a:gd name="T20" fmla="*/ 62 w 617"/>
                <a:gd name="T21" fmla="*/ 8 h 40"/>
                <a:gd name="T22" fmla="*/ 0 w 617"/>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40">
                  <a:moveTo>
                    <a:pt x="617" y="38"/>
                  </a:moveTo>
                  <a:lnTo>
                    <a:pt x="617" y="38"/>
                  </a:lnTo>
                  <a:lnTo>
                    <a:pt x="510" y="40"/>
                  </a:lnTo>
                  <a:lnTo>
                    <a:pt x="510" y="40"/>
                  </a:lnTo>
                  <a:lnTo>
                    <a:pt x="444" y="40"/>
                  </a:lnTo>
                  <a:lnTo>
                    <a:pt x="378" y="38"/>
                  </a:lnTo>
                  <a:lnTo>
                    <a:pt x="314" y="34"/>
                  </a:lnTo>
                  <a:lnTo>
                    <a:pt x="250" y="30"/>
                  </a:lnTo>
                  <a:lnTo>
                    <a:pt x="186" y="24"/>
                  </a:lnTo>
                  <a:lnTo>
                    <a:pt x="124" y="18"/>
                  </a:lnTo>
                  <a:lnTo>
                    <a:pt x="62"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45" name="Line 401"/>
            <p:cNvSpPr>
              <a:spLocks noChangeShapeType="1"/>
            </p:cNvSpPr>
            <p:nvPr/>
          </p:nvSpPr>
          <p:spPr bwMode="auto">
            <a:xfrm flipH="1" flipV="1">
              <a:off x="2866" y="3609"/>
              <a:ext cx="43"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546" name="Line 402"/>
            <p:cNvSpPr>
              <a:spLocks noChangeShapeType="1"/>
            </p:cNvSpPr>
            <p:nvPr/>
          </p:nvSpPr>
          <p:spPr bwMode="auto">
            <a:xfrm flipH="1">
              <a:off x="2866" y="3637"/>
              <a:ext cx="43"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6600" name="Group 456"/>
          <p:cNvGrpSpPr>
            <a:grpSpLocks/>
          </p:cNvGrpSpPr>
          <p:nvPr/>
        </p:nvGrpSpPr>
        <p:grpSpPr bwMode="auto">
          <a:xfrm>
            <a:off x="4197351" y="400050"/>
            <a:ext cx="152400" cy="368300"/>
            <a:chOff x="1684" y="252"/>
            <a:chExt cx="96" cy="232"/>
          </a:xfrm>
        </p:grpSpPr>
        <p:sp>
          <p:nvSpPr>
            <p:cNvPr id="6601"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602"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603"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6604" name="Rectangle 460"/>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6605" name="Group 461"/>
          <p:cNvGrpSpPr>
            <a:grpSpLocks/>
          </p:cNvGrpSpPr>
          <p:nvPr/>
        </p:nvGrpSpPr>
        <p:grpSpPr bwMode="auto">
          <a:xfrm>
            <a:off x="3622679" y="4097338"/>
            <a:ext cx="2097088" cy="1077912"/>
            <a:chOff x="1322" y="2581"/>
            <a:chExt cx="1321" cy="679"/>
          </a:xfrm>
        </p:grpSpPr>
        <p:sp>
          <p:nvSpPr>
            <p:cNvPr id="6606" name="Line 462"/>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6607" name="Rectangle 463"/>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6608" name="Group 464"/>
          <p:cNvGrpSpPr>
            <a:grpSpLocks/>
          </p:cNvGrpSpPr>
          <p:nvPr/>
        </p:nvGrpSpPr>
        <p:grpSpPr bwMode="auto">
          <a:xfrm>
            <a:off x="2514616" y="5030787"/>
            <a:ext cx="1328737" cy="1260474"/>
            <a:chOff x="624" y="3169"/>
            <a:chExt cx="837" cy="794"/>
          </a:xfrm>
        </p:grpSpPr>
        <p:sp>
          <p:nvSpPr>
            <p:cNvPr id="6609" name="Rectangle 465"/>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6610" name="Freeform 466"/>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372430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1968511" y="504829"/>
            <a:ext cx="8189913" cy="5980113"/>
            <a:chOff x="280" y="318"/>
            <a:chExt cx="5159" cy="3767"/>
          </a:xfrm>
        </p:grpSpPr>
        <p:sp>
          <p:nvSpPr>
            <p:cNvPr id="7171"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72"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73"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74"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175"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76"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77"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178" name="Group 10"/>
          <p:cNvGrpSpPr>
            <a:grpSpLocks/>
          </p:cNvGrpSpPr>
          <p:nvPr/>
        </p:nvGrpSpPr>
        <p:grpSpPr bwMode="auto">
          <a:xfrm>
            <a:off x="3492504" y="666750"/>
            <a:ext cx="815975" cy="844550"/>
            <a:chOff x="1240" y="420"/>
            <a:chExt cx="514" cy="532"/>
          </a:xfrm>
        </p:grpSpPr>
        <p:sp>
          <p:nvSpPr>
            <p:cNvPr id="7179"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0"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1"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2"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3"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4"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5"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6"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7"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8"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89"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0"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1"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2"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3"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4"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5"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6"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7"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8"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199"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0"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1"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2"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3"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4"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5"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6"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7"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8"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09"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0"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1"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2"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3"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4"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5"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6"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7"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8"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19"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0"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1"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2"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3"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4"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5"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6"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7"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8"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29"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0"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1"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2"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3"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4"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5"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6"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7"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8"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39"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0"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1"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2"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3"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4"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5"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6"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7"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8"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49"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0"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1"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2"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3"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4"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5"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6"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7"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8"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59"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0"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1"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2"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3"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4"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5"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6"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7"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8"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69"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0"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1"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2"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3"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4"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5"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6"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7"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8"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79"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0"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1"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2"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3"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4"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5"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6"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7"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8"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89"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0"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1"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2"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3"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4"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5"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6"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7"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8"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299"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0"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1"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2"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3"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4"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5"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6"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7"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8"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09"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0"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1"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2"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3"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4"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5"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6"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7"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318"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19"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0"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1"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2"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3"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5" name="Freeform 15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652" name="Group 484"/>
          <p:cNvGrpSpPr>
            <a:grpSpLocks/>
          </p:cNvGrpSpPr>
          <p:nvPr/>
        </p:nvGrpSpPr>
        <p:grpSpPr bwMode="auto">
          <a:xfrm>
            <a:off x="4946652" y="2597160"/>
            <a:ext cx="2309813" cy="1941513"/>
            <a:chOff x="2156" y="1636"/>
            <a:chExt cx="1455" cy="1223"/>
          </a:xfrm>
        </p:grpSpPr>
        <p:sp>
          <p:nvSpPr>
            <p:cNvPr id="7326" name="Freeform 158"/>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7" name="Freeform 159"/>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8" name="Freeform 160"/>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29" name="Freeform 161"/>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30" name="Freeform 162"/>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331" name="Freeform 163"/>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482"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7483" name="Rectangle 315"/>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84" name="Rectangle 316"/>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7485" name="Rectangle 317"/>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sp>
        <p:nvSpPr>
          <p:cNvPr id="7486" name="Rectangle 318"/>
          <p:cNvSpPr>
            <a:spLocks noChangeArrowheads="1"/>
          </p:cNvSpPr>
          <p:nvPr/>
        </p:nvSpPr>
        <p:spPr bwMode="auto">
          <a:xfrm>
            <a:off x="8291515" y="3998913"/>
            <a:ext cx="625476" cy="158750"/>
          </a:xfrm>
          <a:prstGeom prst="rect">
            <a:avLst/>
          </a:prstGeom>
          <a:solidFill>
            <a:srgbClr val="9ED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488" name="Group 320"/>
          <p:cNvGrpSpPr>
            <a:grpSpLocks/>
          </p:cNvGrpSpPr>
          <p:nvPr/>
        </p:nvGrpSpPr>
        <p:grpSpPr bwMode="auto">
          <a:xfrm>
            <a:off x="4111627" y="1371600"/>
            <a:ext cx="63500" cy="165100"/>
            <a:chOff x="1630" y="864"/>
            <a:chExt cx="40" cy="104"/>
          </a:xfrm>
        </p:grpSpPr>
        <p:sp>
          <p:nvSpPr>
            <p:cNvPr id="7489"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90"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491" name="Group 323"/>
          <p:cNvGrpSpPr>
            <a:grpSpLocks/>
          </p:cNvGrpSpPr>
          <p:nvPr/>
        </p:nvGrpSpPr>
        <p:grpSpPr bwMode="auto">
          <a:xfrm>
            <a:off x="3908427" y="1282700"/>
            <a:ext cx="88900" cy="139700"/>
            <a:chOff x="1502" y="808"/>
            <a:chExt cx="56" cy="88"/>
          </a:xfrm>
        </p:grpSpPr>
        <p:sp>
          <p:nvSpPr>
            <p:cNvPr id="7492"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93"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494" name="Freeform 326"/>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95" name="Freeform 327"/>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96" name="Freeform 328"/>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497" name="Freeform 329"/>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498" name="Group 330"/>
          <p:cNvGrpSpPr>
            <a:grpSpLocks/>
          </p:cNvGrpSpPr>
          <p:nvPr/>
        </p:nvGrpSpPr>
        <p:grpSpPr bwMode="auto">
          <a:xfrm>
            <a:off x="4257675" y="5230833"/>
            <a:ext cx="749300" cy="688975"/>
            <a:chOff x="1722" y="3295"/>
            <a:chExt cx="472" cy="434"/>
          </a:xfrm>
        </p:grpSpPr>
        <p:sp>
          <p:nvSpPr>
            <p:cNvPr id="7499" name="Freeform 331"/>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00" name="Freeform 332"/>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501" name="Freeform 333"/>
          <p:cNvSpPr>
            <a:spLocks/>
          </p:cNvSpPr>
          <p:nvPr/>
        </p:nvSpPr>
        <p:spPr bwMode="auto">
          <a:xfrm>
            <a:off x="7974024" y="5199063"/>
            <a:ext cx="819151" cy="101600"/>
          </a:xfrm>
          <a:custGeom>
            <a:avLst/>
            <a:gdLst>
              <a:gd name="T0" fmla="*/ 516 w 516"/>
              <a:gd name="T1" fmla="*/ 64 h 64"/>
              <a:gd name="T2" fmla="*/ 494 w 516"/>
              <a:gd name="T3" fmla="*/ 46 h 64"/>
              <a:gd name="T4" fmla="*/ 466 w 516"/>
              <a:gd name="T5" fmla="*/ 16 h 64"/>
              <a:gd name="T6" fmla="*/ 450 w 516"/>
              <a:gd name="T7" fmla="*/ 8 h 64"/>
              <a:gd name="T8" fmla="*/ 438 w 516"/>
              <a:gd name="T9" fmla="*/ 8 h 64"/>
              <a:gd name="T10" fmla="*/ 432 w 516"/>
              <a:gd name="T11" fmla="*/ 10 h 64"/>
              <a:gd name="T12" fmla="*/ 416 w 516"/>
              <a:gd name="T13" fmla="*/ 24 h 64"/>
              <a:gd name="T14" fmla="*/ 392 w 516"/>
              <a:gd name="T15" fmla="*/ 52 h 64"/>
              <a:gd name="T16" fmla="*/ 374 w 516"/>
              <a:gd name="T17" fmla="*/ 62 h 64"/>
              <a:gd name="T18" fmla="*/ 364 w 516"/>
              <a:gd name="T19" fmla="*/ 60 h 64"/>
              <a:gd name="T20" fmla="*/ 352 w 516"/>
              <a:gd name="T21" fmla="*/ 54 h 64"/>
              <a:gd name="T22" fmla="*/ 326 w 516"/>
              <a:gd name="T23" fmla="*/ 24 h 64"/>
              <a:gd name="T24" fmla="*/ 308 w 516"/>
              <a:gd name="T25" fmla="*/ 8 h 64"/>
              <a:gd name="T26" fmla="*/ 298 w 516"/>
              <a:gd name="T27" fmla="*/ 6 h 64"/>
              <a:gd name="T28" fmla="*/ 284 w 516"/>
              <a:gd name="T29" fmla="*/ 10 h 64"/>
              <a:gd name="T30" fmla="*/ 276 w 516"/>
              <a:gd name="T31" fmla="*/ 16 h 64"/>
              <a:gd name="T32" fmla="*/ 252 w 516"/>
              <a:gd name="T33" fmla="*/ 44 h 64"/>
              <a:gd name="T34" fmla="*/ 236 w 516"/>
              <a:gd name="T35" fmla="*/ 56 h 64"/>
              <a:gd name="T36" fmla="*/ 226 w 516"/>
              <a:gd name="T37" fmla="*/ 56 h 64"/>
              <a:gd name="T38" fmla="*/ 216 w 516"/>
              <a:gd name="T39" fmla="*/ 52 h 64"/>
              <a:gd name="T40" fmla="*/ 206 w 516"/>
              <a:gd name="T41" fmla="*/ 42 h 64"/>
              <a:gd name="T42" fmla="*/ 182 w 516"/>
              <a:gd name="T43" fmla="*/ 14 h 64"/>
              <a:gd name="T44" fmla="*/ 164 w 516"/>
              <a:gd name="T45" fmla="*/ 2 h 64"/>
              <a:gd name="T46" fmla="*/ 140 w 516"/>
              <a:gd name="T47" fmla="*/ 4 h 64"/>
              <a:gd name="T48" fmla="*/ 134 w 516"/>
              <a:gd name="T49" fmla="*/ 8 h 64"/>
              <a:gd name="T50" fmla="*/ 120 w 516"/>
              <a:gd name="T51" fmla="*/ 26 h 64"/>
              <a:gd name="T52" fmla="*/ 102 w 516"/>
              <a:gd name="T53" fmla="*/ 52 h 64"/>
              <a:gd name="T54" fmla="*/ 94 w 516"/>
              <a:gd name="T55" fmla="*/ 58 h 64"/>
              <a:gd name="T56" fmla="*/ 82 w 516"/>
              <a:gd name="T57" fmla="*/ 64 h 64"/>
              <a:gd name="T58" fmla="*/ 76 w 516"/>
              <a:gd name="T59" fmla="*/ 62 h 64"/>
              <a:gd name="T60" fmla="*/ 62 w 516"/>
              <a:gd name="T61" fmla="*/ 52 h 64"/>
              <a:gd name="T62" fmla="*/ 44 w 516"/>
              <a:gd name="T63" fmla="*/ 22 h 64"/>
              <a:gd name="T64" fmla="*/ 32 w 516"/>
              <a:gd name="T65" fmla="*/ 8 h 64"/>
              <a:gd name="T66" fmla="*/ 24 w 516"/>
              <a:gd name="T67" fmla="*/ 4 h 64"/>
              <a:gd name="T68" fmla="*/ 8 w 516"/>
              <a:gd name="T69" fmla="*/ 0 h 64"/>
              <a:gd name="T70" fmla="*/ 0 w 516"/>
              <a:gd name="T7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64">
                <a:moveTo>
                  <a:pt x="516" y="64"/>
                </a:moveTo>
                <a:lnTo>
                  <a:pt x="516" y="64"/>
                </a:lnTo>
                <a:lnTo>
                  <a:pt x="504" y="56"/>
                </a:lnTo>
                <a:lnTo>
                  <a:pt x="494" y="46"/>
                </a:lnTo>
                <a:lnTo>
                  <a:pt x="476" y="24"/>
                </a:lnTo>
                <a:lnTo>
                  <a:pt x="466" y="16"/>
                </a:lnTo>
                <a:lnTo>
                  <a:pt x="456" y="10"/>
                </a:lnTo>
                <a:lnTo>
                  <a:pt x="450" y="8"/>
                </a:lnTo>
                <a:lnTo>
                  <a:pt x="446" y="8"/>
                </a:lnTo>
                <a:lnTo>
                  <a:pt x="438" y="8"/>
                </a:lnTo>
                <a:lnTo>
                  <a:pt x="432" y="10"/>
                </a:lnTo>
                <a:lnTo>
                  <a:pt x="432" y="10"/>
                </a:lnTo>
                <a:lnTo>
                  <a:pt x="424" y="16"/>
                </a:lnTo>
                <a:lnTo>
                  <a:pt x="416" y="24"/>
                </a:lnTo>
                <a:lnTo>
                  <a:pt x="400" y="44"/>
                </a:lnTo>
                <a:lnTo>
                  <a:pt x="392" y="52"/>
                </a:lnTo>
                <a:lnTo>
                  <a:pt x="384" y="60"/>
                </a:lnTo>
                <a:lnTo>
                  <a:pt x="374" y="62"/>
                </a:lnTo>
                <a:lnTo>
                  <a:pt x="368" y="62"/>
                </a:lnTo>
                <a:lnTo>
                  <a:pt x="364" y="60"/>
                </a:lnTo>
                <a:lnTo>
                  <a:pt x="364" y="60"/>
                </a:lnTo>
                <a:lnTo>
                  <a:pt x="352" y="54"/>
                </a:lnTo>
                <a:lnTo>
                  <a:pt x="344" y="46"/>
                </a:lnTo>
                <a:lnTo>
                  <a:pt x="326" y="24"/>
                </a:lnTo>
                <a:lnTo>
                  <a:pt x="318" y="14"/>
                </a:lnTo>
                <a:lnTo>
                  <a:pt x="308" y="8"/>
                </a:lnTo>
                <a:lnTo>
                  <a:pt x="302" y="6"/>
                </a:lnTo>
                <a:lnTo>
                  <a:pt x="298" y="6"/>
                </a:lnTo>
                <a:lnTo>
                  <a:pt x="292" y="6"/>
                </a:lnTo>
                <a:lnTo>
                  <a:pt x="284" y="10"/>
                </a:lnTo>
                <a:lnTo>
                  <a:pt x="284" y="10"/>
                </a:lnTo>
                <a:lnTo>
                  <a:pt x="276" y="16"/>
                </a:lnTo>
                <a:lnTo>
                  <a:pt x="268" y="26"/>
                </a:lnTo>
                <a:lnTo>
                  <a:pt x="252" y="44"/>
                </a:lnTo>
                <a:lnTo>
                  <a:pt x="244" y="52"/>
                </a:lnTo>
                <a:lnTo>
                  <a:pt x="236" y="56"/>
                </a:lnTo>
                <a:lnTo>
                  <a:pt x="232" y="56"/>
                </a:lnTo>
                <a:lnTo>
                  <a:pt x="226" y="56"/>
                </a:lnTo>
                <a:lnTo>
                  <a:pt x="222" y="54"/>
                </a:lnTo>
                <a:lnTo>
                  <a:pt x="216" y="52"/>
                </a:lnTo>
                <a:lnTo>
                  <a:pt x="216" y="52"/>
                </a:lnTo>
                <a:lnTo>
                  <a:pt x="206" y="42"/>
                </a:lnTo>
                <a:lnTo>
                  <a:pt x="198" y="34"/>
                </a:lnTo>
                <a:lnTo>
                  <a:pt x="182" y="14"/>
                </a:lnTo>
                <a:lnTo>
                  <a:pt x="174" y="8"/>
                </a:lnTo>
                <a:lnTo>
                  <a:pt x="164" y="2"/>
                </a:lnTo>
                <a:lnTo>
                  <a:pt x="154" y="0"/>
                </a:lnTo>
                <a:lnTo>
                  <a:pt x="140" y="4"/>
                </a:lnTo>
                <a:lnTo>
                  <a:pt x="140" y="4"/>
                </a:lnTo>
                <a:lnTo>
                  <a:pt x="134" y="8"/>
                </a:lnTo>
                <a:lnTo>
                  <a:pt x="128" y="12"/>
                </a:lnTo>
                <a:lnTo>
                  <a:pt x="120" y="26"/>
                </a:lnTo>
                <a:lnTo>
                  <a:pt x="112" y="40"/>
                </a:lnTo>
                <a:lnTo>
                  <a:pt x="102" y="52"/>
                </a:lnTo>
                <a:lnTo>
                  <a:pt x="102" y="52"/>
                </a:lnTo>
                <a:lnTo>
                  <a:pt x="94" y="58"/>
                </a:lnTo>
                <a:lnTo>
                  <a:pt x="88" y="62"/>
                </a:lnTo>
                <a:lnTo>
                  <a:pt x="82" y="64"/>
                </a:lnTo>
                <a:lnTo>
                  <a:pt x="76" y="62"/>
                </a:lnTo>
                <a:lnTo>
                  <a:pt x="76" y="62"/>
                </a:lnTo>
                <a:lnTo>
                  <a:pt x="68" y="58"/>
                </a:lnTo>
                <a:lnTo>
                  <a:pt x="62" y="52"/>
                </a:lnTo>
                <a:lnTo>
                  <a:pt x="52" y="38"/>
                </a:lnTo>
                <a:lnTo>
                  <a:pt x="44" y="22"/>
                </a:lnTo>
                <a:lnTo>
                  <a:pt x="38" y="14"/>
                </a:lnTo>
                <a:lnTo>
                  <a:pt x="32" y="8"/>
                </a:lnTo>
                <a:lnTo>
                  <a:pt x="32" y="8"/>
                </a:lnTo>
                <a:lnTo>
                  <a:pt x="24" y="4"/>
                </a:lnTo>
                <a:lnTo>
                  <a:pt x="16" y="0"/>
                </a:lnTo>
                <a:lnTo>
                  <a:pt x="8" y="0"/>
                </a:lnTo>
                <a:lnTo>
                  <a:pt x="4" y="2"/>
                </a:lnTo>
                <a:lnTo>
                  <a:pt x="0" y="6"/>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02" name="Freeform 334"/>
          <p:cNvSpPr>
            <a:spLocks/>
          </p:cNvSpPr>
          <p:nvPr/>
        </p:nvSpPr>
        <p:spPr bwMode="auto">
          <a:xfrm>
            <a:off x="7840678" y="4865688"/>
            <a:ext cx="657225" cy="101600"/>
          </a:xfrm>
          <a:custGeom>
            <a:avLst/>
            <a:gdLst>
              <a:gd name="T0" fmla="*/ 0 w 414"/>
              <a:gd name="T1" fmla="*/ 64 h 64"/>
              <a:gd name="T2" fmla="*/ 0 w 414"/>
              <a:gd name="T3" fmla="*/ 64 h 64"/>
              <a:gd name="T4" fmla="*/ 12 w 414"/>
              <a:gd name="T5" fmla="*/ 56 h 64"/>
              <a:gd name="T6" fmla="*/ 22 w 414"/>
              <a:gd name="T7" fmla="*/ 46 h 64"/>
              <a:gd name="T8" fmla="*/ 40 w 414"/>
              <a:gd name="T9" fmla="*/ 24 h 64"/>
              <a:gd name="T10" fmla="*/ 50 w 414"/>
              <a:gd name="T11" fmla="*/ 14 h 64"/>
              <a:gd name="T12" fmla="*/ 60 w 414"/>
              <a:gd name="T13" fmla="*/ 8 h 64"/>
              <a:gd name="T14" fmla="*/ 64 w 414"/>
              <a:gd name="T15" fmla="*/ 6 h 64"/>
              <a:gd name="T16" fmla="*/ 70 w 414"/>
              <a:gd name="T17" fmla="*/ 6 h 64"/>
              <a:gd name="T18" fmla="*/ 76 w 414"/>
              <a:gd name="T19" fmla="*/ 6 h 64"/>
              <a:gd name="T20" fmla="*/ 82 w 414"/>
              <a:gd name="T21" fmla="*/ 8 h 64"/>
              <a:gd name="T22" fmla="*/ 82 w 414"/>
              <a:gd name="T23" fmla="*/ 8 h 64"/>
              <a:gd name="T24" fmla="*/ 92 w 414"/>
              <a:gd name="T25" fmla="*/ 14 h 64"/>
              <a:gd name="T26" fmla="*/ 100 w 414"/>
              <a:gd name="T27" fmla="*/ 24 h 64"/>
              <a:gd name="T28" fmla="*/ 116 w 414"/>
              <a:gd name="T29" fmla="*/ 42 h 64"/>
              <a:gd name="T30" fmla="*/ 124 w 414"/>
              <a:gd name="T31" fmla="*/ 52 h 64"/>
              <a:gd name="T32" fmla="*/ 132 w 414"/>
              <a:gd name="T33" fmla="*/ 58 h 64"/>
              <a:gd name="T34" fmla="*/ 142 w 414"/>
              <a:gd name="T35" fmla="*/ 60 h 64"/>
              <a:gd name="T36" fmla="*/ 146 w 414"/>
              <a:gd name="T37" fmla="*/ 60 h 64"/>
              <a:gd name="T38" fmla="*/ 152 w 414"/>
              <a:gd name="T39" fmla="*/ 60 h 64"/>
              <a:gd name="T40" fmla="*/ 152 w 414"/>
              <a:gd name="T41" fmla="*/ 60 h 64"/>
              <a:gd name="T42" fmla="*/ 162 w 414"/>
              <a:gd name="T43" fmla="*/ 54 h 64"/>
              <a:gd name="T44" fmla="*/ 172 w 414"/>
              <a:gd name="T45" fmla="*/ 44 h 64"/>
              <a:gd name="T46" fmla="*/ 188 w 414"/>
              <a:gd name="T47" fmla="*/ 22 h 64"/>
              <a:gd name="T48" fmla="*/ 198 w 414"/>
              <a:gd name="T49" fmla="*/ 12 h 64"/>
              <a:gd name="T50" fmla="*/ 208 w 414"/>
              <a:gd name="T51" fmla="*/ 6 h 64"/>
              <a:gd name="T52" fmla="*/ 212 w 414"/>
              <a:gd name="T53" fmla="*/ 4 h 64"/>
              <a:gd name="T54" fmla="*/ 218 w 414"/>
              <a:gd name="T55" fmla="*/ 4 h 64"/>
              <a:gd name="T56" fmla="*/ 224 w 414"/>
              <a:gd name="T57" fmla="*/ 6 h 64"/>
              <a:gd name="T58" fmla="*/ 230 w 414"/>
              <a:gd name="T59" fmla="*/ 8 h 64"/>
              <a:gd name="T60" fmla="*/ 230 w 414"/>
              <a:gd name="T61" fmla="*/ 8 h 64"/>
              <a:gd name="T62" fmla="*/ 240 w 414"/>
              <a:gd name="T63" fmla="*/ 16 h 64"/>
              <a:gd name="T64" fmla="*/ 248 w 414"/>
              <a:gd name="T65" fmla="*/ 24 h 64"/>
              <a:gd name="T66" fmla="*/ 264 w 414"/>
              <a:gd name="T67" fmla="*/ 42 h 64"/>
              <a:gd name="T68" fmla="*/ 272 w 414"/>
              <a:gd name="T69" fmla="*/ 50 h 64"/>
              <a:gd name="T70" fmla="*/ 280 w 414"/>
              <a:gd name="T71" fmla="*/ 54 h 64"/>
              <a:gd name="T72" fmla="*/ 284 w 414"/>
              <a:gd name="T73" fmla="*/ 56 h 64"/>
              <a:gd name="T74" fmla="*/ 290 w 414"/>
              <a:gd name="T75" fmla="*/ 54 h 64"/>
              <a:gd name="T76" fmla="*/ 294 w 414"/>
              <a:gd name="T77" fmla="*/ 52 h 64"/>
              <a:gd name="T78" fmla="*/ 300 w 414"/>
              <a:gd name="T79" fmla="*/ 50 h 64"/>
              <a:gd name="T80" fmla="*/ 300 w 414"/>
              <a:gd name="T81" fmla="*/ 50 h 64"/>
              <a:gd name="T82" fmla="*/ 308 w 414"/>
              <a:gd name="T83" fmla="*/ 42 h 64"/>
              <a:gd name="T84" fmla="*/ 318 w 414"/>
              <a:gd name="T85" fmla="*/ 32 h 64"/>
              <a:gd name="T86" fmla="*/ 334 w 414"/>
              <a:gd name="T87" fmla="*/ 14 h 64"/>
              <a:gd name="T88" fmla="*/ 342 w 414"/>
              <a:gd name="T89" fmla="*/ 6 h 64"/>
              <a:gd name="T90" fmla="*/ 352 w 414"/>
              <a:gd name="T91" fmla="*/ 0 h 64"/>
              <a:gd name="T92" fmla="*/ 362 w 414"/>
              <a:gd name="T93" fmla="*/ 0 h 64"/>
              <a:gd name="T94" fmla="*/ 374 w 414"/>
              <a:gd name="T95" fmla="*/ 2 h 64"/>
              <a:gd name="T96" fmla="*/ 374 w 414"/>
              <a:gd name="T97" fmla="*/ 2 h 64"/>
              <a:gd name="T98" fmla="*/ 382 w 414"/>
              <a:gd name="T99" fmla="*/ 6 h 64"/>
              <a:gd name="T100" fmla="*/ 388 w 414"/>
              <a:gd name="T101" fmla="*/ 10 h 64"/>
              <a:gd name="T102" fmla="*/ 396 w 414"/>
              <a:gd name="T103" fmla="*/ 24 h 64"/>
              <a:gd name="T104" fmla="*/ 404 w 414"/>
              <a:gd name="T105" fmla="*/ 38 h 64"/>
              <a:gd name="T106" fmla="*/ 414 w 414"/>
              <a:gd name="T10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64">
                <a:moveTo>
                  <a:pt x="0" y="64"/>
                </a:moveTo>
                <a:lnTo>
                  <a:pt x="0" y="64"/>
                </a:lnTo>
                <a:lnTo>
                  <a:pt x="12" y="56"/>
                </a:lnTo>
                <a:lnTo>
                  <a:pt x="22" y="46"/>
                </a:lnTo>
                <a:lnTo>
                  <a:pt x="40" y="24"/>
                </a:lnTo>
                <a:lnTo>
                  <a:pt x="50" y="14"/>
                </a:lnTo>
                <a:lnTo>
                  <a:pt x="60" y="8"/>
                </a:lnTo>
                <a:lnTo>
                  <a:pt x="64" y="6"/>
                </a:lnTo>
                <a:lnTo>
                  <a:pt x="70" y="6"/>
                </a:lnTo>
                <a:lnTo>
                  <a:pt x="76" y="6"/>
                </a:lnTo>
                <a:lnTo>
                  <a:pt x="82" y="8"/>
                </a:lnTo>
                <a:lnTo>
                  <a:pt x="82" y="8"/>
                </a:lnTo>
                <a:lnTo>
                  <a:pt x="92" y="14"/>
                </a:lnTo>
                <a:lnTo>
                  <a:pt x="100" y="24"/>
                </a:lnTo>
                <a:lnTo>
                  <a:pt x="116" y="42"/>
                </a:lnTo>
                <a:lnTo>
                  <a:pt x="124" y="52"/>
                </a:lnTo>
                <a:lnTo>
                  <a:pt x="132" y="58"/>
                </a:lnTo>
                <a:lnTo>
                  <a:pt x="142" y="60"/>
                </a:lnTo>
                <a:lnTo>
                  <a:pt x="146" y="60"/>
                </a:lnTo>
                <a:lnTo>
                  <a:pt x="152" y="60"/>
                </a:lnTo>
                <a:lnTo>
                  <a:pt x="152" y="60"/>
                </a:lnTo>
                <a:lnTo>
                  <a:pt x="162" y="54"/>
                </a:lnTo>
                <a:lnTo>
                  <a:pt x="172" y="44"/>
                </a:lnTo>
                <a:lnTo>
                  <a:pt x="188" y="22"/>
                </a:lnTo>
                <a:lnTo>
                  <a:pt x="198" y="12"/>
                </a:lnTo>
                <a:lnTo>
                  <a:pt x="208" y="6"/>
                </a:lnTo>
                <a:lnTo>
                  <a:pt x="212" y="4"/>
                </a:lnTo>
                <a:lnTo>
                  <a:pt x="218" y="4"/>
                </a:lnTo>
                <a:lnTo>
                  <a:pt x="224" y="6"/>
                </a:lnTo>
                <a:lnTo>
                  <a:pt x="230" y="8"/>
                </a:lnTo>
                <a:lnTo>
                  <a:pt x="230" y="8"/>
                </a:lnTo>
                <a:lnTo>
                  <a:pt x="240" y="16"/>
                </a:lnTo>
                <a:lnTo>
                  <a:pt x="248" y="24"/>
                </a:lnTo>
                <a:lnTo>
                  <a:pt x="264" y="42"/>
                </a:lnTo>
                <a:lnTo>
                  <a:pt x="272" y="50"/>
                </a:lnTo>
                <a:lnTo>
                  <a:pt x="280" y="54"/>
                </a:lnTo>
                <a:lnTo>
                  <a:pt x="284" y="56"/>
                </a:lnTo>
                <a:lnTo>
                  <a:pt x="290" y="54"/>
                </a:lnTo>
                <a:lnTo>
                  <a:pt x="294" y="52"/>
                </a:lnTo>
                <a:lnTo>
                  <a:pt x="300" y="50"/>
                </a:lnTo>
                <a:lnTo>
                  <a:pt x="300" y="50"/>
                </a:lnTo>
                <a:lnTo>
                  <a:pt x="308" y="42"/>
                </a:lnTo>
                <a:lnTo>
                  <a:pt x="318" y="32"/>
                </a:lnTo>
                <a:lnTo>
                  <a:pt x="334" y="14"/>
                </a:lnTo>
                <a:lnTo>
                  <a:pt x="342" y="6"/>
                </a:lnTo>
                <a:lnTo>
                  <a:pt x="352" y="0"/>
                </a:lnTo>
                <a:lnTo>
                  <a:pt x="362" y="0"/>
                </a:lnTo>
                <a:lnTo>
                  <a:pt x="374" y="2"/>
                </a:lnTo>
                <a:lnTo>
                  <a:pt x="374" y="2"/>
                </a:lnTo>
                <a:lnTo>
                  <a:pt x="382" y="6"/>
                </a:lnTo>
                <a:lnTo>
                  <a:pt x="388" y="10"/>
                </a:lnTo>
                <a:lnTo>
                  <a:pt x="396" y="24"/>
                </a:lnTo>
                <a:lnTo>
                  <a:pt x="404" y="38"/>
                </a:lnTo>
                <a:lnTo>
                  <a:pt x="414" y="52"/>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03" name="Freeform 335"/>
          <p:cNvSpPr>
            <a:spLocks/>
          </p:cNvSpPr>
          <p:nvPr/>
        </p:nvSpPr>
        <p:spPr bwMode="auto">
          <a:xfrm>
            <a:off x="7656517" y="4586288"/>
            <a:ext cx="450851" cy="101600"/>
          </a:xfrm>
          <a:custGeom>
            <a:avLst/>
            <a:gdLst>
              <a:gd name="T0" fmla="*/ 284 w 284"/>
              <a:gd name="T1" fmla="*/ 54 h 64"/>
              <a:gd name="T2" fmla="*/ 284 w 284"/>
              <a:gd name="T3" fmla="*/ 54 h 64"/>
              <a:gd name="T4" fmla="*/ 274 w 284"/>
              <a:gd name="T5" fmla="*/ 48 h 64"/>
              <a:gd name="T6" fmla="*/ 266 w 284"/>
              <a:gd name="T7" fmla="*/ 40 h 64"/>
              <a:gd name="T8" fmla="*/ 252 w 284"/>
              <a:gd name="T9" fmla="*/ 20 h 64"/>
              <a:gd name="T10" fmla="*/ 244 w 284"/>
              <a:gd name="T11" fmla="*/ 14 h 64"/>
              <a:gd name="T12" fmla="*/ 234 w 284"/>
              <a:gd name="T13" fmla="*/ 8 h 64"/>
              <a:gd name="T14" fmla="*/ 230 w 284"/>
              <a:gd name="T15" fmla="*/ 8 h 64"/>
              <a:gd name="T16" fmla="*/ 226 w 284"/>
              <a:gd name="T17" fmla="*/ 8 h 64"/>
              <a:gd name="T18" fmla="*/ 220 w 284"/>
              <a:gd name="T19" fmla="*/ 10 h 64"/>
              <a:gd name="T20" fmla="*/ 214 w 284"/>
              <a:gd name="T21" fmla="*/ 14 h 64"/>
              <a:gd name="T22" fmla="*/ 214 w 284"/>
              <a:gd name="T23" fmla="*/ 14 h 64"/>
              <a:gd name="T24" fmla="*/ 206 w 284"/>
              <a:gd name="T25" fmla="*/ 22 h 64"/>
              <a:gd name="T26" fmla="*/ 198 w 284"/>
              <a:gd name="T27" fmla="*/ 32 h 64"/>
              <a:gd name="T28" fmla="*/ 180 w 284"/>
              <a:gd name="T29" fmla="*/ 50 h 64"/>
              <a:gd name="T30" fmla="*/ 172 w 284"/>
              <a:gd name="T31" fmla="*/ 58 h 64"/>
              <a:gd name="T32" fmla="*/ 162 w 284"/>
              <a:gd name="T33" fmla="*/ 62 h 64"/>
              <a:gd name="T34" fmla="*/ 152 w 284"/>
              <a:gd name="T35" fmla="*/ 64 h 64"/>
              <a:gd name="T36" fmla="*/ 140 w 284"/>
              <a:gd name="T37" fmla="*/ 62 h 64"/>
              <a:gd name="T38" fmla="*/ 140 w 284"/>
              <a:gd name="T39" fmla="*/ 62 h 64"/>
              <a:gd name="T40" fmla="*/ 132 w 284"/>
              <a:gd name="T41" fmla="*/ 58 h 64"/>
              <a:gd name="T42" fmla="*/ 128 w 284"/>
              <a:gd name="T43" fmla="*/ 52 h 64"/>
              <a:gd name="T44" fmla="*/ 118 w 284"/>
              <a:gd name="T45" fmla="*/ 40 h 64"/>
              <a:gd name="T46" fmla="*/ 110 w 284"/>
              <a:gd name="T47" fmla="*/ 24 h 64"/>
              <a:gd name="T48" fmla="*/ 100 w 284"/>
              <a:gd name="T49" fmla="*/ 12 h 64"/>
              <a:gd name="T50" fmla="*/ 100 w 284"/>
              <a:gd name="T51" fmla="*/ 12 h 64"/>
              <a:gd name="T52" fmla="*/ 94 w 284"/>
              <a:gd name="T53" fmla="*/ 6 h 64"/>
              <a:gd name="T54" fmla="*/ 88 w 284"/>
              <a:gd name="T55" fmla="*/ 2 h 64"/>
              <a:gd name="T56" fmla="*/ 82 w 284"/>
              <a:gd name="T57" fmla="*/ 0 h 64"/>
              <a:gd name="T58" fmla="*/ 74 w 284"/>
              <a:gd name="T59" fmla="*/ 2 h 64"/>
              <a:gd name="T60" fmla="*/ 74 w 284"/>
              <a:gd name="T61" fmla="*/ 2 h 64"/>
              <a:gd name="T62" fmla="*/ 66 w 284"/>
              <a:gd name="T63" fmla="*/ 6 h 64"/>
              <a:gd name="T64" fmla="*/ 60 w 284"/>
              <a:gd name="T65" fmla="*/ 12 h 64"/>
              <a:gd name="T66" fmla="*/ 52 w 284"/>
              <a:gd name="T67" fmla="*/ 26 h 64"/>
              <a:gd name="T68" fmla="*/ 42 w 284"/>
              <a:gd name="T69" fmla="*/ 42 h 64"/>
              <a:gd name="T70" fmla="*/ 38 w 284"/>
              <a:gd name="T71" fmla="*/ 50 h 64"/>
              <a:gd name="T72" fmla="*/ 32 w 284"/>
              <a:gd name="T73" fmla="*/ 56 h 64"/>
              <a:gd name="T74" fmla="*/ 32 w 284"/>
              <a:gd name="T75" fmla="*/ 56 h 64"/>
              <a:gd name="T76" fmla="*/ 24 w 284"/>
              <a:gd name="T77" fmla="*/ 60 h 64"/>
              <a:gd name="T78" fmla="*/ 16 w 284"/>
              <a:gd name="T79" fmla="*/ 64 h 64"/>
              <a:gd name="T80" fmla="*/ 8 w 284"/>
              <a:gd name="T81" fmla="*/ 64 h 64"/>
              <a:gd name="T82" fmla="*/ 4 w 284"/>
              <a:gd name="T83" fmla="*/ 62 h 64"/>
              <a:gd name="T84" fmla="*/ 0 w 284"/>
              <a:gd name="T8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64">
                <a:moveTo>
                  <a:pt x="284" y="54"/>
                </a:moveTo>
                <a:lnTo>
                  <a:pt x="284" y="54"/>
                </a:lnTo>
                <a:lnTo>
                  <a:pt x="274" y="48"/>
                </a:lnTo>
                <a:lnTo>
                  <a:pt x="266" y="40"/>
                </a:lnTo>
                <a:lnTo>
                  <a:pt x="252" y="20"/>
                </a:lnTo>
                <a:lnTo>
                  <a:pt x="244" y="14"/>
                </a:lnTo>
                <a:lnTo>
                  <a:pt x="234" y="8"/>
                </a:lnTo>
                <a:lnTo>
                  <a:pt x="230" y="8"/>
                </a:lnTo>
                <a:lnTo>
                  <a:pt x="226" y="8"/>
                </a:lnTo>
                <a:lnTo>
                  <a:pt x="220" y="10"/>
                </a:lnTo>
                <a:lnTo>
                  <a:pt x="214" y="14"/>
                </a:lnTo>
                <a:lnTo>
                  <a:pt x="214" y="14"/>
                </a:lnTo>
                <a:lnTo>
                  <a:pt x="206" y="22"/>
                </a:lnTo>
                <a:lnTo>
                  <a:pt x="198" y="32"/>
                </a:lnTo>
                <a:lnTo>
                  <a:pt x="180" y="50"/>
                </a:lnTo>
                <a:lnTo>
                  <a:pt x="172" y="58"/>
                </a:lnTo>
                <a:lnTo>
                  <a:pt x="162" y="62"/>
                </a:lnTo>
                <a:lnTo>
                  <a:pt x="152" y="64"/>
                </a:lnTo>
                <a:lnTo>
                  <a:pt x="140" y="62"/>
                </a:lnTo>
                <a:lnTo>
                  <a:pt x="140" y="62"/>
                </a:lnTo>
                <a:lnTo>
                  <a:pt x="132" y="58"/>
                </a:lnTo>
                <a:lnTo>
                  <a:pt x="128" y="52"/>
                </a:lnTo>
                <a:lnTo>
                  <a:pt x="118" y="40"/>
                </a:lnTo>
                <a:lnTo>
                  <a:pt x="110" y="24"/>
                </a:lnTo>
                <a:lnTo>
                  <a:pt x="100" y="12"/>
                </a:lnTo>
                <a:lnTo>
                  <a:pt x="100" y="12"/>
                </a:lnTo>
                <a:lnTo>
                  <a:pt x="94" y="6"/>
                </a:lnTo>
                <a:lnTo>
                  <a:pt x="88" y="2"/>
                </a:lnTo>
                <a:lnTo>
                  <a:pt x="82" y="0"/>
                </a:lnTo>
                <a:lnTo>
                  <a:pt x="74" y="2"/>
                </a:lnTo>
                <a:lnTo>
                  <a:pt x="74" y="2"/>
                </a:lnTo>
                <a:lnTo>
                  <a:pt x="66" y="6"/>
                </a:lnTo>
                <a:lnTo>
                  <a:pt x="60" y="12"/>
                </a:lnTo>
                <a:lnTo>
                  <a:pt x="52" y="26"/>
                </a:lnTo>
                <a:lnTo>
                  <a:pt x="42" y="42"/>
                </a:lnTo>
                <a:lnTo>
                  <a:pt x="38" y="50"/>
                </a:lnTo>
                <a:lnTo>
                  <a:pt x="32" y="56"/>
                </a:lnTo>
                <a:lnTo>
                  <a:pt x="32" y="56"/>
                </a:lnTo>
                <a:lnTo>
                  <a:pt x="24" y="60"/>
                </a:lnTo>
                <a:lnTo>
                  <a:pt x="16" y="64"/>
                </a:lnTo>
                <a:lnTo>
                  <a:pt x="8" y="64"/>
                </a:lnTo>
                <a:lnTo>
                  <a:pt x="4" y="62"/>
                </a:lnTo>
                <a:lnTo>
                  <a:pt x="0" y="60"/>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504" name="Group 336"/>
          <p:cNvGrpSpPr>
            <a:grpSpLocks/>
          </p:cNvGrpSpPr>
          <p:nvPr/>
        </p:nvGrpSpPr>
        <p:grpSpPr bwMode="auto">
          <a:xfrm>
            <a:off x="5981698" y="4719637"/>
            <a:ext cx="2109788" cy="920750"/>
            <a:chOff x="2808" y="2973"/>
            <a:chExt cx="1329" cy="580"/>
          </a:xfrm>
        </p:grpSpPr>
        <p:sp>
          <p:nvSpPr>
            <p:cNvPr id="7505" name="Rectangle 337"/>
            <p:cNvSpPr>
              <a:spLocks noChangeArrowheads="1"/>
            </p:cNvSpPr>
            <p:nvPr/>
          </p:nvSpPr>
          <p:spPr bwMode="auto">
            <a:xfrm>
              <a:off x="2808" y="3068"/>
              <a:ext cx="114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(5)  With host cell</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activation, viral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DNA is transcribed,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yielding messenger RNAs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viral genome RNA.</a:t>
              </a:r>
              <a:endParaRPr lang="en-US" altLang="en-US" sz="2400" dirty="0">
                <a:solidFill>
                  <a:srgbClr val="000000"/>
                </a:solidFill>
                <a:latin typeface="Arial" panose="020B0604020202020204" pitchFamily="34" charset="0"/>
              </a:endParaRPr>
            </a:p>
          </p:txBody>
        </p:sp>
        <p:sp>
          <p:nvSpPr>
            <p:cNvPr id="7506" name="Freeform 338"/>
            <p:cNvSpPr>
              <a:spLocks/>
            </p:cNvSpPr>
            <p:nvPr/>
          </p:nvSpPr>
          <p:spPr bwMode="auto">
            <a:xfrm>
              <a:off x="3823" y="2973"/>
              <a:ext cx="142" cy="370"/>
            </a:xfrm>
            <a:custGeom>
              <a:avLst/>
              <a:gdLst>
                <a:gd name="T0" fmla="*/ 48 w 142"/>
                <a:gd name="T1" fmla="*/ 0 h 370"/>
                <a:gd name="T2" fmla="*/ 0 w 142"/>
                <a:gd name="T3" fmla="*/ 370 h 370"/>
                <a:gd name="T4" fmla="*/ 142 w 142"/>
                <a:gd name="T5" fmla="*/ 180 h 370"/>
              </a:gdLst>
              <a:ahLst/>
              <a:cxnLst>
                <a:cxn ang="0">
                  <a:pos x="T0" y="T1"/>
                </a:cxn>
                <a:cxn ang="0">
                  <a:pos x="T2" y="T3"/>
                </a:cxn>
                <a:cxn ang="0">
                  <a:pos x="T4" y="T5"/>
                </a:cxn>
              </a:cxnLst>
              <a:rect l="0" t="0" r="r" b="b"/>
              <a:pathLst>
                <a:path w="142" h="370">
                  <a:moveTo>
                    <a:pt x="48" y="0"/>
                  </a:moveTo>
                  <a:lnTo>
                    <a:pt x="0" y="370"/>
                  </a:lnTo>
                  <a:lnTo>
                    <a:pt x="142" y="18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07" name="Line 339"/>
            <p:cNvSpPr>
              <a:spLocks noChangeShapeType="1"/>
            </p:cNvSpPr>
            <p:nvPr/>
          </p:nvSpPr>
          <p:spPr bwMode="auto">
            <a:xfrm flipV="1">
              <a:off x="3889" y="3351"/>
              <a:ext cx="248" cy="1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08" name="Group 340"/>
          <p:cNvGrpSpPr>
            <a:grpSpLocks/>
          </p:cNvGrpSpPr>
          <p:nvPr/>
        </p:nvGrpSpPr>
        <p:grpSpPr bwMode="auto">
          <a:xfrm>
            <a:off x="7419977" y="3527426"/>
            <a:ext cx="1684338" cy="923926"/>
            <a:chOff x="3714" y="2222"/>
            <a:chExt cx="1061" cy="582"/>
          </a:xfrm>
        </p:grpSpPr>
        <p:sp>
          <p:nvSpPr>
            <p:cNvPr id="7509" name="Rectangle 341"/>
            <p:cNvSpPr>
              <a:spLocks noChangeArrowheads="1"/>
            </p:cNvSpPr>
            <p:nvPr/>
          </p:nvSpPr>
          <p:spPr bwMode="auto">
            <a:xfrm>
              <a:off x="3714" y="2222"/>
              <a:ext cx="9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(6)  Viral RNAs are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translated, yielding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viral enzymes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(including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structural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proteins.</a:t>
              </a:r>
              <a:endParaRPr lang="en-US" altLang="en-US" sz="2400" dirty="0">
                <a:solidFill>
                  <a:srgbClr val="000000"/>
                </a:solidFill>
                <a:latin typeface="Arial" panose="020B0604020202020204" pitchFamily="34" charset="0"/>
              </a:endParaRPr>
            </a:p>
          </p:txBody>
        </p:sp>
        <p:sp>
          <p:nvSpPr>
            <p:cNvPr id="7510" name="Line 342"/>
            <p:cNvSpPr>
              <a:spLocks noChangeShapeType="1"/>
            </p:cNvSpPr>
            <p:nvPr/>
          </p:nvSpPr>
          <p:spPr bwMode="auto">
            <a:xfrm flipV="1">
              <a:off x="4495" y="2365"/>
              <a:ext cx="28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11" name="Group 343"/>
          <p:cNvGrpSpPr>
            <a:grpSpLocks/>
          </p:cNvGrpSpPr>
          <p:nvPr/>
        </p:nvGrpSpPr>
        <p:grpSpPr bwMode="auto">
          <a:xfrm>
            <a:off x="5308628" y="2155826"/>
            <a:ext cx="663575" cy="590550"/>
            <a:chOff x="2384" y="1358"/>
            <a:chExt cx="418" cy="372"/>
          </a:xfrm>
        </p:grpSpPr>
        <p:sp>
          <p:nvSpPr>
            <p:cNvPr id="7512" name="Rectangle 344"/>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7513" name="Line 345"/>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14" name="Group 346"/>
          <p:cNvGrpSpPr>
            <a:grpSpLocks/>
          </p:cNvGrpSpPr>
          <p:nvPr/>
        </p:nvGrpSpPr>
        <p:grpSpPr bwMode="auto">
          <a:xfrm>
            <a:off x="6288089" y="2193925"/>
            <a:ext cx="711200" cy="857250"/>
            <a:chOff x="3001" y="1382"/>
            <a:chExt cx="448" cy="540"/>
          </a:xfrm>
        </p:grpSpPr>
        <p:sp>
          <p:nvSpPr>
            <p:cNvPr id="7515" name="Rectangle 347"/>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7516" name="Line 348"/>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17" name="Group 349"/>
          <p:cNvGrpSpPr>
            <a:grpSpLocks/>
          </p:cNvGrpSpPr>
          <p:nvPr/>
        </p:nvGrpSpPr>
        <p:grpSpPr bwMode="auto">
          <a:xfrm>
            <a:off x="5372104" y="2955927"/>
            <a:ext cx="1192213" cy="1249363"/>
            <a:chOff x="2424" y="1862"/>
            <a:chExt cx="751" cy="787"/>
          </a:xfrm>
        </p:grpSpPr>
        <p:sp>
          <p:nvSpPr>
            <p:cNvPr id="7518" name="Freeform 350"/>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19" name="Freeform 351"/>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20" name="Freeform 352"/>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21" name="Freeform 353"/>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22" name="Group 354"/>
          <p:cNvGrpSpPr>
            <a:grpSpLocks/>
          </p:cNvGrpSpPr>
          <p:nvPr/>
        </p:nvGrpSpPr>
        <p:grpSpPr bwMode="auto">
          <a:xfrm>
            <a:off x="1841500" y="1111251"/>
            <a:ext cx="1246188" cy="1022350"/>
            <a:chOff x="200" y="700"/>
            <a:chExt cx="785" cy="644"/>
          </a:xfrm>
        </p:grpSpPr>
        <p:sp>
          <p:nvSpPr>
            <p:cNvPr id="7523" name="Rectangle 35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7524" name="Line 35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25" name="Group 357"/>
          <p:cNvGrpSpPr>
            <a:grpSpLocks/>
          </p:cNvGrpSpPr>
          <p:nvPr/>
        </p:nvGrpSpPr>
        <p:grpSpPr bwMode="auto">
          <a:xfrm>
            <a:off x="8967773" y="4052895"/>
            <a:ext cx="1443036" cy="1581149"/>
            <a:chOff x="4689" y="2553"/>
            <a:chExt cx="909" cy="996"/>
          </a:xfrm>
        </p:grpSpPr>
        <p:sp>
          <p:nvSpPr>
            <p:cNvPr id="7526" name="Rectangle 358"/>
            <p:cNvSpPr>
              <a:spLocks noChangeArrowheads="1"/>
            </p:cNvSpPr>
            <p:nvPr/>
          </p:nvSpPr>
          <p:spPr bwMode="auto">
            <a:xfrm>
              <a:off x="5092" y="3258"/>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7527" name="Freeform 359"/>
            <p:cNvSpPr>
              <a:spLocks/>
            </p:cNvSpPr>
            <p:nvPr/>
          </p:nvSpPr>
          <p:spPr bwMode="auto">
            <a:xfrm>
              <a:off x="4689" y="2553"/>
              <a:ext cx="578" cy="694"/>
            </a:xfrm>
            <a:custGeom>
              <a:avLst/>
              <a:gdLst>
                <a:gd name="T0" fmla="*/ 0 w 578"/>
                <a:gd name="T1" fmla="*/ 0 h 694"/>
                <a:gd name="T2" fmla="*/ 244 w 578"/>
                <a:gd name="T3" fmla="*/ 24 h 694"/>
                <a:gd name="T4" fmla="*/ 578 w 578"/>
                <a:gd name="T5" fmla="*/ 694 h 694"/>
              </a:gdLst>
              <a:ahLst/>
              <a:cxnLst>
                <a:cxn ang="0">
                  <a:pos x="T0" y="T1"/>
                </a:cxn>
                <a:cxn ang="0">
                  <a:pos x="T2" y="T3"/>
                </a:cxn>
                <a:cxn ang="0">
                  <a:pos x="T4" y="T5"/>
                </a:cxn>
              </a:cxnLst>
              <a:rect l="0" t="0" r="r" b="b"/>
              <a:pathLst>
                <a:path w="578" h="694">
                  <a:moveTo>
                    <a:pt x="0" y="0"/>
                  </a:moveTo>
                  <a:lnTo>
                    <a:pt x="244" y="24"/>
                  </a:lnTo>
                  <a:lnTo>
                    <a:pt x="578" y="6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28" name="Group 360"/>
          <p:cNvGrpSpPr>
            <a:grpSpLocks/>
          </p:cNvGrpSpPr>
          <p:nvPr/>
        </p:nvGrpSpPr>
        <p:grpSpPr bwMode="auto">
          <a:xfrm>
            <a:off x="3311529" y="482601"/>
            <a:ext cx="882651" cy="815975"/>
            <a:chOff x="1126" y="304"/>
            <a:chExt cx="556" cy="514"/>
          </a:xfrm>
        </p:grpSpPr>
        <p:sp>
          <p:nvSpPr>
            <p:cNvPr id="7529"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0"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1"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2"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3"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4"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5"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6"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7"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8"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39"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0"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1"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2"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3"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4"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5"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6"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7"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8"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49"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50"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551" name="Rectangle 383"/>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7552" name="Rectangle 384"/>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7553" name="Group 385"/>
          <p:cNvGrpSpPr>
            <a:grpSpLocks/>
          </p:cNvGrpSpPr>
          <p:nvPr/>
        </p:nvGrpSpPr>
        <p:grpSpPr bwMode="auto">
          <a:xfrm>
            <a:off x="3517904" y="1552575"/>
            <a:ext cx="895349" cy="501650"/>
            <a:chOff x="1256" y="978"/>
            <a:chExt cx="564" cy="316"/>
          </a:xfrm>
        </p:grpSpPr>
        <p:sp>
          <p:nvSpPr>
            <p:cNvPr id="7554" name="Freeform 386"/>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55" name="Line 387"/>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56" name="Line 388"/>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557" name="Rectangle 389"/>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7558" name="Rectangle 390"/>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7559" name="Group 391"/>
          <p:cNvGrpSpPr>
            <a:grpSpLocks/>
          </p:cNvGrpSpPr>
          <p:nvPr/>
        </p:nvGrpSpPr>
        <p:grpSpPr bwMode="auto">
          <a:xfrm>
            <a:off x="2787664" y="2774951"/>
            <a:ext cx="149225" cy="495300"/>
            <a:chOff x="796" y="1748"/>
            <a:chExt cx="94" cy="312"/>
          </a:xfrm>
        </p:grpSpPr>
        <p:sp>
          <p:nvSpPr>
            <p:cNvPr id="7560" name="Freeform 392"/>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61" name="Line 393"/>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62" name="Line 394"/>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63" name="Group 395"/>
          <p:cNvGrpSpPr>
            <a:grpSpLocks/>
          </p:cNvGrpSpPr>
          <p:nvPr/>
        </p:nvGrpSpPr>
        <p:grpSpPr bwMode="auto">
          <a:xfrm>
            <a:off x="2828925" y="4170364"/>
            <a:ext cx="577851" cy="704850"/>
            <a:chOff x="822" y="2627"/>
            <a:chExt cx="364" cy="444"/>
          </a:xfrm>
        </p:grpSpPr>
        <p:sp>
          <p:nvSpPr>
            <p:cNvPr id="7564" name="Freeform 396"/>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65" name="Line 397"/>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66" name="Line 398"/>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67" name="Group 399"/>
          <p:cNvGrpSpPr>
            <a:grpSpLocks/>
          </p:cNvGrpSpPr>
          <p:nvPr/>
        </p:nvGrpSpPr>
        <p:grpSpPr bwMode="auto">
          <a:xfrm>
            <a:off x="5156210" y="5710258"/>
            <a:ext cx="985839" cy="104775"/>
            <a:chOff x="2288" y="3597"/>
            <a:chExt cx="621" cy="66"/>
          </a:xfrm>
        </p:grpSpPr>
        <p:sp>
          <p:nvSpPr>
            <p:cNvPr id="7568" name="Freeform 400"/>
            <p:cNvSpPr>
              <a:spLocks/>
            </p:cNvSpPr>
            <p:nvPr/>
          </p:nvSpPr>
          <p:spPr bwMode="auto">
            <a:xfrm>
              <a:off x="2288" y="3597"/>
              <a:ext cx="617" cy="40"/>
            </a:xfrm>
            <a:custGeom>
              <a:avLst/>
              <a:gdLst>
                <a:gd name="T0" fmla="*/ 617 w 617"/>
                <a:gd name="T1" fmla="*/ 38 h 40"/>
                <a:gd name="T2" fmla="*/ 617 w 617"/>
                <a:gd name="T3" fmla="*/ 38 h 40"/>
                <a:gd name="T4" fmla="*/ 510 w 617"/>
                <a:gd name="T5" fmla="*/ 40 h 40"/>
                <a:gd name="T6" fmla="*/ 510 w 617"/>
                <a:gd name="T7" fmla="*/ 40 h 40"/>
                <a:gd name="T8" fmla="*/ 444 w 617"/>
                <a:gd name="T9" fmla="*/ 40 h 40"/>
                <a:gd name="T10" fmla="*/ 378 w 617"/>
                <a:gd name="T11" fmla="*/ 38 h 40"/>
                <a:gd name="T12" fmla="*/ 314 w 617"/>
                <a:gd name="T13" fmla="*/ 34 h 40"/>
                <a:gd name="T14" fmla="*/ 250 w 617"/>
                <a:gd name="T15" fmla="*/ 30 h 40"/>
                <a:gd name="T16" fmla="*/ 186 w 617"/>
                <a:gd name="T17" fmla="*/ 24 h 40"/>
                <a:gd name="T18" fmla="*/ 124 w 617"/>
                <a:gd name="T19" fmla="*/ 18 h 40"/>
                <a:gd name="T20" fmla="*/ 62 w 617"/>
                <a:gd name="T21" fmla="*/ 8 h 40"/>
                <a:gd name="T22" fmla="*/ 0 w 617"/>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40">
                  <a:moveTo>
                    <a:pt x="617" y="38"/>
                  </a:moveTo>
                  <a:lnTo>
                    <a:pt x="617" y="38"/>
                  </a:lnTo>
                  <a:lnTo>
                    <a:pt x="510" y="40"/>
                  </a:lnTo>
                  <a:lnTo>
                    <a:pt x="510" y="40"/>
                  </a:lnTo>
                  <a:lnTo>
                    <a:pt x="444" y="40"/>
                  </a:lnTo>
                  <a:lnTo>
                    <a:pt x="378" y="38"/>
                  </a:lnTo>
                  <a:lnTo>
                    <a:pt x="314" y="34"/>
                  </a:lnTo>
                  <a:lnTo>
                    <a:pt x="250" y="30"/>
                  </a:lnTo>
                  <a:lnTo>
                    <a:pt x="186" y="24"/>
                  </a:lnTo>
                  <a:lnTo>
                    <a:pt x="124" y="18"/>
                  </a:lnTo>
                  <a:lnTo>
                    <a:pt x="62"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69" name="Line 401"/>
            <p:cNvSpPr>
              <a:spLocks noChangeShapeType="1"/>
            </p:cNvSpPr>
            <p:nvPr/>
          </p:nvSpPr>
          <p:spPr bwMode="auto">
            <a:xfrm flipH="1" flipV="1">
              <a:off x="2866" y="3609"/>
              <a:ext cx="43"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70" name="Line 402"/>
            <p:cNvSpPr>
              <a:spLocks noChangeShapeType="1"/>
            </p:cNvSpPr>
            <p:nvPr/>
          </p:nvSpPr>
          <p:spPr bwMode="auto">
            <a:xfrm flipH="1">
              <a:off x="2866" y="3637"/>
              <a:ext cx="43"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571" name="Group 403"/>
          <p:cNvGrpSpPr>
            <a:grpSpLocks/>
          </p:cNvGrpSpPr>
          <p:nvPr/>
        </p:nvGrpSpPr>
        <p:grpSpPr bwMode="auto">
          <a:xfrm>
            <a:off x="8726489" y="4170363"/>
            <a:ext cx="476251" cy="660400"/>
            <a:chOff x="4537" y="2627"/>
            <a:chExt cx="300" cy="416"/>
          </a:xfrm>
        </p:grpSpPr>
        <p:sp>
          <p:nvSpPr>
            <p:cNvPr id="7572" name="Freeform 404"/>
            <p:cNvSpPr>
              <a:spLocks/>
            </p:cNvSpPr>
            <p:nvPr/>
          </p:nvSpPr>
          <p:spPr bwMode="auto">
            <a:xfrm>
              <a:off x="4537" y="2631"/>
              <a:ext cx="294" cy="412"/>
            </a:xfrm>
            <a:custGeom>
              <a:avLst/>
              <a:gdLst>
                <a:gd name="T0" fmla="*/ 294 w 294"/>
                <a:gd name="T1" fmla="*/ 0 h 412"/>
                <a:gd name="T2" fmla="*/ 294 w 294"/>
                <a:gd name="T3" fmla="*/ 0 h 412"/>
                <a:gd name="T4" fmla="*/ 268 w 294"/>
                <a:gd name="T5" fmla="*/ 54 h 412"/>
                <a:gd name="T6" fmla="*/ 240 w 294"/>
                <a:gd name="T7" fmla="*/ 110 h 412"/>
                <a:gd name="T8" fmla="*/ 206 w 294"/>
                <a:gd name="T9" fmla="*/ 162 h 412"/>
                <a:gd name="T10" fmla="*/ 170 w 294"/>
                <a:gd name="T11" fmla="*/ 216 h 412"/>
                <a:gd name="T12" fmla="*/ 132 w 294"/>
                <a:gd name="T13" fmla="*/ 266 h 412"/>
                <a:gd name="T14" fmla="*/ 90 w 294"/>
                <a:gd name="T15" fmla="*/ 316 h 412"/>
                <a:gd name="T16" fmla="*/ 46 w 294"/>
                <a:gd name="T17" fmla="*/ 364 h 412"/>
                <a:gd name="T18" fmla="*/ 0 w 294"/>
                <a:gd name="T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412">
                  <a:moveTo>
                    <a:pt x="294" y="0"/>
                  </a:moveTo>
                  <a:lnTo>
                    <a:pt x="294" y="0"/>
                  </a:lnTo>
                  <a:lnTo>
                    <a:pt x="268" y="54"/>
                  </a:lnTo>
                  <a:lnTo>
                    <a:pt x="240" y="110"/>
                  </a:lnTo>
                  <a:lnTo>
                    <a:pt x="206" y="162"/>
                  </a:lnTo>
                  <a:lnTo>
                    <a:pt x="170" y="216"/>
                  </a:lnTo>
                  <a:lnTo>
                    <a:pt x="132" y="266"/>
                  </a:lnTo>
                  <a:lnTo>
                    <a:pt x="90" y="316"/>
                  </a:lnTo>
                  <a:lnTo>
                    <a:pt x="46" y="364"/>
                  </a:lnTo>
                  <a:lnTo>
                    <a:pt x="0" y="41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73" name="Line 405"/>
            <p:cNvSpPr>
              <a:spLocks noChangeShapeType="1"/>
            </p:cNvSpPr>
            <p:nvPr/>
          </p:nvSpPr>
          <p:spPr bwMode="auto">
            <a:xfrm flipH="1">
              <a:off x="4789" y="2627"/>
              <a:ext cx="46"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574" name="Line 406"/>
            <p:cNvSpPr>
              <a:spLocks noChangeShapeType="1"/>
            </p:cNvSpPr>
            <p:nvPr/>
          </p:nvSpPr>
          <p:spPr bwMode="auto">
            <a:xfrm>
              <a:off x="4835" y="2627"/>
              <a:ext cx="2"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624" name="Group 456"/>
          <p:cNvGrpSpPr>
            <a:grpSpLocks/>
          </p:cNvGrpSpPr>
          <p:nvPr/>
        </p:nvGrpSpPr>
        <p:grpSpPr bwMode="auto">
          <a:xfrm>
            <a:off x="4197351" y="400050"/>
            <a:ext cx="152400" cy="368300"/>
            <a:chOff x="1684" y="252"/>
            <a:chExt cx="96" cy="232"/>
          </a:xfrm>
        </p:grpSpPr>
        <p:sp>
          <p:nvSpPr>
            <p:cNvPr id="7625"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26"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27"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7628" name="Rectangle 460"/>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7629" name="Group 461"/>
          <p:cNvGrpSpPr>
            <a:grpSpLocks/>
          </p:cNvGrpSpPr>
          <p:nvPr/>
        </p:nvGrpSpPr>
        <p:grpSpPr bwMode="auto">
          <a:xfrm>
            <a:off x="3622679" y="4097338"/>
            <a:ext cx="2097088" cy="1077912"/>
            <a:chOff x="1322" y="2581"/>
            <a:chExt cx="1321" cy="679"/>
          </a:xfrm>
        </p:grpSpPr>
        <p:sp>
          <p:nvSpPr>
            <p:cNvPr id="7630" name="Line 462"/>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31" name="Rectangle 463"/>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7632" name="Group 464"/>
          <p:cNvGrpSpPr>
            <a:grpSpLocks/>
          </p:cNvGrpSpPr>
          <p:nvPr/>
        </p:nvGrpSpPr>
        <p:grpSpPr bwMode="auto">
          <a:xfrm>
            <a:off x="2514616" y="5030787"/>
            <a:ext cx="1328737" cy="1260474"/>
            <a:chOff x="624" y="3169"/>
            <a:chExt cx="837" cy="794"/>
          </a:xfrm>
        </p:grpSpPr>
        <p:sp>
          <p:nvSpPr>
            <p:cNvPr id="7633" name="Rectangle 465"/>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7634" name="Freeform 466"/>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7635" name="Group 467"/>
          <p:cNvGrpSpPr>
            <a:grpSpLocks/>
          </p:cNvGrpSpPr>
          <p:nvPr/>
        </p:nvGrpSpPr>
        <p:grpSpPr bwMode="auto">
          <a:xfrm>
            <a:off x="8980489" y="3455989"/>
            <a:ext cx="530227" cy="419100"/>
            <a:chOff x="4697" y="2177"/>
            <a:chExt cx="334" cy="264"/>
          </a:xfrm>
        </p:grpSpPr>
        <p:sp>
          <p:nvSpPr>
            <p:cNvPr id="7636" name="Freeform 468"/>
            <p:cNvSpPr>
              <a:spLocks/>
            </p:cNvSpPr>
            <p:nvPr/>
          </p:nvSpPr>
          <p:spPr bwMode="auto">
            <a:xfrm>
              <a:off x="4759" y="2281"/>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37" name="Freeform 469"/>
            <p:cNvSpPr>
              <a:spLocks/>
            </p:cNvSpPr>
            <p:nvPr/>
          </p:nvSpPr>
          <p:spPr bwMode="auto">
            <a:xfrm>
              <a:off x="4881" y="2355"/>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38" name="Freeform 470"/>
            <p:cNvSpPr>
              <a:spLocks/>
            </p:cNvSpPr>
            <p:nvPr/>
          </p:nvSpPr>
          <p:spPr bwMode="auto">
            <a:xfrm>
              <a:off x="4757" y="2279"/>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39" name="Freeform 471"/>
            <p:cNvSpPr>
              <a:spLocks/>
            </p:cNvSpPr>
            <p:nvPr/>
          </p:nvSpPr>
          <p:spPr bwMode="auto">
            <a:xfrm>
              <a:off x="4879" y="2353"/>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0" name="Freeform 472"/>
            <p:cNvSpPr>
              <a:spLocks/>
            </p:cNvSpPr>
            <p:nvPr/>
          </p:nvSpPr>
          <p:spPr bwMode="auto">
            <a:xfrm>
              <a:off x="4799" y="2343"/>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1" name="Freeform 473"/>
            <p:cNvSpPr>
              <a:spLocks/>
            </p:cNvSpPr>
            <p:nvPr/>
          </p:nvSpPr>
          <p:spPr bwMode="auto">
            <a:xfrm>
              <a:off x="4699" y="2203"/>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2" name="Freeform 474"/>
            <p:cNvSpPr>
              <a:spLocks/>
            </p:cNvSpPr>
            <p:nvPr/>
          </p:nvSpPr>
          <p:spPr bwMode="auto">
            <a:xfrm>
              <a:off x="4797" y="2341"/>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3" name="Freeform 475"/>
            <p:cNvSpPr>
              <a:spLocks/>
            </p:cNvSpPr>
            <p:nvPr/>
          </p:nvSpPr>
          <p:spPr bwMode="auto">
            <a:xfrm>
              <a:off x="4697" y="2201"/>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4" name="Freeform 476"/>
            <p:cNvSpPr>
              <a:spLocks/>
            </p:cNvSpPr>
            <p:nvPr/>
          </p:nvSpPr>
          <p:spPr bwMode="auto">
            <a:xfrm>
              <a:off x="4791" y="2245"/>
              <a:ext cx="24" cy="26"/>
            </a:xfrm>
            <a:custGeom>
              <a:avLst/>
              <a:gdLst>
                <a:gd name="T0" fmla="*/ 0 w 24"/>
                <a:gd name="T1" fmla="*/ 12 h 26"/>
                <a:gd name="T2" fmla="*/ 0 w 24"/>
                <a:gd name="T3" fmla="*/ 12 h 26"/>
                <a:gd name="T4" fmla="*/ 2 w 24"/>
                <a:gd name="T5" fmla="*/ 6 h 26"/>
                <a:gd name="T6" fmla="*/ 4 w 24"/>
                <a:gd name="T7" fmla="*/ 4 h 26"/>
                <a:gd name="T8" fmla="*/ 8 w 24"/>
                <a:gd name="T9" fmla="*/ 2 h 26"/>
                <a:gd name="T10" fmla="*/ 14 w 24"/>
                <a:gd name="T11" fmla="*/ 0 h 26"/>
                <a:gd name="T12" fmla="*/ 14 w 24"/>
                <a:gd name="T13" fmla="*/ 0 h 26"/>
                <a:gd name="T14" fmla="*/ 18 w 24"/>
                <a:gd name="T15" fmla="*/ 2 h 26"/>
                <a:gd name="T16" fmla="*/ 22 w 24"/>
                <a:gd name="T17" fmla="*/ 6 h 26"/>
                <a:gd name="T18" fmla="*/ 24 w 24"/>
                <a:gd name="T19" fmla="*/ 10 h 26"/>
                <a:gd name="T20" fmla="*/ 24 w 24"/>
                <a:gd name="T21" fmla="*/ 14 h 26"/>
                <a:gd name="T22" fmla="*/ 24 w 24"/>
                <a:gd name="T23" fmla="*/ 14 h 26"/>
                <a:gd name="T24" fmla="*/ 22 w 24"/>
                <a:gd name="T25" fmla="*/ 18 h 26"/>
                <a:gd name="T26" fmla="*/ 20 w 24"/>
                <a:gd name="T27" fmla="*/ 22 h 26"/>
                <a:gd name="T28" fmla="*/ 16 w 24"/>
                <a:gd name="T29" fmla="*/ 24 h 26"/>
                <a:gd name="T30" fmla="*/ 10 w 24"/>
                <a:gd name="T31" fmla="*/ 26 h 26"/>
                <a:gd name="T32" fmla="*/ 10 w 24"/>
                <a:gd name="T33" fmla="*/ 26 h 26"/>
                <a:gd name="T34" fmla="*/ 6 w 24"/>
                <a:gd name="T35" fmla="*/ 24 h 26"/>
                <a:gd name="T36" fmla="*/ 2 w 24"/>
                <a:gd name="T37" fmla="*/ 20 h 26"/>
                <a:gd name="T38" fmla="*/ 0 w 24"/>
                <a:gd name="T39" fmla="*/ 16 h 26"/>
                <a:gd name="T40" fmla="*/ 0 w 24"/>
                <a:gd name="T41" fmla="*/ 12 h 26"/>
                <a:gd name="T42" fmla="*/ 0 w 24"/>
                <a:gd name="T4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6">
                  <a:moveTo>
                    <a:pt x="0" y="12"/>
                  </a:moveTo>
                  <a:lnTo>
                    <a:pt x="0" y="12"/>
                  </a:lnTo>
                  <a:lnTo>
                    <a:pt x="2" y="6"/>
                  </a:lnTo>
                  <a:lnTo>
                    <a:pt x="4" y="4"/>
                  </a:lnTo>
                  <a:lnTo>
                    <a:pt x="8" y="2"/>
                  </a:lnTo>
                  <a:lnTo>
                    <a:pt x="14" y="0"/>
                  </a:lnTo>
                  <a:lnTo>
                    <a:pt x="14" y="0"/>
                  </a:lnTo>
                  <a:lnTo>
                    <a:pt x="18" y="2"/>
                  </a:lnTo>
                  <a:lnTo>
                    <a:pt x="22" y="6"/>
                  </a:lnTo>
                  <a:lnTo>
                    <a:pt x="24" y="10"/>
                  </a:lnTo>
                  <a:lnTo>
                    <a:pt x="24" y="14"/>
                  </a:lnTo>
                  <a:lnTo>
                    <a:pt x="24" y="14"/>
                  </a:lnTo>
                  <a:lnTo>
                    <a:pt x="22" y="18"/>
                  </a:lnTo>
                  <a:lnTo>
                    <a:pt x="20" y="22"/>
                  </a:lnTo>
                  <a:lnTo>
                    <a:pt x="16" y="24"/>
                  </a:lnTo>
                  <a:lnTo>
                    <a:pt x="10" y="26"/>
                  </a:lnTo>
                  <a:lnTo>
                    <a:pt x="10" y="26"/>
                  </a:lnTo>
                  <a:lnTo>
                    <a:pt x="6" y="24"/>
                  </a:lnTo>
                  <a:lnTo>
                    <a:pt x="2" y="20"/>
                  </a:lnTo>
                  <a:lnTo>
                    <a:pt x="0"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5" name="Freeform 477"/>
            <p:cNvSpPr>
              <a:spLocks/>
            </p:cNvSpPr>
            <p:nvPr/>
          </p:nvSpPr>
          <p:spPr bwMode="auto">
            <a:xfrm>
              <a:off x="4835" y="2273"/>
              <a:ext cx="24" cy="24"/>
            </a:xfrm>
            <a:custGeom>
              <a:avLst/>
              <a:gdLst>
                <a:gd name="T0" fmla="*/ 0 w 24"/>
                <a:gd name="T1" fmla="*/ 10 h 24"/>
                <a:gd name="T2" fmla="*/ 0 w 24"/>
                <a:gd name="T3" fmla="*/ 10 h 24"/>
                <a:gd name="T4" fmla="*/ 2 w 24"/>
                <a:gd name="T5" fmla="*/ 6 h 24"/>
                <a:gd name="T6" fmla="*/ 6 w 24"/>
                <a:gd name="T7" fmla="*/ 2 h 24"/>
                <a:gd name="T8" fmla="*/ 10 w 24"/>
                <a:gd name="T9" fmla="*/ 0 h 24"/>
                <a:gd name="T10" fmla="*/ 16 w 24"/>
                <a:gd name="T11" fmla="*/ 0 h 24"/>
                <a:gd name="T12" fmla="*/ 16 w 24"/>
                <a:gd name="T13" fmla="*/ 0 h 24"/>
                <a:gd name="T14" fmla="*/ 20 w 24"/>
                <a:gd name="T15" fmla="*/ 2 h 24"/>
                <a:gd name="T16" fmla="*/ 22 w 24"/>
                <a:gd name="T17" fmla="*/ 6 h 24"/>
                <a:gd name="T18" fmla="*/ 24 w 24"/>
                <a:gd name="T19" fmla="*/ 10 h 24"/>
                <a:gd name="T20" fmla="*/ 24 w 24"/>
                <a:gd name="T21" fmla="*/ 16 h 24"/>
                <a:gd name="T22" fmla="*/ 24 w 24"/>
                <a:gd name="T23" fmla="*/ 16 h 24"/>
                <a:gd name="T24" fmla="*/ 22 w 24"/>
                <a:gd name="T25" fmla="*/ 20 h 24"/>
                <a:gd name="T26" fmla="*/ 18 w 24"/>
                <a:gd name="T27" fmla="*/ 24 h 24"/>
                <a:gd name="T28" fmla="*/ 14 w 24"/>
                <a:gd name="T29" fmla="*/ 24 h 24"/>
                <a:gd name="T30" fmla="*/ 10 w 24"/>
                <a:gd name="T31" fmla="*/ 24 h 24"/>
                <a:gd name="T32" fmla="*/ 10 w 24"/>
                <a:gd name="T33" fmla="*/ 24 h 24"/>
                <a:gd name="T34" fmla="*/ 6 w 24"/>
                <a:gd name="T35" fmla="*/ 22 h 24"/>
                <a:gd name="T36" fmla="*/ 2 w 24"/>
                <a:gd name="T37" fmla="*/ 20 h 24"/>
                <a:gd name="T38" fmla="*/ 0 w 24"/>
                <a:gd name="T39" fmla="*/ 14 h 24"/>
                <a:gd name="T40" fmla="*/ 0 w 24"/>
                <a:gd name="T41" fmla="*/ 10 h 24"/>
                <a:gd name="T42" fmla="*/ 0 w 24"/>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0" y="10"/>
                  </a:moveTo>
                  <a:lnTo>
                    <a:pt x="0" y="10"/>
                  </a:lnTo>
                  <a:lnTo>
                    <a:pt x="2" y="6"/>
                  </a:lnTo>
                  <a:lnTo>
                    <a:pt x="6" y="2"/>
                  </a:lnTo>
                  <a:lnTo>
                    <a:pt x="10" y="0"/>
                  </a:lnTo>
                  <a:lnTo>
                    <a:pt x="16" y="0"/>
                  </a:lnTo>
                  <a:lnTo>
                    <a:pt x="16" y="0"/>
                  </a:lnTo>
                  <a:lnTo>
                    <a:pt x="20" y="2"/>
                  </a:lnTo>
                  <a:lnTo>
                    <a:pt x="22" y="6"/>
                  </a:lnTo>
                  <a:lnTo>
                    <a:pt x="24" y="10"/>
                  </a:lnTo>
                  <a:lnTo>
                    <a:pt x="24" y="16"/>
                  </a:lnTo>
                  <a:lnTo>
                    <a:pt x="24" y="16"/>
                  </a:lnTo>
                  <a:lnTo>
                    <a:pt x="22" y="20"/>
                  </a:lnTo>
                  <a:lnTo>
                    <a:pt x="18" y="24"/>
                  </a:lnTo>
                  <a:lnTo>
                    <a:pt x="14" y="24"/>
                  </a:lnTo>
                  <a:lnTo>
                    <a:pt x="10" y="24"/>
                  </a:lnTo>
                  <a:lnTo>
                    <a:pt x="10" y="24"/>
                  </a:lnTo>
                  <a:lnTo>
                    <a:pt x="6" y="22"/>
                  </a:lnTo>
                  <a:lnTo>
                    <a:pt x="2" y="20"/>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6" name="Freeform 478"/>
            <p:cNvSpPr>
              <a:spLocks/>
            </p:cNvSpPr>
            <p:nvPr/>
          </p:nvSpPr>
          <p:spPr bwMode="auto">
            <a:xfrm>
              <a:off x="4913" y="2305"/>
              <a:ext cx="26" cy="24"/>
            </a:xfrm>
            <a:custGeom>
              <a:avLst/>
              <a:gdLst>
                <a:gd name="T0" fmla="*/ 2 w 26"/>
                <a:gd name="T1" fmla="*/ 8 h 24"/>
                <a:gd name="T2" fmla="*/ 2 w 26"/>
                <a:gd name="T3" fmla="*/ 8 h 24"/>
                <a:gd name="T4" fmla="*/ 4 w 26"/>
                <a:gd name="T5" fmla="*/ 4 h 24"/>
                <a:gd name="T6" fmla="*/ 8 w 26"/>
                <a:gd name="T7" fmla="*/ 0 h 24"/>
                <a:gd name="T8" fmla="*/ 12 w 26"/>
                <a:gd name="T9" fmla="*/ 0 h 24"/>
                <a:gd name="T10" fmla="*/ 18 w 26"/>
                <a:gd name="T11" fmla="*/ 0 h 24"/>
                <a:gd name="T12" fmla="*/ 18 w 26"/>
                <a:gd name="T13" fmla="*/ 0 h 24"/>
                <a:gd name="T14" fmla="*/ 22 w 26"/>
                <a:gd name="T15" fmla="*/ 2 h 24"/>
                <a:gd name="T16" fmla="*/ 24 w 26"/>
                <a:gd name="T17" fmla="*/ 6 h 24"/>
                <a:gd name="T18" fmla="*/ 26 w 26"/>
                <a:gd name="T19" fmla="*/ 10 h 24"/>
                <a:gd name="T20" fmla="*/ 24 w 26"/>
                <a:gd name="T21" fmla="*/ 16 h 24"/>
                <a:gd name="T22" fmla="*/ 24 w 26"/>
                <a:gd name="T23" fmla="*/ 16 h 24"/>
                <a:gd name="T24" fmla="*/ 22 w 26"/>
                <a:gd name="T25" fmla="*/ 20 h 24"/>
                <a:gd name="T26" fmla="*/ 18 w 26"/>
                <a:gd name="T27" fmla="*/ 22 h 24"/>
                <a:gd name="T28" fmla="*/ 14 w 26"/>
                <a:gd name="T29" fmla="*/ 24 h 24"/>
                <a:gd name="T30" fmla="*/ 8 w 26"/>
                <a:gd name="T31" fmla="*/ 24 h 24"/>
                <a:gd name="T32" fmla="*/ 8 w 26"/>
                <a:gd name="T33" fmla="*/ 24 h 24"/>
                <a:gd name="T34" fmla="*/ 4 w 26"/>
                <a:gd name="T35" fmla="*/ 20 h 24"/>
                <a:gd name="T36" fmla="*/ 2 w 26"/>
                <a:gd name="T37" fmla="*/ 16 h 24"/>
                <a:gd name="T38" fmla="*/ 0 w 26"/>
                <a:gd name="T39" fmla="*/ 12 h 24"/>
                <a:gd name="T40" fmla="*/ 2 w 26"/>
                <a:gd name="T41" fmla="*/ 8 h 24"/>
                <a:gd name="T42" fmla="*/ 2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 y="8"/>
                  </a:moveTo>
                  <a:lnTo>
                    <a:pt x="2" y="8"/>
                  </a:lnTo>
                  <a:lnTo>
                    <a:pt x="4" y="4"/>
                  </a:lnTo>
                  <a:lnTo>
                    <a:pt x="8" y="0"/>
                  </a:lnTo>
                  <a:lnTo>
                    <a:pt x="12" y="0"/>
                  </a:lnTo>
                  <a:lnTo>
                    <a:pt x="18" y="0"/>
                  </a:lnTo>
                  <a:lnTo>
                    <a:pt x="18" y="0"/>
                  </a:lnTo>
                  <a:lnTo>
                    <a:pt x="22" y="2"/>
                  </a:lnTo>
                  <a:lnTo>
                    <a:pt x="24" y="6"/>
                  </a:lnTo>
                  <a:lnTo>
                    <a:pt x="26" y="10"/>
                  </a:lnTo>
                  <a:lnTo>
                    <a:pt x="24" y="16"/>
                  </a:lnTo>
                  <a:lnTo>
                    <a:pt x="24" y="16"/>
                  </a:lnTo>
                  <a:lnTo>
                    <a:pt x="22" y="20"/>
                  </a:lnTo>
                  <a:lnTo>
                    <a:pt x="18" y="22"/>
                  </a:lnTo>
                  <a:lnTo>
                    <a:pt x="14" y="24"/>
                  </a:lnTo>
                  <a:lnTo>
                    <a:pt x="8" y="24"/>
                  </a:lnTo>
                  <a:lnTo>
                    <a:pt x="8" y="24"/>
                  </a:lnTo>
                  <a:lnTo>
                    <a:pt x="4" y="20"/>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7" name="Freeform 479"/>
            <p:cNvSpPr>
              <a:spLocks/>
            </p:cNvSpPr>
            <p:nvPr/>
          </p:nvSpPr>
          <p:spPr bwMode="auto">
            <a:xfrm>
              <a:off x="4841" y="2415"/>
              <a:ext cx="26" cy="26"/>
            </a:xfrm>
            <a:custGeom>
              <a:avLst/>
              <a:gdLst>
                <a:gd name="T0" fmla="*/ 2 w 26"/>
                <a:gd name="T1" fmla="*/ 8 h 26"/>
                <a:gd name="T2" fmla="*/ 2 w 26"/>
                <a:gd name="T3" fmla="*/ 8 h 26"/>
                <a:gd name="T4" fmla="*/ 6 w 26"/>
                <a:gd name="T5" fmla="*/ 4 h 26"/>
                <a:gd name="T6" fmla="*/ 10 w 26"/>
                <a:gd name="T7" fmla="*/ 2 h 26"/>
                <a:gd name="T8" fmla="*/ 14 w 26"/>
                <a:gd name="T9" fmla="*/ 0 h 26"/>
                <a:gd name="T10" fmla="*/ 18 w 26"/>
                <a:gd name="T11" fmla="*/ 2 h 26"/>
                <a:gd name="T12" fmla="*/ 18 w 26"/>
                <a:gd name="T13" fmla="*/ 2 h 26"/>
                <a:gd name="T14" fmla="*/ 22 w 26"/>
                <a:gd name="T15" fmla="*/ 6 h 26"/>
                <a:gd name="T16" fmla="*/ 26 w 26"/>
                <a:gd name="T17" fmla="*/ 10 h 26"/>
                <a:gd name="T18" fmla="*/ 26 w 26"/>
                <a:gd name="T19" fmla="*/ 14 h 26"/>
                <a:gd name="T20" fmla="*/ 24 w 26"/>
                <a:gd name="T21" fmla="*/ 18 h 26"/>
                <a:gd name="T22" fmla="*/ 24 w 26"/>
                <a:gd name="T23" fmla="*/ 18 h 26"/>
                <a:gd name="T24" fmla="*/ 22 w 26"/>
                <a:gd name="T25" fmla="*/ 22 h 26"/>
                <a:gd name="T26" fmla="*/ 18 w 26"/>
                <a:gd name="T27" fmla="*/ 26 h 26"/>
                <a:gd name="T28" fmla="*/ 12 w 26"/>
                <a:gd name="T29" fmla="*/ 26 h 26"/>
                <a:gd name="T30" fmla="*/ 8 w 26"/>
                <a:gd name="T31" fmla="*/ 24 h 26"/>
                <a:gd name="T32" fmla="*/ 8 w 26"/>
                <a:gd name="T33" fmla="*/ 24 h 26"/>
                <a:gd name="T34" fmla="*/ 4 w 26"/>
                <a:gd name="T35" fmla="*/ 22 h 26"/>
                <a:gd name="T36" fmla="*/ 2 w 26"/>
                <a:gd name="T37" fmla="*/ 16 h 26"/>
                <a:gd name="T38" fmla="*/ 0 w 26"/>
                <a:gd name="T39" fmla="*/ 12 h 26"/>
                <a:gd name="T40" fmla="*/ 2 w 26"/>
                <a:gd name="T41" fmla="*/ 8 h 26"/>
                <a:gd name="T42" fmla="*/ 2 w 26"/>
                <a:gd name="T4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2" y="8"/>
                  </a:moveTo>
                  <a:lnTo>
                    <a:pt x="2" y="8"/>
                  </a:lnTo>
                  <a:lnTo>
                    <a:pt x="6" y="4"/>
                  </a:lnTo>
                  <a:lnTo>
                    <a:pt x="10" y="2"/>
                  </a:lnTo>
                  <a:lnTo>
                    <a:pt x="14" y="0"/>
                  </a:lnTo>
                  <a:lnTo>
                    <a:pt x="18" y="2"/>
                  </a:lnTo>
                  <a:lnTo>
                    <a:pt x="18" y="2"/>
                  </a:lnTo>
                  <a:lnTo>
                    <a:pt x="22" y="6"/>
                  </a:lnTo>
                  <a:lnTo>
                    <a:pt x="26" y="10"/>
                  </a:lnTo>
                  <a:lnTo>
                    <a:pt x="26" y="14"/>
                  </a:lnTo>
                  <a:lnTo>
                    <a:pt x="24" y="18"/>
                  </a:lnTo>
                  <a:lnTo>
                    <a:pt x="24" y="18"/>
                  </a:lnTo>
                  <a:lnTo>
                    <a:pt x="22" y="22"/>
                  </a:lnTo>
                  <a:lnTo>
                    <a:pt x="18" y="26"/>
                  </a:lnTo>
                  <a:lnTo>
                    <a:pt x="12" y="26"/>
                  </a:lnTo>
                  <a:lnTo>
                    <a:pt x="8" y="24"/>
                  </a:lnTo>
                  <a:lnTo>
                    <a:pt x="8" y="24"/>
                  </a:lnTo>
                  <a:lnTo>
                    <a:pt x="4" y="22"/>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8" name="Freeform 480"/>
            <p:cNvSpPr>
              <a:spLocks/>
            </p:cNvSpPr>
            <p:nvPr/>
          </p:nvSpPr>
          <p:spPr bwMode="auto">
            <a:xfrm>
              <a:off x="4935" y="2319"/>
              <a:ext cx="96" cy="84"/>
            </a:xfrm>
            <a:custGeom>
              <a:avLst/>
              <a:gdLst>
                <a:gd name="T0" fmla="*/ 54 w 96"/>
                <a:gd name="T1" fmla="*/ 36 h 84"/>
                <a:gd name="T2" fmla="*/ 54 w 96"/>
                <a:gd name="T3" fmla="*/ 36 h 84"/>
                <a:gd name="T4" fmla="*/ 50 w 96"/>
                <a:gd name="T5" fmla="*/ 26 h 84"/>
                <a:gd name="T6" fmla="*/ 46 w 96"/>
                <a:gd name="T7" fmla="*/ 16 h 84"/>
                <a:gd name="T8" fmla="*/ 48 w 96"/>
                <a:gd name="T9" fmla="*/ 8 h 84"/>
                <a:gd name="T10" fmla="*/ 52 w 96"/>
                <a:gd name="T11" fmla="*/ 2 h 84"/>
                <a:gd name="T12" fmla="*/ 52 w 96"/>
                <a:gd name="T13" fmla="*/ 2 h 84"/>
                <a:gd name="T14" fmla="*/ 54 w 96"/>
                <a:gd name="T15" fmla="*/ 0 h 84"/>
                <a:gd name="T16" fmla="*/ 58 w 96"/>
                <a:gd name="T17" fmla="*/ 0 h 84"/>
                <a:gd name="T18" fmla="*/ 68 w 96"/>
                <a:gd name="T19" fmla="*/ 4 h 84"/>
                <a:gd name="T20" fmla="*/ 76 w 96"/>
                <a:gd name="T21" fmla="*/ 12 h 84"/>
                <a:gd name="T22" fmla="*/ 86 w 96"/>
                <a:gd name="T23" fmla="*/ 22 h 84"/>
                <a:gd name="T24" fmla="*/ 86 w 96"/>
                <a:gd name="T25" fmla="*/ 22 h 84"/>
                <a:gd name="T26" fmla="*/ 92 w 96"/>
                <a:gd name="T27" fmla="*/ 34 h 84"/>
                <a:gd name="T28" fmla="*/ 96 w 96"/>
                <a:gd name="T29" fmla="*/ 46 h 84"/>
                <a:gd name="T30" fmla="*/ 96 w 96"/>
                <a:gd name="T31" fmla="*/ 56 h 84"/>
                <a:gd name="T32" fmla="*/ 94 w 96"/>
                <a:gd name="T33" fmla="*/ 60 h 84"/>
                <a:gd name="T34" fmla="*/ 92 w 96"/>
                <a:gd name="T35" fmla="*/ 62 h 84"/>
                <a:gd name="T36" fmla="*/ 92 w 96"/>
                <a:gd name="T37" fmla="*/ 62 h 84"/>
                <a:gd name="T38" fmla="*/ 86 w 96"/>
                <a:gd name="T39" fmla="*/ 64 h 84"/>
                <a:gd name="T40" fmla="*/ 78 w 96"/>
                <a:gd name="T41" fmla="*/ 62 h 84"/>
                <a:gd name="T42" fmla="*/ 70 w 96"/>
                <a:gd name="T43" fmla="*/ 56 h 84"/>
                <a:gd name="T44" fmla="*/ 62 w 96"/>
                <a:gd name="T45" fmla="*/ 48 h 84"/>
                <a:gd name="T46" fmla="*/ 62 w 96"/>
                <a:gd name="T47" fmla="*/ 48 h 84"/>
                <a:gd name="T48" fmla="*/ 46 w 96"/>
                <a:gd name="T49" fmla="*/ 58 h 84"/>
                <a:gd name="T50" fmla="*/ 46 w 96"/>
                <a:gd name="T51" fmla="*/ 58 h 84"/>
                <a:gd name="T52" fmla="*/ 42 w 96"/>
                <a:gd name="T53" fmla="*/ 60 h 84"/>
                <a:gd name="T54" fmla="*/ 40 w 96"/>
                <a:gd name="T55" fmla="*/ 58 h 84"/>
                <a:gd name="T56" fmla="*/ 40 w 96"/>
                <a:gd name="T57" fmla="*/ 58 h 84"/>
                <a:gd name="T58" fmla="*/ 40 w 96"/>
                <a:gd name="T59" fmla="*/ 58 h 84"/>
                <a:gd name="T60" fmla="*/ 40 w 96"/>
                <a:gd name="T61" fmla="*/ 62 h 84"/>
                <a:gd name="T62" fmla="*/ 36 w 96"/>
                <a:gd name="T63" fmla="*/ 64 h 84"/>
                <a:gd name="T64" fmla="*/ 10 w 96"/>
                <a:gd name="T65" fmla="*/ 82 h 84"/>
                <a:gd name="T66" fmla="*/ 10 w 96"/>
                <a:gd name="T67" fmla="*/ 82 h 84"/>
                <a:gd name="T68" fmla="*/ 6 w 96"/>
                <a:gd name="T69" fmla="*/ 84 h 84"/>
                <a:gd name="T70" fmla="*/ 2 w 96"/>
                <a:gd name="T71" fmla="*/ 80 h 84"/>
                <a:gd name="T72" fmla="*/ 2 w 96"/>
                <a:gd name="T73" fmla="*/ 80 h 84"/>
                <a:gd name="T74" fmla="*/ 2 w 96"/>
                <a:gd name="T75" fmla="*/ 80 h 84"/>
                <a:gd name="T76" fmla="*/ 0 w 96"/>
                <a:gd name="T77" fmla="*/ 76 h 84"/>
                <a:gd name="T78" fmla="*/ 2 w 96"/>
                <a:gd name="T79" fmla="*/ 72 h 84"/>
                <a:gd name="T80" fmla="*/ 28 w 96"/>
                <a:gd name="T81" fmla="*/ 54 h 84"/>
                <a:gd name="T82" fmla="*/ 28 w 96"/>
                <a:gd name="T83" fmla="*/ 54 h 84"/>
                <a:gd name="T84" fmla="*/ 32 w 96"/>
                <a:gd name="T85" fmla="*/ 52 h 84"/>
                <a:gd name="T86" fmla="*/ 36 w 96"/>
                <a:gd name="T87" fmla="*/ 52 h 84"/>
                <a:gd name="T88" fmla="*/ 36 w 96"/>
                <a:gd name="T89" fmla="*/ 52 h 84"/>
                <a:gd name="T90" fmla="*/ 36 w 96"/>
                <a:gd name="T91" fmla="*/ 52 h 84"/>
                <a:gd name="T92" fmla="*/ 36 w 96"/>
                <a:gd name="T93" fmla="*/ 50 h 84"/>
                <a:gd name="T94" fmla="*/ 38 w 96"/>
                <a:gd name="T95" fmla="*/ 46 h 84"/>
                <a:gd name="T96" fmla="*/ 54 w 96"/>
                <a:gd name="T97" fmla="*/ 36 h 84"/>
                <a:gd name="T98" fmla="*/ 54 w 96"/>
                <a:gd name="T99"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54" y="36"/>
                  </a:moveTo>
                  <a:lnTo>
                    <a:pt x="54" y="36"/>
                  </a:lnTo>
                  <a:lnTo>
                    <a:pt x="50" y="26"/>
                  </a:lnTo>
                  <a:lnTo>
                    <a:pt x="46" y="16"/>
                  </a:lnTo>
                  <a:lnTo>
                    <a:pt x="48" y="8"/>
                  </a:lnTo>
                  <a:lnTo>
                    <a:pt x="52" y="2"/>
                  </a:lnTo>
                  <a:lnTo>
                    <a:pt x="52" y="2"/>
                  </a:lnTo>
                  <a:lnTo>
                    <a:pt x="54" y="0"/>
                  </a:lnTo>
                  <a:lnTo>
                    <a:pt x="58" y="0"/>
                  </a:lnTo>
                  <a:lnTo>
                    <a:pt x="68" y="4"/>
                  </a:lnTo>
                  <a:lnTo>
                    <a:pt x="76" y="12"/>
                  </a:lnTo>
                  <a:lnTo>
                    <a:pt x="86" y="22"/>
                  </a:lnTo>
                  <a:lnTo>
                    <a:pt x="86" y="22"/>
                  </a:lnTo>
                  <a:lnTo>
                    <a:pt x="92" y="34"/>
                  </a:lnTo>
                  <a:lnTo>
                    <a:pt x="96" y="46"/>
                  </a:lnTo>
                  <a:lnTo>
                    <a:pt x="96" y="56"/>
                  </a:lnTo>
                  <a:lnTo>
                    <a:pt x="94" y="60"/>
                  </a:lnTo>
                  <a:lnTo>
                    <a:pt x="92" y="62"/>
                  </a:lnTo>
                  <a:lnTo>
                    <a:pt x="92" y="62"/>
                  </a:lnTo>
                  <a:lnTo>
                    <a:pt x="86" y="64"/>
                  </a:lnTo>
                  <a:lnTo>
                    <a:pt x="78" y="62"/>
                  </a:lnTo>
                  <a:lnTo>
                    <a:pt x="70" y="56"/>
                  </a:lnTo>
                  <a:lnTo>
                    <a:pt x="62" y="48"/>
                  </a:lnTo>
                  <a:lnTo>
                    <a:pt x="62" y="48"/>
                  </a:lnTo>
                  <a:lnTo>
                    <a:pt x="46" y="58"/>
                  </a:lnTo>
                  <a:lnTo>
                    <a:pt x="46" y="58"/>
                  </a:lnTo>
                  <a:lnTo>
                    <a:pt x="42" y="60"/>
                  </a:lnTo>
                  <a:lnTo>
                    <a:pt x="40" y="58"/>
                  </a:lnTo>
                  <a:lnTo>
                    <a:pt x="40" y="58"/>
                  </a:lnTo>
                  <a:lnTo>
                    <a:pt x="40" y="58"/>
                  </a:lnTo>
                  <a:lnTo>
                    <a:pt x="40" y="62"/>
                  </a:lnTo>
                  <a:lnTo>
                    <a:pt x="36" y="64"/>
                  </a:lnTo>
                  <a:lnTo>
                    <a:pt x="10" y="82"/>
                  </a:lnTo>
                  <a:lnTo>
                    <a:pt x="10" y="82"/>
                  </a:lnTo>
                  <a:lnTo>
                    <a:pt x="6" y="84"/>
                  </a:lnTo>
                  <a:lnTo>
                    <a:pt x="2" y="80"/>
                  </a:lnTo>
                  <a:lnTo>
                    <a:pt x="2" y="80"/>
                  </a:lnTo>
                  <a:lnTo>
                    <a:pt x="2" y="80"/>
                  </a:lnTo>
                  <a:lnTo>
                    <a:pt x="0" y="76"/>
                  </a:lnTo>
                  <a:lnTo>
                    <a:pt x="2" y="72"/>
                  </a:lnTo>
                  <a:lnTo>
                    <a:pt x="28" y="54"/>
                  </a:lnTo>
                  <a:lnTo>
                    <a:pt x="28" y="54"/>
                  </a:lnTo>
                  <a:lnTo>
                    <a:pt x="32" y="52"/>
                  </a:lnTo>
                  <a:lnTo>
                    <a:pt x="36" y="52"/>
                  </a:lnTo>
                  <a:lnTo>
                    <a:pt x="36" y="52"/>
                  </a:lnTo>
                  <a:lnTo>
                    <a:pt x="36" y="52"/>
                  </a:lnTo>
                  <a:lnTo>
                    <a:pt x="36" y="50"/>
                  </a:lnTo>
                  <a:lnTo>
                    <a:pt x="38" y="46"/>
                  </a:lnTo>
                  <a:lnTo>
                    <a:pt x="54" y="36"/>
                  </a:lnTo>
                  <a:lnTo>
                    <a:pt x="54"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49" name="Freeform 481"/>
            <p:cNvSpPr>
              <a:spLocks/>
            </p:cNvSpPr>
            <p:nvPr/>
          </p:nvSpPr>
          <p:spPr bwMode="auto">
            <a:xfrm>
              <a:off x="4931" y="2349"/>
              <a:ext cx="70" cy="58"/>
            </a:xfrm>
            <a:custGeom>
              <a:avLst/>
              <a:gdLst>
                <a:gd name="T0" fmla="*/ 68 w 70"/>
                <a:gd name="T1" fmla="*/ 18 h 58"/>
                <a:gd name="T2" fmla="*/ 68 w 70"/>
                <a:gd name="T3" fmla="*/ 18 h 58"/>
                <a:gd name="T4" fmla="*/ 70 w 70"/>
                <a:gd name="T5" fmla="*/ 22 h 58"/>
                <a:gd name="T6" fmla="*/ 70 w 70"/>
                <a:gd name="T7" fmla="*/ 20 h 58"/>
                <a:gd name="T8" fmla="*/ 64 w 70"/>
                <a:gd name="T9" fmla="*/ 10 h 58"/>
                <a:gd name="T10" fmla="*/ 56 w 70"/>
                <a:gd name="T11" fmla="*/ 0 h 58"/>
                <a:gd name="T12" fmla="*/ 54 w 70"/>
                <a:gd name="T13" fmla="*/ 0 h 58"/>
                <a:gd name="T14" fmla="*/ 58 w 70"/>
                <a:gd name="T15" fmla="*/ 4 h 58"/>
                <a:gd name="T16" fmla="*/ 58 w 70"/>
                <a:gd name="T17" fmla="*/ 4 h 58"/>
                <a:gd name="T18" fmla="*/ 40 w 70"/>
                <a:gd name="T19" fmla="*/ 14 h 58"/>
                <a:gd name="T20" fmla="*/ 40 w 70"/>
                <a:gd name="T21" fmla="*/ 14 h 58"/>
                <a:gd name="T22" fmla="*/ 38 w 70"/>
                <a:gd name="T23" fmla="*/ 18 h 58"/>
                <a:gd name="T24" fmla="*/ 38 w 70"/>
                <a:gd name="T25" fmla="*/ 22 h 58"/>
                <a:gd name="T26" fmla="*/ 38 w 70"/>
                <a:gd name="T27" fmla="*/ 22 h 58"/>
                <a:gd name="T28" fmla="*/ 38 w 70"/>
                <a:gd name="T29" fmla="*/ 22 h 58"/>
                <a:gd name="T30" fmla="*/ 34 w 70"/>
                <a:gd name="T31" fmla="*/ 20 h 58"/>
                <a:gd name="T32" fmla="*/ 30 w 70"/>
                <a:gd name="T33" fmla="*/ 22 h 58"/>
                <a:gd name="T34" fmla="*/ 2 w 70"/>
                <a:gd name="T35" fmla="*/ 42 h 58"/>
                <a:gd name="T36" fmla="*/ 2 w 70"/>
                <a:gd name="T37" fmla="*/ 42 h 58"/>
                <a:gd name="T38" fmla="*/ 2 w 70"/>
                <a:gd name="T39" fmla="*/ 44 h 58"/>
                <a:gd name="T40" fmla="*/ 0 w 70"/>
                <a:gd name="T41" fmla="*/ 48 h 58"/>
                <a:gd name="T42" fmla="*/ 2 w 70"/>
                <a:gd name="T43" fmla="*/ 54 h 58"/>
                <a:gd name="T44" fmla="*/ 2 w 70"/>
                <a:gd name="T45" fmla="*/ 54 h 58"/>
                <a:gd name="T46" fmla="*/ 2 w 70"/>
                <a:gd name="T47" fmla="*/ 54 h 58"/>
                <a:gd name="T48" fmla="*/ 8 w 70"/>
                <a:gd name="T49" fmla="*/ 58 h 58"/>
                <a:gd name="T50" fmla="*/ 10 w 70"/>
                <a:gd name="T51" fmla="*/ 58 h 58"/>
                <a:gd name="T52" fmla="*/ 12 w 70"/>
                <a:gd name="T53" fmla="*/ 56 h 58"/>
                <a:gd name="T54" fmla="*/ 40 w 70"/>
                <a:gd name="T55" fmla="*/ 36 h 58"/>
                <a:gd name="T56" fmla="*/ 40 w 70"/>
                <a:gd name="T57" fmla="*/ 36 h 58"/>
                <a:gd name="T58" fmla="*/ 44 w 70"/>
                <a:gd name="T59" fmla="*/ 34 h 58"/>
                <a:gd name="T60" fmla="*/ 44 w 70"/>
                <a:gd name="T61" fmla="*/ 30 h 58"/>
                <a:gd name="T62" fmla="*/ 44 w 70"/>
                <a:gd name="T63" fmla="*/ 30 h 58"/>
                <a:gd name="T64" fmla="*/ 44 w 70"/>
                <a:gd name="T65" fmla="*/ 30 h 58"/>
                <a:gd name="T66" fmla="*/ 48 w 70"/>
                <a:gd name="T67" fmla="*/ 32 h 58"/>
                <a:gd name="T68" fmla="*/ 50 w 70"/>
                <a:gd name="T69" fmla="*/ 30 h 58"/>
                <a:gd name="T70" fmla="*/ 68 w 70"/>
                <a:gd name="T71" fmla="*/ 18 h 58"/>
                <a:gd name="T72" fmla="*/ 68 w 70"/>
                <a:gd name="T7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68" y="18"/>
                  </a:moveTo>
                  <a:lnTo>
                    <a:pt x="68" y="18"/>
                  </a:lnTo>
                  <a:lnTo>
                    <a:pt x="70" y="22"/>
                  </a:lnTo>
                  <a:lnTo>
                    <a:pt x="70" y="20"/>
                  </a:lnTo>
                  <a:lnTo>
                    <a:pt x="64" y="10"/>
                  </a:lnTo>
                  <a:lnTo>
                    <a:pt x="56" y="0"/>
                  </a:lnTo>
                  <a:lnTo>
                    <a:pt x="54" y="0"/>
                  </a:lnTo>
                  <a:lnTo>
                    <a:pt x="58" y="4"/>
                  </a:lnTo>
                  <a:lnTo>
                    <a:pt x="58" y="4"/>
                  </a:lnTo>
                  <a:lnTo>
                    <a:pt x="40" y="14"/>
                  </a:lnTo>
                  <a:lnTo>
                    <a:pt x="40" y="14"/>
                  </a:lnTo>
                  <a:lnTo>
                    <a:pt x="38" y="18"/>
                  </a:lnTo>
                  <a:lnTo>
                    <a:pt x="38" y="22"/>
                  </a:lnTo>
                  <a:lnTo>
                    <a:pt x="38" y="22"/>
                  </a:lnTo>
                  <a:lnTo>
                    <a:pt x="38" y="22"/>
                  </a:lnTo>
                  <a:lnTo>
                    <a:pt x="34" y="20"/>
                  </a:lnTo>
                  <a:lnTo>
                    <a:pt x="30" y="22"/>
                  </a:lnTo>
                  <a:lnTo>
                    <a:pt x="2" y="42"/>
                  </a:lnTo>
                  <a:lnTo>
                    <a:pt x="2" y="42"/>
                  </a:lnTo>
                  <a:lnTo>
                    <a:pt x="2" y="44"/>
                  </a:lnTo>
                  <a:lnTo>
                    <a:pt x="0" y="48"/>
                  </a:lnTo>
                  <a:lnTo>
                    <a:pt x="2" y="54"/>
                  </a:lnTo>
                  <a:lnTo>
                    <a:pt x="2" y="54"/>
                  </a:lnTo>
                  <a:lnTo>
                    <a:pt x="2" y="54"/>
                  </a:lnTo>
                  <a:lnTo>
                    <a:pt x="8" y="58"/>
                  </a:lnTo>
                  <a:lnTo>
                    <a:pt x="10" y="58"/>
                  </a:lnTo>
                  <a:lnTo>
                    <a:pt x="12" y="56"/>
                  </a:lnTo>
                  <a:lnTo>
                    <a:pt x="40" y="36"/>
                  </a:lnTo>
                  <a:lnTo>
                    <a:pt x="40" y="36"/>
                  </a:lnTo>
                  <a:lnTo>
                    <a:pt x="44" y="34"/>
                  </a:lnTo>
                  <a:lnTo>
                    <a:pt x="44" y="30"/>
                  </a:lnTo>
                  <a:lnTo>
                    <a:pt x="44" y="30"/>
                  </a:lnTo>
                  <a:lnTo>
                    <a:pt x="44" y="30"/>
                  </a:lnTo>
                  <a:lnTo>
                    <a:pt x="48" y="32"/>
                  </a:lnTo>
                  <a:lnTo>
                    <a:pt x="50" y="30"/>
                  </a:lnTo>
                  <a:lnTo>
                    <a:pt x="68" y="18"/>
                  </a:lnTo>
                  <a:lnTo>
                    <a:pt x="68"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50" name="Freeform 482"/>
            <p:cNvSpPr>
              <a:spLocks/>
            </p:cNvSpPr>
            <p:nvPr/>
          </p:nvSpPr>
          <p:spPr bwMode="auto">
            <a:xfrm>
              <a:off x="4861" y="2177"/>
              <a:ext cx="80" cy="96"/>
            </a:xfrm>
            <a:custGeom>
              <a:avLst/>
              <a:gdLst>
                <a:gd name="T0" fmla="*/ 34 w 80"/>
                <a:gd name="T1" fmla="*/ 42 h 96"/>
                <a:gd name="T2" fmla="*/ 34 w 80"/>
                <a:gd name="T3" fmla="*/ 42 h 96"/>
                <a:gd name="T4" fmla="*/ 24 w 80"/>
                <a:gd name="T5" fmla="*/ 46 h 96"/>
                <a:gd name="T6" fmla="*/ 14 w 80"/>
                <a:gd name="T7" fmla="*/ 48 h 96"/>
                <a:gd name="T8" fmla="*/ 6 w 80"/>
                <a:gd name="T9" fmla="*/ 48 h 96"/>
                <a:gd name="T10" fmla="*/ 0 w 80"/>
                <a:gd name="T11" fmla="*/ 44 h 96"/>
                <a:gd name="T12" fmla="*/ 0 w 80"/>
                <a:gd name="T13" fmla="*/ 44 h 96"/>
                <a:gd name="T14" fmla="*/ 0 w 80"/>
                <a:gd name="T15" fmla="*/ 40 h 96"/>
                <a:gd name="T16" fmla="*/ 0 w 80"/>
                <a:gd name="T17" fmla="*/ 36 h 96"/>
                <a:gd name="T18" fmla="*/ 4 w 80"/>
                <a:gd name="T19" fmla="*/ 28 h 96"/>
                <a:gd name="T20" fmla="*/ 10 w 80"/>
                <a:gd name="T21" fmla="*/ 18 h 96"/>
                <a:gd name="T22" fmla="*/ 22 w 80"/>
                <a:gd name="T23" fmla="*/ 10 h 96"/>
                <a:gd name="T24" fmla="*/ 22 w 80"/>
                <a:gd name="T25" fmla="*/ 10 h 96"/>
                <a:gd name="T26" fmla="*/ 34 w 80"/>
                <a:gd name="T27" fmla="*/ 2 h 96"/>
                <a:gd name="T28" fmla="*/ 46 w 80"/>
                <a:gd name="T29" fmla="*/ 0 h 96"/>
                <a:gd name="T30" fmla="*/ 56 w 80"/>
                <a:gd name="T31" fmla="*/ 0 h 96"/>
                <a:gd name="T32" fmla="*/ 60 w 80"/>
                <a:gd name="T33" fmla="*/ 2 h 96"/>
                <a:gd name="T34" fmla="*/ 62 w 80"/>
                <a:gd name="T35" fmla="*/ 4 h 96"/>
                <a:gd name="T36" fmla="*/ 62 w 80"/>
                <a:gd name="T37" fmla="*/ 4 h 96"/>
                <a:gd name="T38" fmla="*/ 64 w 80"/>
                <a:gd name="T39" fmla="*/ 10 h 96"/>
                <a:gd name="T40" fmla="*/ 60 w 80"/>
                <a:gd name="T41" fmla="*/ 18 h 96"/>
                <a:gd name="T42" fmla="*/ 54 w 80"/>
                <a:gd name="T43" fmla="*/ 26 h 96"/>
                <a:gd name="T44" fmla="*/ 46 w 80"/>
                <a:gd name="T45" fmla="*/ 34 h 96"/>
                <a:gd name="T46" fmla="*/ 46 w 80"/>
                <a:gd name="T47" fmla="*/ 34 h 96"/>
                <a:gd name="T48" fmla="*/ 56 w 80"/>
                <a:gd name="T49" fmla="*/ 50 h 96"/>
                <a:gd name="T50" fmla="*/ 56 w 80"/>
                <a:gd name="T51" fmla="*/ 50 h 96"/>
                <a:gd name="T52" fmla="*/ 58 w 80"/>
                <a:gd name="T53" fmla="*/ 54 h 96"/>
                <a:gd name="T54" fmla="*/ 56 w 80"/>
                <a:gd name="T55" fmla="*/ 56 h 96"/>
                <a:gd name="T56" fmla="*/ 56 w 80"/>
                <a:gd name="T57" fmla="*/ 56 h 96"/>
                <a:gd name="T58" fmla="*/ 56 w 80"/>
                <a:gd name="T59" fmla="*/ 56 h 96"/>
                <a:gd name="T60" fmla="*/ 60 w 80"/>
                <a:gd name="T61" fmla="*/ 56 h 96"/>
                <a:gd name="T62" fmla="*/ 62 w 80"/>
                <a:gd name="T63" fmla="*/ 60 h 96"/>
                <a:gd name="T64" fmla="*/ 80 w 80"/>
                <a:gd name="T65" fmla="*/ 86 h 96"/>
                <a:gd name="T66" fmla="*/ 80 w 80"/>
                <a:gd name="T67" fmla="*/ 86 h 96"/>
                <a:gd name="T68" fmla="*/ 80 w 80"/>
                <a:gd name="T69" fmla="*/ 92 h 96"/>
                <a:gd name="T70" fmla="*/ 78 w 80"/>
                <a:gd name="T71" fmla="*/ 96 h 96"/>
                <a:gd name="T72" fmla="*/ 78 w 80"/>
                <a:gd name="T73" fmla="*/ 96 h 96"/>
                <a:gd name="T74" fmla="*/ 78 w 80"/>
                <a:gd name="T75" fmla="*/ 96 h 96"/>
                <a:gd name="T76" fmla="*/ 72 w 80"/>
                <a:gd name="T77" fmla="*/ 96 h 96"/>
                <a:gd name="T78" fmla="*/ 68 w 80"/>
                <a:gd name="T79" fmla="*/ 94 h 96"/>
                <a:gd name="T80" fmla="*/ 52 w 80"/>
                <a:gd name="T81" fmla="*/ 66 h 96"/>
                <a:gd name="T82" fmla="*/ 52 w 80"/>
                <a:gd name="T83" fmla="*/ 66 h 96"/>
                <a:gd name="T84" fmla="*/ 50 w 80"/>
                <a:gd name="T85" fmla="*/ 64 h 96"/>
                <a:gd name="T86" fmla="*/ 50 w 80"/>
                <a:gd name="T87" fmla="*/ 60 h 96"/>
                <a:gd name="T88" fmla="*/ 50 w 80"/>
                <a:gd name="T89" fmla="*/ 60 h 96"/>
                <a:gd name="T90" fmla="*/ 50 w 80"/>
                <a:gd name="T91" fmla="*/ 60 h 96"/>
                <a:gd name="T92" fmla="*/ 48 w 80"/>
                <a:gd name="T93" fmla="*/ 60 h 96"/>
                <a:gd name="T94" fmla="*/ 44 w 80"/>
                <a:gd name="T95" fmla="*/ 58 h 96"/>
                <a:gd name="T96" fmla="*/ 34 w 80"/>
                <a:gd name="T97" fmla="*/ 42 h 96"/>
                <a:gd name="T98" fmla="*/ 34 w 80"/>
                <a:gd name="T99"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96">
                  <a:moveTo>
                    <a:pt x="34" y="42"/>
                  </a:moveTo>
                  <a:lnTo>
                    <a:pt x="34" y="42"/>
                  </a:lnTo>
                  <a:lnTo>
                    <a:pt x="24" y="46"/>
                  </a:lnTo>
                  <a:lnTo>
                    <a:pt x="14" y="48"/>
                  </a:lnTo>
                  <a:lnTo>
                    <a:pt x="6" y="48"/>
                  </a:lnTo>
                  <a:lnTo>
                    <a:pt x="0" y="44"/>
                  </a:lnTo>
                  <a:lnTo>
                    <a:pt x="0" y="44"/>
                  </a:lnTo>
                  <a:lnTo>
                    <a:pt x="0" y="40"/>
                  </a:lnTo>
                  <a:lnTo>
                    <a:pt x="0" y="36"/>
                  </a:lnTo>
                  <a:lnTo>
                    <a:pt x="4" y="28"/>
                  </a:lnTo>
                  <a:lnTo>
                    <a:pt x="10" y="18"/>
                  </a:lnTo>
                  <a:lnTo>
                    <a:pt x="22" y="10"/>
                  </a:lnTo>
                  <a:lnTo>
                    <a:pt x="22" y="10"/>
                  </a:lnTo>
                  <a:lnTo>
                    <a:pt x="34" y="2"/>
                  </a:lnTo>
                  <a:lnTo>
                    <a:pt x="46" y="0"/>
                  </a:lnTo>
                  <a:lnTo>
                    <a:pt x="56" y="0"/>
                  </a:lnTo>
                  <a:lnTo>
                    <a:pt x="60" y="2"/>
                  </a:lnTo>
                  <a:lnTo>
                    <a:pt x="62" y="4"/>
                  </a:lnTo>
                  <a:lnTo>
                    <a:pt x="62" y="4"/>
                  </a:lnTo>
                  <a:lnTo>
                    <a:pt x="64" y="10"/>
                  </a:lnTo>
                  <a:lnTo>
                    <a:pt x="60" y="18"/>
                  </a:lnTo>
                  <a:lnTo>
                    <a:pt x="54" y="26"/>
                  </a:lnTo>
                  <a:lnTo>
                    <a:pt x="46" y="34"/>
                  </a:lnTo>
                  <a:lnTo>
                    <a:pt x="46" y="34"/>
                  </a:lnTo>
                  <a:lnTo>
                    <a:pt x="56" y="50"/>
                  </a:lnTo>
                  <a:lnTo>
                    <a:pt x="56" y="50"/>
                  </a:lnTo>
                  <a:lnTo>
                    <a:pt x="58" y="54"/>
                  </a:lnTo>
                  <a:lnTo>
                    <a:pt x="56" y="56"/>
                  </a:lnTo>
                  <a:lnTo>
                    <a:pt x="56" y="56"/>
                  </a:lnTo>
                  <a:lnTo>
                    <a:pt x="56" y="56"/>
                  </a:lnTo>
                  <a:lnTo>
                    <a:pt x="60" y="56"/>
                  </a:lnTo>
                  <a:lnTo>
                    <a:pt x="62" y="60"/>
                  </a:lnTo>
                  <a:lnTo>
                    <a:pt x="80" y="86"/>
                  </a:lnTo>
                  <a:lnTo>
                    <a:pt x="80" y="86"/>
                  </a:lnTo>
                  <a:lnTo>
                    <a:pt x="80" y="92"/>
                  </a:lnTo>
                  <a:lnTo>
                    <a:pt x="78" y="96"/>
                  </a:lnTo>
                  <a:lnTo>
                    <a:pt x="78" y="96"/>
                  </a:lnTo>
                  <a:lnTo>
                    <a:pt x="78" y="96"/>
                  </a:lnTo>
                  <a:lnTo>
                    <a:pt x="72" y="96"/>
                  </a:lnTo>
                  <a:lnTo>
                    <a:pt x="68" y="94"/>
                  </a:lnTo>
                  <a:lnTo>
                    <a:pt x="52" y="66"/>
                  </a:lnTo>
                  <a:lnTo>
                    <a:pt x="52" y="66"/>
                  </a:lnTo>
                  <a:lnTo>
                    <a:pt x="50" y="64"/>
                  </a:lnTo>
                  <a:lnTo>
                    <a:pt x="50" y="60"/>
                  </a:lnTo>
                  <a:lnTo>
                    <a:pt x="50" y="60"/>
                  </a:lnTo>
                  <a:lnTo>
                    <a:pt x="50" y="60"/>
                  </a:lnTo>
                  <a:lnTo>
                    <a:pt x="48" y="60"/>
                  </a:lnTo>
                  <a:lnTo>
                    <a:pt x="44" y="58"/>
                  </a:lnTo>
                  <a:lnTo>
                    <a:pt x="34" y="42"/>
                  </a:lnTo>
                  <a:lnTo>
                    <a:pt x="34" y="4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7651" name="Freeform 483"/>
            <p:cNvSpPr>
              <a:spLocks/>
            </p:cNvSpPr>
            <p:nvPr/>
          </p:nvSpPr>
          <p:spPr bwMode="auto">
            <a:xfrm>
              <a:off x="4889" y="2207"/>
              <a:ext cx="58" cy="70"/>
            </a:xfrm>
            <a:custGeom>
              <a:avLst/>
              <a:gdLst>
                <a:gd name="T0" fmla="*/ 18 w 58"/>
                <a:gd name="T1" fmla="*/ 2 h 70"/>
                <a:gd name="T2" fmla="*/ 18 w 58"/>
                <a:gd name="T3" fmla="*/ 2 h 70"/>
                <a:gd name="T4" fmla="*/ 22 w 58"/>
                <a:gd name="T5" fmla="*/ 0 h 70"/>
                <a:gd name="T6" fmla="*/ 20 w 58"/>
                <a:gd name="T7" fmla="*/ 0 h 70"/>
                <a:gd name="T8" fmla="*/ 10 w 58"/>
                <a:gd name="T9" fmla="*/ 6 h 70"/>
                <a:gd name="T10" fmla="*/ 0 w 58"/>
                <a:gd name="T11" fmla="*/ 14 h 70"/>
                <a:gd name="T12" fmla="*/ 0 w 58"/>
                <a:gd name="T13" fmla="*/ 14 h 70"/>
                <a:gd name="T14" fmla="*/ 4 w 58"/>
                <a:gd name="T15" fmla="*/ 12 h 70"/>
                <a:gd name="T16" fmla="*/ 4 w 58"/>
                <a:gd name="T17" fmla="*/ 12 h 70"/>
                <a:gd name="T18" fmla="*/ 16 w 58"/>
                <a:gd name="T19" fmla="*/ 30 h 70"/>
                <a:gd name="T20" fmla="*/ 16 w 58"/>
                <a:gd name="T21" fmla="*/ 30 h 70"/>
                <a:gd name="T22" fmla="*/ 18 w 58"/>
                <a:gd name="T23" fmla="*/ 32 h 70"/>
                <a:gd name="T24" fmla="*/ 22 w 58"/>
                <a:gd name="T25" fmla="*/ 32 h 70"/>
                <a:gd name="T26" fmla="*/ 22 w 58"/>
                <a:gd name="T27" fmla="*/ 32 h 70"/>
                <a:gd name="T28" fmla="*/ 22 w 58"/>
                <a:gd name="T29" fmla="*/ 32 h 70"/>
                <a:gd name="T30" fmla="*/ 20 w 58"/>
                <a:gd name="T31" fmla="*/ 36 h 70"/>
                <a:gd name="T32" fmla="*/ 22 w 58"/>
                <a:gd name="T33" fmla="*/ 40 h 70"/>
                <a:gd name="T34" fmla="*/ 42 w 58"/>
                <a:gd name="T35" fmla="*/ 68 h 70"/>
                <a:gd name="T36" fmla="*/ 42 w 58"/>
                <a:gd name="T37" fmla="*/ 68 h 70"/>
                <a:gd name="T38" fmla="*/ 44 w 58"/>
                <a:gd name="T39" fmla="*/ 70 h 70"/>
                <a:gd name="T40" fmla="*/ 46 w 58"/>
                <a:gd name="T41" fmla="*/ 70 h 70"/>
                <a:gd name="T42" fmla="*/ 52 w 58"/>
                <a:gd name="T43" fmla="*/ 68 h 70"/>
                <a:gd name="T44" fmla="*/ 52 w 58"/>
                <a:gd name="T45" fmla="*/ 68 h 70"/>
                <a:gd name="T46" fmla="*/ 52 w 58"/>
                <a:gd name="T47" fmla="*/ 68 h 70"/>
                <a:gd name="T48" fmla="*/ 56 w 58"/>
                <a:gd name="T49" fmla="*/ 64 h 70"/>
                <a:gd name="T50" fmla="*/ 58 w 58"/>
                <a:gd name="T51" fmla="*/ 60 h 70"/>
                <a:gd name="T52" fmla="*/ 56 w 58"/>
                <a:gd name="T53" fmla="*/ 58 h 70"/>
                <a:gd name="T54" fmla="*/ 36 w 58"/>
                <a:gd name="T55" fmla="*/ 30 h 70"/>
                <a:gd name="T56" fmla="*/ 36 w 58"/>
                <a:gd name="T57" fmla="*/ 30 h 70"/>
                <a:gd name="T58" fmla="*/ 34 w 58"/>
                <a:gd name="T59" fmla="*/ 26 h 70"/>
                <a:gd name="T60" fmla="*/ 30 w 58"/>
                <a:gd name="T61" fmla="*/ 26 h 70"/>
                <a:gd name="T62" fmla="*/ 30 w 58"/>
                <a:gd name="T63" fmla="*/ 26 h 70"/>
                <a:gd name="T64" fmla="*/ 30 w 58"/>
                <a:gd name="T65" fmla="*/ 26 h 70"/>
                <a:gd name="T66" fmla="*/ 32 w 58"/>
                <a:gd name="T67" fmla="*/ 22 h 70"/>
                <a:gd name="T68" fmla="*/ 30 w 58"/>
                <a:gd name="T69" fmla="*/ 20 h 70"/>
                <a:gd name="T70" fmla="*/ 18 w 58"/>
                <a:gd name="T71" fmla="*/ 2 h 70"/>
                <a:gd name="T72" fmla="*/ 18 w 58"/>
                <a:gd name="T7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70">
                  <a:moveTo>
                    <a:pt x="18" y="2"/>
                  </a:moveTo>
                  <a:lnTo>
                    <a:pt x="18" y="2"/>
                  </a:lnTo>
                  <a:lnTo>
                    <a:pt x="22" y="0"/>
                  </a:lnTo>
                  <a:lnTo>
                    <a:pt x="20" y="0"/>
                  </a:lnTo>
                  <a:lnTo>
                    <a:pt x="10" y="6"/>
                  </a:lnTo>
                  <a:lnTo>
                    <a:pt x="0" y="14"/>
                  </a:lnTo>
                  <a:lnTo>
                    <a:pt x="0" y="14"/>
                  </a:lnTo>
                  <a:lnTo>
                    <a:pt x="4" y="12"/>
                  </a:lnTo>
                  <a:lnTo>
                    <a:pt x="4" y="12"/>
                  </a:lnTo>
                  <a:lnTo>
                    <a:pt x="16" y="30"/>
                  </a:lnTo>
                  <a:lnTo>
                    <a:pt x="16" y="30"/>
                  </a:lnTo>
                  <a:lnTo>
                    <a:pt x="18" y="32"/>
                  </a:lnTo>
                  <a:lnTo>
                    <a:pt x="22" y="32"/>
                  </a:lnTo>
                  <a:lnTo>
                    <a:pt x="22" y="32"/>
                  </a:lnTo>
                  <a:lnTo>
                    <a:pt x="22" y="32"/>
                  </a:lnTo>
                  <a:lnTo>
                    <a:pt x="20" y="36"/>
                  </a:lnTo>
                  <a:lnTo>
                    <a:pt x="22" y="40"/>
                  </a:lnTo>
                  <a:lnTo>
                    <a:pt x="42" y="68"/>
                  </a:lnTo>
                  <a:lnTo>
                    <a:pt x="42" y="68"/>
                  </a:lnTo>
                  <a:lnTo>
                    <a:pt x="44" y="70"/>
                  </a:lnTo>
                  <a:lnTo>
                    <a:pt x="46" y="70"/>
                  </a:lnTo>
                  <a:lnTo>
                    <a:pt x="52" y="68"/>
                  </a:lnTo>
                  <a:lnTo>
                    <a:pt x="52" y="68"/>
                  </a:lnTo>
                  <a:lnTo>
                    <a:pt x="52" y="68"/>
                  </a:lnTo>
                  <a:lnTo>
                    <a:pt x="56" y="64"/>
                  </a:lnTo>
                  <a:lnTo>
                    <a:pt x="58" y="60"/>
                  </a:lnTo>
                  <a:lnTo>
                    <a:pt x="56" y="58"/>
                  </a:lnTo>
                  <a:lnTo>
                    <a:pt x="36" y="30"/>
                  </a:lnTo>
                  <a:lnTo>
                    <a:pt x="36" y="30"/>
                  </a:lnTo>
                  <a:lnTo>
                    <a:pt x="34" y="26"/>
                  </a:lnTo>
                  <a:lnTo>
                    <a:pt x="30" y="26"/>
                  </a:lnTo>
                  <a:lnTo>
                    <a:pt x="30" y="26"/>
                  </a:lnTo>
                  <a:lnTo>
                    <a:pt x="30" y="26"/>
                  </a:lnTo>
                  <a:lnTo>
                    <a:pt x="32" y="22"/>
                  </a:lnTo>
                  <a:lnTo>
                    <a:pt x="30" y="20"/>
                  </a:lnTo>
                  <a:lnTo>
                    <a:pt x="18" y="2"/>
                  </a:lnTo>
                  <a:lnTo>
                    <a:pt x="18"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877599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1968511" y="504829"/>
            <a:ext cx="8189913" cy="5980113"/>
            <a:chOff x="280" y="318"/>
            <a:chExt cx="5159" cy="3767"/>
          </a:xfrm>
        </p:grpSpPr>
        <p:sp>
          <p:nvSpPr>
            <p:cNvPr id="8195"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196"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197"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198"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199"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0"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1"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202" name="Group 10"/>
          <p:cNvGrpSpPr>
            <a:grpSpLocks/>
          </p:cNvGrpSpPr>
          <p:nvPr/>
        </p:nvGrpSpPr>
        <p:grpSpPr bwMode="auto">
          <a:xfrm>
            <a:off x="3492504" y="666750"/>
            <a:ext cx="815975" cy="844550"/>
            <a:chOff x="1240" y="420"/>
            <a:chExt cx="514" cy="532"/>
          </a:xfrm>
        </p:grpSpPr>
        <p:sp>
          <p:nvSpPr>
            <p:cNvPr id="8203"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4"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5"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6"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7"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8"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09"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0"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1"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2"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3"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4"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5"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6"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7"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8"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19"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0"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1"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2"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3"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4"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5"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6"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7"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8"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29"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0"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1"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2"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3"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4"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5"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6"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7"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8"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39"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0"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1"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2"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3"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4"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5"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6"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7"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8"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49"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0"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1"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2"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3"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4"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5"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6"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7"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8"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59"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0"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1"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2"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3"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4"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5"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6"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7"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8"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69"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0"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1"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2"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3"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4"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5"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6"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7"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8"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79"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0"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1"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2"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3"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4"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5"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6"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7"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8"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89"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0"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1"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2"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3"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4"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5"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6"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7"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8"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299"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0"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1"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2"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3"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4"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5"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6"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7"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8"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09"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0"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1"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2"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3"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4"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5"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6"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7"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8"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19"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0"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1"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2"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3"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4"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5"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6"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7"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8"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29"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0"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1"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2"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3"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4"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5"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6"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7"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8"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39"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0"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1"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342"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3"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4"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5"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6"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7"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49" name="Freeform 15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676" name="Group 484"/>
          <p:cNvGrpSpPr>
            <a:grpSpLocks/>
          </p:cNvGrpSpPr>
          <p:nvPr/>
        </p:nvGrpSpPr>
        <p:grpSpPr bwMode="auto">
          <a:xfrm>
            <a:off x="4946652" y="2597160"/>
            <a:ext cx="2309813" cy="1941513"/>
            <a:chOff x="2156" y="1636"/>
            <a:chExt cx="1455" cy="1223"/>
          </a:xfrm>
        </p:grpSpPr>
        <p:sp>
          <p:nvSpPr>
            <p:cNvPr id="8350" name="Freeform 158"/>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51" name="Freeform 159"/>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52" name="Freeform 160"/>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53" name="Freeform 161"/>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54" name="Freeform 162"/>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355" name="Freeform 163"/>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506"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8507" name="Rectangle 315"/>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08" name="Rectangle 316"/>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8509" name="Rectangle 317"/>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sp>
        <p:nvSpPr>
          <p:cNvPr id="8510" name="Rectangle 318"/>
          <p:cNvSpPr>
            <a:spLocks noChangeArrowheads="1"/>
          </p:cNvSpPr>
          <p:nvPr/>
        </p:nvSpPr>
        <p:spPr bwMode="auto">
          <a:xfrm>
            <a:off x="8291515" y="3998913"/>
            <a:ext cx="625476" cy="158750"/>
          </a:xfrm>
          <a:prstGeom prst="rect">
            <a:avLst/>
          </a:prstGeom>
          <a:solidFill>
            <a:srgbClr val="9ED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512" name="Group 320"/>
          <p:cNvGrpSpPr>
            <a:grpSpLocks/>
          </p:cNvGrpSpPr>
          <p:nvPr/>
        </p:nvGrpSpPr>
        <p:grpSpPr bwMode="auto">
          <a:xfrm>
            <a:off x="4111627" y="1371600"/>
            <a:ext cx="63500" cy="165100"/>
            <a:chOff x="1630" y="864"/>
            <a:chExt cx="40" cy="104"/>
          </a:xfrm>
        </p:grpSpPr>
        <p:sp>
          <p:nvSpPr>
            <p:cNvPr id="8513"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14"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15" name="Group 323"/>
          <p:cNvGrpSpPr>
            <a:grpSpLocks/>
          </p:cNvGrpSpPr>
          <p:nvPr/>
        </p:nvGrpSpPr>
        <p:grpSpPr bwMode="auto">
          <a:xfrm>
            <a:off x="3908427" y="1282700"/>
            <a:ext cx="88900" cy="139700"/>
            <a:chOff x="1502" y="808"/>
            <a:chExt cx="56" cy="88"/>
          </a:xfrm>
        </p:grpSpPr>
        <p:sp>
          <p:nvSpPr>
            <p:cNvPr id="8516"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17"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518" name="Freeform 326"/>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19" name="Freeform 327"/>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20" name="Freeform 328"/>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21" name="Freeform 329"/>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522" name="Group 330"/>
          <p:cNvGrpSpPr>
            <a:grpSpLocks/>
          </p:cNvGrpSpPr>
          <p:nvPr/>
        </p:nvGrpSpPr>
        <p:grpSpPr bwMode="auto">
          <a:xfrm>
            <a:off x="4257675" y="5230833"/>
            <a:ext cx="749300" cy="688975"/>
            <a:chOff x="1722" y="3295"/>
            <a:chExt cx="472" cy="434"/>
          </a:xfrm>
        </p:grpSpPr>
        <p:sp>
          <p:nvSpPr>
            <p:cNvPr id="8523" name="Freeform 331"/>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24" name="Freeform 332"/>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525" name="Freeform 333"/>
          <p:cNvSpPr>
            <a:spLocks/>
          </p:cNvSpPr>
          <p:nvPr/>
        </p:nvSpPr>
        <p:spPr bwMode="auto">
          <a:xfrm>
            <a:off x="7974024" y="5199063"/>
            <a:ext cx="819151" cy="101600"/>
          </a:xfrm>
          <a:custGeom>
            <a:avLst/>
            <a:gdLst>
              <a:gd name="T0" fmla="*/ 516 w 516"/>
              <a:gd name="T1" fmla="*/ 64 h 64"/>
              <a:gd name="T2" fmla="*/ 494 w 516"/>
              <a:gd name="T3" fmla="*/ 46 h 64"/>
              <a:gd name="T4" fmla="*/ 466 w 516"/>
              <a:gd name="T5" fmla="*/ 16 h 64"/>
              <a:gd name="T6" fmla="*/ 450 w 516"/>
              <a:gd name="T7" fmla="*/ 8 h 64"/>
              <a:gd name="T8" fmla="*/ 438 w 516"/>
              <a:gd name="T9" fmla="*/ 8 h 64"/>
              <a:gd name="T10" fmla="*/ 432 w 516"/>
              <a:gd name="T11" fmla="*/ 10 h 64"/>
              <a:gd name="T12" fmla="*/ 416 w 516"/>
              <a:gd name="T13" fmla="*/ 24 h 64"/>
              <a:gd name="T14" fmla="*/ 392 w 516"/>
              <a:gd name="T15" fmla="*/ 52 h 64"/>
              <a:gd name="T16" fmla="*/ 374 w 516"/>
              <a:gd name="T17" fmla="*/ 62 h 64"/>
              <a:gd name="T18" fmla="*/ 364 w 516"/>
              <a:gd name="T19" fmla="*/ 60 h 64"/>
              <a:gd name="T20" fmla="*/ 352 w 516"/>
              <a:gd name="T21" fmla="*/ 54 h 64"/>
              <a:gd name="T22" fmla="*/ 326 w 516"/>
              <a:gd name="T23" fmla="*/ 24 h 64"/>
              <a:gd name="T24" fmla="*/ 308 w 516"/>
              <a:gd name="T25" fmla="*/ 8 h 64"/>
              <a:gd name="T26" fmla="*/ 298 w 516"/>
              <a:gd name="T27" fmla="*/ 6 h 64"/>
              <a:gd name="T28" fmla="*/ 284 w 516"/>
              <a:gd name="T29" fmla="*/ 10 h 64"/>
              <a:gd name="T30" fmla="*/ 276 w 516"/>
              <a:gd name="T31" fmla="*/ 16 h 64"/>
              <a:gd name="T32" fmla="*/ 252 w 516"/>
              <a:gd name="T33" fmla="*/ 44 h 64"/>
              <a:gd name="T34" fmla="*/ 236 w 516"/>
              <a:gd name="T35" fmla="*/ 56 h 64"/>
              <a:gd name="T36" fmla="*/ 226 w 516"/>
              <a:gd name="T37" fmla="*/ 56 h 64"/>
              <a:gd name="T38" fmla="*/ 216 w 516"/>
              <a:gd name="T39" fmla="*/ 52 h 64"/>
              <a:gd name="T40" fmla="*/ 206 w 516"/>
              <a:gd name="T41" fmla="*/ 42 h 64"/>
              <a:gd name="T42" fmla="*/ 182 w 516"/>
              <a:gd name="T43" fmla="*/ 14 h 64"/>
              <a:gd name="T44" fmla="*/ 164 w 516"/>
              <a:gd name="T45" fmla="*/ 2 h 64"/>
              <a:gd name="T46" fmla="*/ 140 w 516"/>
              <a:gd name="T47" fmla="*/ 4 h 64"/>
              <a:gd name="T48" fmla="*/ 134 w 516"/>
              <a:gd name="T49" fmla="*/ 8 h 64"/>
              <a:gd name="T50" fmla="*/ 120 w 516"/>
              <a:gd name="T51" fmla="*/ 26 h 64"/>
              <a:gd name="T52" fmla="*/ 102 w 516"/>
              <a:gd name="T53" fmla="*/ 52 h 64"/>
              <a:gd name="T54" fmla="*/ 94 w 516"/>
              <a:gd name="T55" fmla="*/ 58 h 64"/>
              <a:gd name="T56" fmla="*/ 82 w 516"/>
              <a:gd name="T57" fmla="*/ 64 h 64"/>
              <a:gd name="T58" fmla="*/ 76 w 516"/>
              <a:gd name="T59" fmla="*/ 62 h 64"/>
              <a:gd name="T60" fmla="*/ 62 w 516"/>
              <a:gd name="T61" fmla="*/ 52 h 64"/>
              <a:gd name="T62" fmla="*/ 44 w 516"/>
              <a:gd name="T63" fmla="*/ 22 h 64"/>
              <a:gd name="T64" fmla="*/ 32 w 516"/>
              <a:gd name="T65" fmla="*/ 8 h 64"/>
              <a:gd name="T66" fmla="*/ 24 w 516"/>
              <a:gd name="T67" fmla="*/ 4 h 64"/>
              <a:gd name="T68" fmla="*/ 8 w 516"/>
              <a:gd name="T69" fmla="*/ 0 h 64"/>
              <a:gd name="T70" fmla="*/ 0 w 516"/>
              <a:gd name="T7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64">
                <a:moveTo>
                  <a:pt x="516" y="64"/>
                </a:moveTo>
                <a:lnTo>
                  <a:pt x="516" y="64"/>
                </a:lnTo>
                <a:lnTo>
                  <a:pt x="504" y="56"/>
                </a:lnTo>
                <a:lnTo>
                  <a:pt x="494" y="46"/>
                </a:lnTo>
                <a:lnTo>
                  <a:pt x="476" y="24"/>
                </a:lnTo>
                <a:lnTo>
                  <a:pt x="466" y="16"/>
                </a:lnTo>
                <a:lnTo>
                  <a:pt x="456" y="10"/>
                </a:lnTo>
                <a:lnTo>
                  <a:pt x="450" y="8"/>
                </a:lnTo>
                <a:lnTo>
                  <a:pt x="446" y="8"/>
                </a:lnTo>
                <a:lnTo>
                  <a:pt x="438" y="8"/>
                </a:lnTo>
                <a:lnTo>
                  <a:pt x="432" y="10"/>
                </a:lnTo>
                <a:lnTo>
                  <a:pt x="432" y="10"/>
                </a:lnTo>
                <a:lnTo>
                  <a:pt x="424" y="16"/>
                </a:lnTo>
                <a:lnTo>
                  <a:pt x="416" y="24"/>
                </a:lnTo>
                <a:lnTo>
                  <a:pt x="400" y="44"/>
                </a:lnTo>
                <a:lnTo>
                  <a:pt x="392" y="52"/>
                </a:lnTo>
                <a:lnTo>
                  <a:pt x="384" y="60"/>
                </a:lnTo>
                <a:lnTo>
                  <a:pt x="374" y="62"/>
                </a:lnTo>
                <a:lnTo>
                  <a:pt x="368" y="62"/>
                </a:lnTo>
                <a:lnTo>
                  <a:pt x="364" y="60"/>
                </a:lnTo>
                <a:lnTo>
                  <a:pt x="364" y="60"/>
                </a:lnTo>
                <a:lnTo>
                  <a:pt x="352" y="54"/>
                </a:lnTo>
                <a:lnTo>
                  <a:pt x="344" y="46"/>
                </a:lnTo>
                <a:lnTo>
                  <a:pt x="326" y="24"/>
                </a:lnTo>
                <a:lnTo>
                  <a:pt x="318" y="14"/>
                </a:lnTo>
                <a:lnTo>
                  <a:pt x="308" y="8"/>
                </a:lnTo>
                <a:lnTo>
                  <a:pt x="302" y="6"/>
                </a:lnTo>
                <a:lnTo>
                  <a:pt x="298" y="6"/>
                </a:lnTo>
                <a:lnTo>
                  <a:pt x="292" y="6"/>
                </a:lnTo>
                <a:lnTo>
                  <a:pt x="284" y="10"/>
                </a:lnTo>
                <a:lnTo>
                  <a:pt x="284" y="10"/>
                </a:lnTo>
                <a:lnTo>
                  <a:pt x="276" y="16"/>
                </a:lnTo>
                <a:lnTo>
                  <a:pt x="268" y="26"/>
                </a:lnTo>
                <a:lnTo>
                  <a:pt x="252" y="44"/>
                </a:lnTo>
                <a:lnTo>
                  <a:pt x="244" y="52"/>
                </a:lnTo>
                <a:lnTo>
                  <a:pt x="236" y="56"/>
                </a:lnTo>
                <a:lnTo>
                  <a:pt x="232" y="56"/>
                </a:lnTo>
                <a:lnTo>
                  <a:pt x="226" y="56"/>
                </a:lnTo>
                <a:lnTo>
                  <a:pt x="222" y="54"/>
                </a:lnTo>
                <a:lnTo>
                  <a:pt x="216" y="52"/>
                </a:lnTo>
                <a:lnTo>
                  <a:pt x="216" y="52"/>
                </a:lnTo>
                <a:lnTo>
                  <a:pt x="206" y="42"/>
                </a:lnTo>
                <a:lnTo>
                  <a:pt x="198" y="34"/>
                </a:lnTo>
                <a:lnTo>
                  <a:pt x="182" y="14"/>
                </a:lnTo>
                <a:lnTo>
                  <a:pt x="174" y="8"/>
                </a:lnTo>
                <a:lnTo>
                  <a:pt x="164" y="2"/>
                </a:lnTo>
                <a:lnTo>
                  <a:pt x="154" y="0"/>
                </a:lnTo>
                <a:lnTo>
                  <a:pt x="140" y="4"/>
                </a:lnTo>
                <a:lnTo>
                  <a:pt x="140" y="4"/>
                </a:lnTo>
                <a:lnTo>
                  <a:pt x="134" y="8"/>
                </a:lnTo>
                <a:lnTo>
                  <a:pt x="128" y="12"/>
                </a:lnTo>
                <a:lnTo>
                  <a:pt x="120" y="26"/>
                </a:lnTo>
                <a:lnTo>
                  <a:pt x="112" y="40"/>
                </a:lnTo>
                <a:lnTo>
                  <a:pt x="102" y="52"/>
                </a:lnTo>
                <a:lnTo>
                  <a:pt x="102" y="52"/>
                </a:lnTo>
                <a:lnTo>
                  <a:pt x="94" y="58"/>
                </a:lnTo>
                <a:lnTo>
                  <a:pt x="88" y="62"/>
                </a:lnTo>
                <a:lnTo>
                  <a:pt x="82" y="64"/>
                </a:lnTo>
                <a:lnTo>
                  <a:pt x="76" y="62"/>
                </a:lnTo>
                <a:lnTo>
                  <a:pt x="76" y="62"/>
                </a:lnTo>
                <a:lnTo>
                  <a:pt x="68" y="58"/>
                </a:lnTo>
                <a:lnTo>
                  <a:pt x="62" y="52"/>
                </a:lnTo>
                <a:lnTo>
                  <a:pt x="52" y="38"/>
                </a:lnTo>
                <a:lnTo>
                  <a:pt x="44" y="22"/>
                </a:lnTo>
                <a:lnTo>
                  <a:pt x="38" y="14"/>
                </a:lnTo>
                <a:lnTo>
                  <a:pt x="32" y="8"/>
                </a:lnTo>
                <a:lnTo>
                  <a:pt x="32" y="8"/>
                </a:lnTo>
                <a:lnTo>
                  <a:pt x="24" y="4"/>
                </a:lnTo>
                <a:lnTo>
                  <a:pt x="16" y="0"/>
                </a:lnTo>
                <a:lnTo>
                  <a:pt x="8" y="0"/>
                </a:lnTo>
                <a:lnTo>
                  <a:pt x="4" y="2"/>
                </a:lnTo>
                <a:lnTo>
                  <a:pt x="0" y="6"/>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26" name="Freeform 334"/>
          <p:cNvSpPr>
            <a:spLocks/>
          </p:cNvSpPr>
          <p:nvPr/>
        </p:nvSpPr>
        <p:spPr bwMode="auto">
          <a:xfrm>
            <a:off x="7840678" y="4865688"/>
            <a:ext cx="657225" cy="101600"/>
          </a:xfrm>
          <a:custGeom>
            <a:avLst/>
            <a:gdLst>
              <a:gd name="T0" fmla="*/ 0 w 414"/>
              <a:gd name="T1" fmla="*/ 64 h 64"/>
              <a:gd name="T2" fmla="*/ 0 w 414"/>
              <a:gd name="T3" fmla="*/ 64 h 64"/>
              <a:gd name="T4" fmla="*/ 12 w 414"/>
              <a:gd name="T5" fmla="*/ 56 h 64"/>
              <a:gd name="T6" fmla="*/ 22 w 414"/>
              <a:gd name="T7" fmla="*/ 46 h 64"/>
              <a:gd name="T8" fmla="*/ 40 w 414"/>
              <a:gd name="T9" fmla="*/ 24 h 64"/>
              <a:gd name="T10" fmla="*/ 50 w 414"/>
              <a:gd name="T11" fmla="*/ 14 h 64"/>
              <a:gd name="T12" fmla="*/ 60 w 414"/>
              <a:gd name="T13" fmla="*/ 8 h 64"/>
              <a:gd name="T14" fmla="*/ 64 w 414"/>
              <a:gd name="T15" fmla="*/ 6 h 64"/>
              <a:gd name="T16" fmla="*/ 70 w 414"/>
              <a:gd name="T17" fmla="*/ 6 h 64"/>
              <a:gd name="T18" fmla="*/ 76 w 414"/>
              <a:gd name="T19" fmla="*/ 6 h 64"/>
              <a:gd name="T20" fmla="*/ 82 w 414"/>
              <a:gd name="T21" fmla="*/ 8 h 64"/>
              <a:gd name="T22" fmla="*/ 82 w 414"/>
              <a:gd name="T23" fmla="*/ 8 h 64"/>
              <a:gd name="T24" fmla="*/ 92 w 414"/>
              <a:gd name="T25" fmla="*/ 14 h 64"/>
              <a:gd name="T26" fmla="*/ 100 w 414"/>
              <a:gd name="T27" fmla="*/ 24 h 64"/>
              <a:gd name="T28" fmla="*/ 116 w 414"/>
              <a:gd name="T29" fmla="*/ 42 h 64"/>
              <a:gd name="T30" fmla="*/ 124 w 414"/>
              <a:gd name="T31" fmla="*/ 52 h 64"/>
              <a:gd name="T32" fmla="*/ 132 w 414"/>
              <a:gd name="T33" fmla="*/ 58 h 64"/>
              <a:gd name="T34" fmla="*/ 142 w 414"/>
              <a:gd name="T35" fmla="*/ 60 h 64"/>
              <a:gd name="T36" fmla="*/ 146 w 414"/>
              <a:gd name="T37" fmla="*/ 60 h 64"/>
              <a:gd name="T38" fmla="*/ 152 w 414"/>
              <a:gd name="T39" fmla="*/ 60 h 64"/>
              <a:gd name="T40" fmla="*/ 152 w 414"/>
              <a:gd name="T41" fmla="*/ 60 h 64"/>
              <a:gd name="T42" fmla="*/ 162 w 414"/>
              <a:gd name="T43" fmla="*/ 54 h 64"/>
              <a:gd name="T44" fmla="*/ 172 w 414"/>
              <a:gd name="T45" fmla="*/ 44 h 64"/>
              <a:gd name="T46" fmla="*/ 188 w 414"/>
              <a:gd name="T47" fmla="*/ 22 h 64"/>
              <a:gd name="T48" fmla="*/ 198 w 414"/>
              <a:gd name="T49" fmla="*/ 12 h 64"/>
              <a:gd name="T50" fmla="*/ 208 w 414"/>
              <a:gd name="T51" fmla="*/ 6 h 64"/>
              <a:gd name="T52" fmla="*/ 212 w 414"/>
              <a:gd name="T53" fmla="*/ 4 h 64"/>
              <a:gd name="T54" fmla="*/ 218 w 414"/>
              <a:gd name="T55" fmla="*/ 4 h 64"/>
              <a:gd name="T56" fmla="*/ 224 w 414"/>
              <a:gd name="T57" fmla="*/ 6 h 64"/>
              <a:gd name="T58" fmla="*/ 230 w 414"/>
              <a:gd name="T59" fmla="*/ 8 h 64"/>
              <a:gd name="T60" fmla="*/ 230 w 414"/>
              <a:gd name="T61" fmla="*/ 8 h 64"/>
              <a:gd name="T62" fmla="*/ 240 w 414"/>
              <a:gd name="T63" fmla="*/ 16 h 64"/>
              <a:gd name="T64" fmla="*/ 248 w 414"/>
              <a:gd name="T65" fmla="*/ 24 h 64"/>
              <a:gd name="T66" fmla="*/ 264 w 414"/>
              <a:gd name="T67" fmla="*/ 42 h 64"/>
              <a:gd name="T68" fmla="*/ 272 w 414"/>
              <a:gd name="T69" fmla="*/ 50 h 64"/>
              <a:gd name="T70" fmla="*/ 280 w 414"/>
              <a:gd name="T71" fmla="*/ 54 h 64"/>
              <a:gd name="T72" fmla="*/ 284 w 414"/>
              <a:gd name="T73" fmla="*/ 56 h 64"/>
              <a:gd name="T74" fmla="*/ 290 w 414"/>
              <a:gd name="T75" fmla="*/ 54 h 64"/>
              <a:gd name="T76" fmla="*/ 294 w 414"/>
              <a:gd name="T77" fmla="*/ 52 h 64"/>
              <a:gd name="T78" fmla="*/ 300 w 414"/>
              <a:gd name="T79" fmla="*/ 50 h 64"/>
              <a:gd name="T80" fmla="*/ 300 w 414"/>
              <a:gd name="T81" fmla="*/ 50 h 64"/>
              <a:gd name="T82" fmla="*/ 308 w 414"/>
              <a:gd name="T83" fmla="*/ 42 h 64"/>
              <a:gd name="T84" fmla="*/ 318 w 414"/>
              <a:gd name="T85" fmla="*/ 32 h 64"/>
              <a:gd name="T86" fmla="*/ 334 w 414"/>
              <a:gd name="T87" fmla="*/ 14 h 64"/>
              <a:gd name="T88" fmla="*/ 342 w 414"/>
              <a:gd name="T89" fmla="*/ 6 h 64"/>
              <a:gd name="T90" fmla="*/ 352 w 414"/>
              <a:gd name="T91" fmla="*/ 0 h 64"/>
              <a:gd name="T92" fmla="*/ 362 w 414"/>
              <a:gd name="T93" fmla="*/ 0 h 64"/>
              <a:gd name="T94" fmla="*/ 374 w 414"/>
              <a:gd name="T95" fmla="*/ 2 h 64"/>
              <a:gd name="T96" fmla="*/ 374 w 414"/>
              <a:gd name="T97" fmla="*/ 2 h 64"/>
              <a:gd name="T98" fmla="*/ 382 w 414"/>
              <a:gd name="T99" fmla="*/ 6 h 64"/>
              <a:gd name="T100" fmla="*/ 388 w 414"/>
              <a:gd name="T101" fmla="*/ 10 h 64"/>
              <a:gd name="T102" fmla="*/ 396 w 414"/>
              <a:gd name="T103" fmla="*/ 24 h 64"/>
              <a:gd name="T104" fmla="*/ 404 w 414"/>
              <a:gd name="T105" fmla="*/ 38 h 64"/>
              <a:gd name="T106" fmla="*/ 414 w 414"/>
              <a:gd name="T10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64">
                <a:moveTo>
                  <a:pt x="0" y="64"/>
                </a:moveTo>
                <a:lnTo>
                  <a:pt x="0" y="64"/>
                </a:lnTo>
                <a:lnTo>
                  <a:pt x="12" y="56"/>
                </a:lnTo>
                <a:lnTo>
                  <a:pt x="22" y="46"/>
                </a:lnTo>
                <a:lnTo>
                  <a:pt x="40" y="24"/>
                </a:lnTo>
                <a:lnTo>
                  <a:pt x="50" y="14"/>
                </a:lnTo>
                <a:lnTo>
                  <a:pt x="60" y="8"/>
                </a:lnTo>
                <a:lnTo>
                  <a:pt x="64" y="6"/>
                </a:lnTo>
                <a:lnTo>
                  <a:pt x="70" y="6"/>
                </a:lnTo>
                <a:lnTo>
                  <a:pt x="76" y="6"/>
                </a:lnTo>
                <a:lnTo>
                  <a:pt x="82" y="8"/>
                </a:lnTo>
                <a:lnTo>
                  <a:pt x="82" y="8"/>
                </a:lnTo>
                <a:lnTo>
                  <a:pt x="92" y="14"/>
                </a:lnTo>
                <a:lnTo>
                  <a:pt x="100" y="24"/>
                </a:lnTo>
                <a:lnTo>
                  <a:pt x="116" y="42"/>
                </a:lnTo>
                <a:lnTo>
                  <a:pt x="124" y="52"/>
                </a:lnTo>
                <a:lnTo>
                  <a:pt x="132" y="58"/>
                </a:lnTo>
                <a:lnTo>
                  <a:pt x="142" y="60"/>
                </a:lnTo>
                <a:lnTo>
                  <a:pt x="146" y="60"/>
                </a:lnTo>
                <a:lnTo>
                  <a:pt x="152" y="60"/>
                </a:lnTo>
                <a:lnTo>
                  <a:pt x="152" y="60"/>
                </a:lnTo>
                <a:lnTo>
                  <a:pt x="162" y="54"/>
                </a:lnTo>
                <a:lnTo>
                  <a:pt x="172" y="44"/>
                </a:lnTo>
                <a:lnTo>
                  <a:pt x="188" y="22"/>
                </a:lnTo>
                <a:lnTo>
                  <a:pt x="198" y="12"/>
                </a:lnTo>
                <a:lnTo>
                  <a:pt x="208" y="6"/>
                </a:lnTo>
                <a:lnTo>
                  <a:pt x="212" y="4"/>
                </a:lnTo>
                <a:lnTo>
                  <a:pt x="218" y="4"/>
                </a:lnTo>
                <a:lnTo>
                  <a:pt x="224" y="6"/>
                </a:lnTo>
                <a:lnTo>
                  <a:pt x="230" y="8"/>
                </a:lnTo>
                <a:lnTo>
                  <a:pt x="230" y="8"/>
                </a:lnTo>
                <a:lnTo>
                  <a:pt x="240" y="16"/>
                </a:lnTo>
                <a:lnTo>
                  <a:pt x="248" y="24"/>
                </a:lnTo>
                <a:lnTo>
                  <a:pt x="264" y="42"/>
                </a:lnTo>
                <a:lnTo>
                  <a:pt x="272" y="50"/>
                </a:lnTo>
                <a:lnTo>
                  <a:pt x="280" y="54"/>
                </a:lnTo>
                <a:lnTo>
                  <a:pt x="284" y="56"/>
                </a:lnTo>
                <a:lnTo>
                  <a:pt x="290" y="54"/>
                </a:lnTo>
                <a:lnTo>
                  <a:pt x="294" y="52"/>
                </a:lnTo>
                <a:lnTo>
                  <a:pt x="300" y="50"/>
                </a:lnTo>
                <a:lnTo>
                  <a:pt x="300" y="50"/>
                </a:lnTo>
                <a:lnTo>
                  <a:pt x="308" y="42"/>
                </a:lnTo>
                <a:lnTo>
                  <a:pt x="318" y="32"/>
                </a:lnTo>
                <a:lnTo>
                  <a:pt x="334" y="14"/>
                </a:lnTo>
                <a:lnTo>
                  <a:pt x="342" y="6"/>
                </a:lnTo>
                <a:lnTo>
                  <a:pt x="352" y="0"/>
                </a:lnTo>
                <a:lnTo>
                  <a:pt x="362" y="0"/>
                </a:lnTo>
                <a:lnTo>
                  <a:pt x="374" y="2"/>
                </a:lnTo>
                <a:lnTo>
                  <a:pt x="374" y="2"/>
                </a:lnTo>
                <a:lnTo>
                  <a:pt x="382" y="6"/>
                </a:lnTo>
                <a:lnTo>
                  <a:pt x="388" y="10"/>
                </a:lnTo>
                <a:lnTo>
                  <a:pt x="396" y="24"/>
                </a:lnTo>
                <a:lnTo>
                  <a:pt x="404" y="38"/>
                </a:lnTo>
                <a:lnTo>
                  <a:pt x="414" y="52"/>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27" name="Freeform 335"/>
          <p:cNvSpPr>
            <a:spLocks/>
          </p:cNvSpPr>
          <p:nvPr/>
        </p:nvSpPr>
        <p:spPr bwMode="auto">
          <a:xfrm>
            <a:off x="7656517" y="4586288"/>
            <a:ext cx="450851" cy="101600"/>
          </a:xfrm>
          <a:custGeom>
            <a:avLst/>
            <a:gdLst>
              <a:gd name="T0" fmla="*/ 284 w 284"/>
              <a:gd name="T1" fmla="*/ 54 h 64"/>
              <a:gd name="T2" fmla="*/ 284 w 284"/>
              <a:gd name="T3" fmla="*/ 54 h 64"/>
              <a:gd name="T4" fmla="*/ 274 w 284"/>
              <a:gd name="T5" fmla="*/ 48 h 64"/>
              <a:gd name="T6" fmla="*/ 266 w 284"/>
              <a:gd name="T7" fmla="*/ 40 h 64"/>
              <a:gd name="T8" fmla="*/ 252 w 284"/>
              <a:gd name="T9" fmla="*/ 20 h 64"/>
              <a:gd name="T10" fmla="*/ 244 w 284"/>
              <a:gd name="T11" fmla="*/ 14 h 64"/>
              <a:gd name="T12" fmla="*/ 234 w 284"/>
              <a:gd name="T13" fmla="*/ 8 h 64"/>
              <a:gd name="T14" fmla="*/ 230 w 284"/>
              <a:gd name="T15" fmla="*/ 8 h 64"/>
              <a:gd name="T16" fmla="*/ 226 w 284"/>
              <a:gd name="T17" fmla="*/ 8 h 64"/>
              <a:gd name="T18" fmla="*/ 220 w 284"/>
              <a:gd name="T19" fmla="*/ 10 h 64"/>
              <a:gd name="T20" fmla="*/ 214 w 284"/>
              <a:gd name="T21" fmla="*/ 14 h 64"/>
              <a:gd name="T22" fmla="*/ 214 w 284"/>
              <a:gd name="T23" fmla="*/ 14 h 64"/>
              <a:gd name="T24" fmla="*/ 206 w 284"/>
              <a:gd name="T25" fmla="*/ 22 h 64"/>
              <a:gd name="T26" fmla="*/ 198 w 284"/>
              <a:gd name="T27" fmla="*/ 32 h 64"/>
              <a:gd name="T28" fmla="*/ 180 w 284"/>
              <a:gd name="T29" fmla="*/ 50 h 64"/>
              <a:gd name="T30" fmla="*/ 172 w 284"/>
              <a:gd name="T31" fmla="*/ 58 h 64"/>
              <a:gd name="T32" fmla="*/ 162 w 284"/>
              <a:gd name="T33" fmla="*/ 62 h 64"/>
              <a:gd name="T34" fmla="*/ 152 w 284"/>
              <a:gd name="T35" fmla="*/ 64 h 64"/>
              <a:gd name="T36" fmla="*/ 140 w 284"/>
              <a:gd name="T37" fmla="*/ 62 h 64"/>
              <a:gd name="T38" fmla="*/ 140 w 284"/>
              <a:gd name="T39" fmla="*/ 62 h 64"/>
              <a:gd name="T40" fmla="*/ 132 w 284"/>
              <a:gd name="T41" fmla="*/ 58 h 64"/>
              <a:gd name="T42" fmla="*/ 128 w 284"/>
              <a:gd name="T43" fmla="*/ 52 h 64"/>
              <a:gd name="T44" fmla="*/ 118 w 284"/>
              <a:gd name="T45" fmla="*/ 40 h 64"/>
              <a:gd name="T46" fmla="*/ 110 w 284"/>
              <a:gd name="T47" fmla="*/ 24 h 64"/>
              <a:gd name="T48" fmla="*/ 100 w 284"/>
              <a:gd name="T49" fmla="*/ 12 h 64"/>
              <a:gd name="T50" fmla="*/ 100 w 284"/>
              <a:gd name="T51" fmla="*/ 12 h 64"/>
              <a:gd name="T52" fmla="*/ 94 w 284"/>
              <a:gd name="T53" fmla="*/ 6 h 64"/>
              <a:gd name="T54" fmla="*/ 88 w 284"/>
              <a:gd name="T55" fmla="*/ 2 h 64"/>
              <a:gd name="T56" fmla="*/ 82 w 284"/>
              <a:gd name="T57" fmla="*/ 0 h 64"/>
              <a:gd name="T58" fmla="*/ 74 w 284"/>
              <a:gd name="T59" fmla="*/ 2 h 64"/>
              <a:gd name="T60" fmla="*/ 74 w 284"/>
              <a:gd name="T61" fmla="*/ 2 h 64"/>
              <a:gd name="T62" fmla="*/ 66 w 284"/>
              <a:gd name="T63" fmla="*/ 6 h 64"/>
              <a:gd name="T64" fmla="*/ 60 w 284"/>
              <a:gd name="T65" fmla="*/ 12 h 64"/>
              <a:gd name="T66" fmla="*/ 52 w 284"/>
              <a:gd name="T67" fmla="*/ 26 h 64"/>
              <a:gd name="T68" fmla="*/ 42 w 284"/>
              <a:gd name="T69" fmla="*/ 42 h 64"/>
              <a:gd name="T70" fmla="*/ 38 w 284"/>
              <a:gd name="T71" fmla="*/ 50 h 64"/>
              <a:gd name="T72" fmla="*/ 32 w 284"/>
              <a:gd name="T73" fmla="*/ 56 h 64"/>
              <a:gd name="T74" fmla="*/ 32 w 284"/>
              <a:gd name="T75" fmla="*/ 56 h 64"/>
              <a:gd name="T76" fmla="*/ 24 w 284"/>
              <a:gd name="T77" fmla="*/ 60 h 64"/>
              <a:gd name="T78" fmla="*/ 16 w 284"/>
              <a:gd name="T79" fmla="*/ 64 h 64"/>
              <a:gd name="T80" fmla="*/ 8 w 284"/>
              <a:gd name="T81" fmla="*/ 64 h 64"/>
              <a:gd name="T82" fmla="*/ 4 w 284"/>
              <a:gd name="T83" fmla="*/ 62 h 64"/>
              <a:gd name="T84" fmla="*/ 0 w 284"/>
              <a:gd name="T8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64">
                <a:moveTo>
                  <a:pt x="284" y="54"/>
                </a:moveTo>
                <a:lnTo>
                  <a:pt x="284" y="54"/>
                </a:lnTo>
                <a:lnTo>
                  <a:pt x="274" y="48"/>
                </a:lnTo>
                <a:lnTo>
                  <a:pt x="266" y="40"/>
                </a:lnTo>
                <a:lnTo>
                  <a:pt x="252" y="20"/>
                </a:lnTo>
                <a:lnTo>
                  <a:pt x="244" y="14"/>
                </a:lnTo>
                <a:lnTo>
                  <a:pt x="234" y="8"/>
                </a:lnTo>
                <a:lnTo>
                  <a:pt x="230" y="8"/>
                </a:lnTo>
                <a:lnTo>
                  <a:pt x="226" y="8"/>
                </a:lnTo>
                <a:lnTo>
                  <a:pt x="220" y="10"/>
                </a:lnTo>
                <a:lnTo>
                  <a:pt x="214" y="14"/>
                </a:lnTo>
                <a:lnTo>
                  <a:pt x="214" y="14"/>
                </a:lnTo>
                <a:lnTo>
                  <a:pt x="206" y="22"/>
                </a:lnTo>
                <a:lnTo>
                  <a:pt x="198" y="32"/>
                </a:lnTo>
                <a:lnTo>
                  <a:pt x="180" y="50"/>
                </a:lnTo>
                <a:lnTo>
                  <a:pt x="172" y="58"/>
                </a:lnTo>
                <a:lnTo>
                  <a:pt x="162" y="62"/>
                </a:lnTo>
                <a:lnTo>
                  <a:pt x="152" y="64"/>
                </a:lnTo>
                <a:lnTo>
                  <a:pt x="140" y="62"/>
                </a:lnTo>
                <a:lnTo>
                  <a:pt x="140" y="62"/>
                </a:lnTo>
                <a:lnTo>
                  <a:pt x="132" y="58"/>
                </a:lnTo>
                <a:lnTo>
                  <a:pt x="128" y="52"/>
                </a:lnTo>
                <a:lnTo>
                  <a:pt x="118" y="40"/>
                </a:lnTo>
                <a:lnTo>
                  <a:pt x="110" y="24"/>
                </a:lnTo>
                <a:lnTo>
                  <a:pt x="100" y="12"/>
                </a:lnTo>
                <a:lnTo>
                  <a:pt x="100" y="12"/>
                </a:lnTo>
                <a:lnTo>
                  <a:pt x="94" y="6"/>
                </a:lnTo>
                <a:lnTo>
                  <a:pt x="88" y="2"/>
                </a:lnTo>
                <a:lnTo>
                  <a:pt x="82" y="0"/>
                </a:lnTo>
                <a:lnTo>
                  <a:pt x="74" y="2"/>
                </a:lnTo>
                <a:lnTo>
                  <a:pt x="74" y="2"/>
                </a:lnTo>
                <a:lnTo>
                  <a:pt x="66" y="6"/>
                </a:lnTo>
                <a:lnTo>
                  <a:pt x="60" y="12"/>
                </a:lnTo>
                <a:lnTo>
                  <a:pt x="52" y="26"/>
                </a:lnTo>
                <a:lnTo>
                  <a:pt x="42" y="42"/>
                </a:lnTo>
                <a:lnTo>
                  <a:pt x="38" y="50"/>
                </a:lnTo>
                <a:lnTo>
                  <a:pt x="32" y="56"/>
                </a:lnTo>
                <a:lnTo>
                  <a:pt x="32" y="56"/>
                </a:lnTo>
                <a:lnTo>
                  <a:pt x="24" y="60"/>
                </a:lnTo>
                <a:lnTo>
                  <a:pt x="16" y="64"/>
                </a:lnTo>
                <a:lnTo>
                  <a:pt x="8" y="64"/>
                </a:lnTo>
                <a:lnTo>
                  <a:pt x="4" y="62"/>
                </a:lnTo>
                <a:lnTo>
                  <a:pt x="0" y="60"/>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528" name="Group 336"/>
          <p:cNvGrpSpPr>
            <a:grpSpLocks/>
          </p:cNvGrpSpPr>
          <p:nvPr/>
        </p:nvGrpSpPr>
        <p:grpSpPr bwMode="auto">
          <a:xfrm>
            <a:off x="5981698" y="4719637"/>
            <a:ext cx="2109788" cy="920750"/>
            <a:chOff x="2808" y="2973"/>
            <a:chExt cx="1329" cy="580"/>
          </a:xfrm>
        </p:grpSpPr>
        <p:sp>
          <p:nvSpPr>
            <p:cNvPr id="8529" name="Rectangle 337"/>
            <p:cNvSpPr>
              <a:spLocks noChangeArrowheads="1"/>
            </p:cNvSpPr>
            <p:nvPr/>
          </p:nvSpPr>
          <p:spPr bwMode="auto">
            <a:xfrm>
              <a:off x="2808" y="3068"/>
              <a:ext cx="114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(5)  With host cell</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activation, viral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DNA is transcribed,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yielding messenger RNAs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viral genome RNA.</a:t>
              </a:r>
              <a:endParaRPr lang="en-US" altLang="en-US" sz="2400" dirty="0">
                <a:solidFill>
                  <a:srgbClr val="000000"/>
                </a:solidFill>
                <a:latin typeface="Arial" panose="020B0604020202020204" pitchFamily="34" charset="0"/>
              </a:endParaRPr>
            </a:p>
          </p:txBody>
        </p:sp>
        <p:sp>
          <p:nvSpPr>
            <p:cNvPr id="8530" name="Freeform 338"/>
            <p:cNvSpPr>
              <a:spLocks/>
            </p:cNvSpPr>
            <p:nvPr/>
          </p:nvSpPr>
          <p:spPr bwMode="auto">
            <a:xfrm>
              <a:off x="3823" y="2973"/>
              <a:ext cx="142" cy="370"/>
            </a:xfrm>
            <a:custGeom>
              <a:avLst/>
              <a:gdLst>
                <a:gd name="T0" fmla="*/ 48 w 142"/>
                <a:gd name="T1" fmla="*/ 0 h 370"/>
                <a:gd name="T2" fmla="*/ 0 w 142"/>
                <a:gd name="T3" fmla="*/ 370 h 370"/>
                <a:gd name="T4" fmla="*/ 142 w 142"/>
                <a:gd name="T5" fmla="*/ 180 h 370"/>
              </a:gdLst>
              <a:ahLst/>
              <a:cxnLst>
                <a:cxn ang="0">
                  <a:pos x="T0" y="T1"/>
                </a:cxn>
                <a:cxn ang="0">
                  <a:pos x="T2" y="T3"/>
                </a:cxn>
                <a:cxn ang="0">
                  <a:pos x="T4" y="T5"/>
                </a:cxn>
              </a:cxnLst>
              <a:rect l="0" t="0" r="r" b="b"/>
              <a:pathLst>
                <a:path w="142" h="370">
                  <a:moveTo>
                    <a:pt x="48" y="0"/>
                  </a:moveTo>
                  <a:lnTo>
                    <a:pt x="0" y="370"/>
                  </a:lnTo>
                  <a:lnTo>
                    <a:pt x="142" y="18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31" name="Line 339"/>
            <p:cNvSpPr>
              <a:spLocks noChangeShapeType="1"/>
            </p:cNvSpPr>
            <p:nvPr/>
          </p:nvSpPr>
          <p:spPr bwMode="auto">
            <a:xfrm flipV="1">
              <a:off x="3889" y="3351"/>
              <a:ext cx="248" cy="1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32" name="Group 340"/>
          <p:cNvGrpSpPr>
            <a:grpSpLocks/>
          </p:cNvGrpSpPr>
          <p:nvPr/>
        </p:nvGrpSpPr>
        <p:grpSpPr bwMode="auto">
          <a:xfrm>
            <a:off x="7419977" y="3527426"/>
            <a:ext cx="1684338" cy="923926"/>
            <a:chOff x="3714" y="2222"/>
            <a:chExt cx="1061" cy="582"/>
          </a:xfrm>
        </p:grpSpPr>
        <p:sp>
          <p:nvSpPr>
            <p:cNvPr id="8533" name="Rectangle 341"/>
            <p:cNvSpPr>
              <a:spLocks noChangeArrowheads="1"/>
            </p:cNvSpPr>
            <p:nvPr/>
          </p:nvSpPr>
          <p:spPr bwMode="auto">
            <a:xfrm>
              <a:off x="3714" y="2222"/>
              <a:ext cx="9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(6)  Viral RNAs are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translated, yielding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viral enzymes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(including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structural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proteins.</a:t>
              </a:r>
              <a:endParaRPr lang="en-US" altLang="en-US" sz="2400" dirty="0">
                <a:solidFill>
                  <a:srgbClr val="000000"/>
                </a:solidFill>
                <a:latin typeface="Arial" panose="020B0604020202020204" pitchFamily="34" charset="0"/>
              </a:endParaRPr>
            </a:p>
          </p:txBody>
        </p:sp>
        <p:sp>
          <p:nvSpPr>
            <p:cNvPr id="8534" name="Line 342"/>
            <p:cNvSpPr>
              <a:spLocks noChangeShapeType="1"/>
            </p:cNvSpPr>
            <p:nvPr/>
          </p:nvSpPr>
          <p:spPr bwMode="auto">
            <a:xfrm flipV="1">
              <a:off x="4495" y="2365"/>
              <a:ext cx="28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35" name="Group 343"/>
          <p:cNvGrpSpPr>
            <a:grpSpLocks/>
          </p:cNvGrpSpPr>
          <p:nvPr/>
        </p:nvGrpSpPr>
        <p:grpSpPr bwMode="auto">
          <a:xfrm>
            <a:off x="5308628" y="2155826"/>
            <a:ext cx="663575" cy="590550"/>
            <a:chOff x="2384" y="1358"/>
            <a:chExt cx="418" cy="372"/>
          </a:xfrm>
        </p:grpSpPr>
        <p:sp>
          <p:nvSpPr>
            <p:cNvPr id="8536" name="Rectangle 344"/>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8537" name="Line 345"/>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38" name="Group 346"/>
          <p:cNvGrpSpPr>
            <a:grpSpLocks/>
          </p:cNvGrpSpPr>
          <p:nvPr/>
        </p:nvGrpSpPr>
        <p:grpSpPr bwMode="auto">
          <a:xfrm>
            <a:off x="6288089" y="2193925"/>
            <a:ext cx="711200" cy="857250"/>
            <a:chOff x="3001" y="1382"/>
            <a:chExt cx="448" cy="540"/>
          </a:xfrm>
        </p:grpSpPr>
        <p:sp>
          <p:nvSpPr>
            <p:cNvPr id="8539" name="Rectangle 347"/>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8540" name="Line 348"/>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41" name="Group 349"/>
          <p:cNvGrpSpPr>
            <a:grpSpLocks/>
          </p:cNvGrpSpPr>
          <p:nvPr/>
        </p:nvGrpSpPr>
        <p:grpSpPr bwMode="auto">
          <a:xfrm>
            <a:off x="5372104" y="2955927"/>
            <a:ext cx="1192213" cy="1249363"/>
            <a:chOff x="2424" y="1862"/>
            <a:chExt cx="751" cy="787"/>
          </a:xfrm>
        </p:grpSpPr>
        <p:sp>
          <p:nvSpPr>
            <p:cNvPr id="8542" name="Freeform 350"/>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43" name="Freeform 351"/>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44" name="Freeform 352"/>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45" name="Freeform 353"/>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46" name="Group 354"/>
          <p:cNvGrpSpPr>
            <a:grpSpLocks/>
          </p:cNvGrpSpPr>
          <p:nvPr/>
        </p:nvGrpSpPr>
        <p:grpSpPr bwMode="auto">
          <a:xfrm>
            <a:off x="1841500" y="1111251"/>
            <a:ext cx="1246188" cy="1022350"/>
            <a:chOff x="200" y="700"/>
            <a:chExt cx="785" cy="644"/>
          </a:xfrm>
        </p:grpSpPr>
        <p:sp>
          <p:nvSpPr>
            <p:cNvPr id="8547" name="Rectangle 35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8548" name="Line 35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49" name="Group 357"/>
          <p:cNvGrpSpPr>
            <a:grpSpLocks/>
          </p:cNvGrpSpPr>
          <p:nvPr/>
        </p:nvGrpSpPr>
        <p:grpSpPr bwMode="auto">
          <a:xfrm>
            <a:off x="8967773" y="4052895"/>
            <a:ext cx="1443036" cy="1581149"/>
            <a:chOff x="4689" y="2553"/>
            <a:chExt cx="909" cy="996"/>
          </a:xfrm>
        </p:grpSpPr>
        <p:sp>
          <p:nvSpPr>
            <p:cNvPr id="8550" name="Rectangle 358"/>
            <p:cNvSpPr>
              <a:spLocks noChangeArrowheads="1"/>
            </p:cNvSpPr>
            <p:nvPr/>
          </p:nvSpPr>
          <p:spPr bwMode="auto">
            <a:xfrm>
              <a:off x="5092" y="3258"/>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8551" name="Freeform 359"/>
            <p:cNvSpPr>
              <a:spLocks/>
            </p:cNvSpPr>
            <p:nvPr/>
          </p:nvSpPr>
          <p:spPr bwMode="auto">
            <a:xfrm>
              <a:off x="4689" y="2553"/>
              <a:ext cx="578" cy="694"/>
            </a:xfrm>
            <a:custGeom>
              <a:avLst/>
              <a:gdLst>
                <a:gd name="T0" fmla="*/ 0 w 578"/>
                <a:gd name="T1" fmla="*/ 0 h 694"/>
                <a:gd name="T2" fmla="*/ 244 w 578"/>
                <a:gd name="T3" fmla="*/ 24 h 694"/>
                <a:gd name="T4" fmla="*/ 578 w 578"/>
                <a:gd name="T5" fmla="*/ 694 h 694"/>
              </a:gdLst>
              <a:ahLst/>
              <a:cxnLst>
                <a:cxn ang="0">
                  <a:pos x="T0" y="T1"/>
                </a:cxn>
                <a:cxn ang="0">
                  <a:pos x="T2" y="T3"/>
                </a:cxn>
                <a:cxn ang="0">
                  <a:pos x="T4" y="T5"/>
                </a:cxn>
              </a:cxnLst>
              <a:rect l="0" t="0" r="r" b="b"/>
              <a:pathLst>
                <a:path w="578" h="694">
                  <a:moveTo>
                    <a:pt x="0" y="0"/>
                  </a:moveTo>
                  <a:lnTo>
                    <a:pt x="244" y="24"/>
                  </a:lnTo>
                  <a:lnTo>
                    <a:pt x="578" y="6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52" name="Group 360"/>
          <p:cNvGrpSpPr>
            <a:grpSpLocks/>
          </p:cNvGrpSpPr>
          <p:nvPr/>
        </p:nvGrpSpPr>
        <p:grpSpPr bwMode="auto">
          <a:xfrm>
            <a:off x="3311529" y="482601"/>
            <a:ext cx="882651" cy="815975"/>
            <a:chOff x="1126" y="304"/>
            <a:chExt cx="556" cy="514"/>
          </a:xfrm>
        </p:grpSpPr>
        <p:sp>
          <p:nvSpPr>
            <p:cNvPr id="8553"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4"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5"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6"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7"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8"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59"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0"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1"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2"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3"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4"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5"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6"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7"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8"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69"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0"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1"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2"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3"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4"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575" name="Rectangle 383"/>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8576" name="Rectangle 384"/>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8577" name="Group 385"/>
          <p:cNvGrpSpPr>
            <a:grpSpLocks/>
          </p:cNvGrpSpPr>
          <p:nvPr/>
        </p:nvGrpSpPr>
        <p:grpSpPr bwMode="auto">
          <a:xfrm>
            <a:off x="3517904" y="1552575"/>
            <a:ext cx="895349" cy="501650"/>
            <a:chOff x="1256" y="978"/>
            <a:chExt cx="564" cy="316"/>
          </a:xfrm>
        </p:grpSpPr>
        <p:sp>
          <p:nvSpPr>
            <p:cNvPr id="8578" name="Freeform 386"/>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79" name="Line 387"/>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80" name="Line 388"/>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581" name="Rectangle 389"/>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8582" name="Rectangle 390"/>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8583" name="Group 391"/>
          <p:cNvGrpSpPr>
            <a:grpSpLocks/>
          </p:cNvGrpSpPr>
          <p:nvPr/>
        </p:nvGrpSpPr>
        <p:grpSpPr bwMode="auto">
          <a:xfrm>
            <a:off x="2787664" y="2774951"/>
            <a:ext cx="149225" cy="495300"/>
            <a:chOff x="796" y="1748"/>
            <a:chExt cx="94" cy="312"/>
          </a:xfrm>
        </p:grpSpPr>
        <p:sp>
          <p:nvSpPr>
            <p:cNvPr id="8584" name="Freeform 392"/>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85" name="Line 393"/>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86" name="Line 394"/>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87" name="Group 395"/>
          <p:cNvGrpSpPr>
            <a:grpSpLocks/>
          </p:cNvGrpSpPr>
          <p:nvPr/>
        </p:nvGrpSpPr>
        <p:grpSpPr bwMode="auto">
          <a:xfrm>
            <a:off x="2828925" y="4170364"/>
            <a:ext cx="577851" cy="704850"/>
            <a:chOff x="822" y="2627"/>
            <a:chExt cx="364" cy="444"/>
          </a:xfrm>
        </p:grpSpPr>
        <p:sp>
          <p:nvSpPr>
            <p:cNvPr id="8588" name="Freeform 396"/>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89" name="Line 397"/>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90" name="Line 398"/>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91" name="Group 399"/>
          <p:cNvGrpSpPr>
            <a:grpSpLocks/>
          </p:cNvGrpSpPr>
          <p:nvPr/>
        </p:nvGrpSpPr>
        <p:grpSpPr bwMode="auto">
          <a:xfrm>
            <a:off x="5156210" y="5710258"/>
            <a:ext cx="985839" cy="104775"/>
            <a:chOff x="2288" y="3597"/>
            <a:chExt cx="621" cy="66"/>
          </a:xfrm>
        </p:grpSpPr>
        <p:sp>
          <p:nvSpPr>
            <p:cNvPr id="8592" name="Freeform 400"/>
            <p:cNvSpPr>
              <a:spLocks/>
            </p:cNvSpPr>
            <p:nvPr/>
          </p:nvSpPr>
          <p:spPr bwMode="auto">
            <a:xfrm>
              <a:off x="2288" y="3597"/>
              <a:ext cx="617" cy="40"/>
            </a:xfrm>
            <a:custGeom>
              <a:avLst/>
              <a:gdLst>
                <a:gd name="T0" fmla="*/ 617 w 617"/>
                <a:gd name="T1" fmla="*/ 38 h 40"/>
                <a:gd name="T2" fmla="*/ 617 w 617"/>
                <a:gd name="T3" fmla="*/ 38 h 40"/>
                <a:gd name="T4" fmla="*/ 510 w 617"/>
                <a:gd name="T5" fmla="*/ 40 h 40"/>
                <a:gd name="T6" fmla="*/ 510 w 617"/>
                <a:gd name="T7" fmla="*/ 40 h 40"/>
                <a:gd name="T8" fmla="*/ 444 w 617"/>
                <a:gd name="T9" fmla="*/ 40 h 40"/>
                <a:gd name="T10" fmla="*/ 378 w 617"/>
                <a:gd name="T11" fmla="*/ 38 h 40"/>
                <a:gd name="T12" fmla="*/ 314 w 617"/>
                <a:gd name="T13" fmla="*/ 34 h 40"/>
                <a:gd name="T14" fmla="*/ 250 w 617"/>
                <a:gd name="T15" fmla="*/ 30 h 40"/>
                <a:gd name="T16" fmla="*/ 186 w 617"/>
                <a:gd name="T17" fmla="*/ 24 h 40"/>
                <a:gd name="T18" fmla="*/ 124 w 617"/>
                <a:gd name="T19" fmla="*/ 18 h 40"/>
                <a:gd name="T20" fmla="*/ 62 w 617"/>
                <a:gd name="T21" fmla="*/ 8 h 40"/>
                <a:gd name="T22" fmla="*/ 0 w 617"/>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40">
                  <a:moveTo>
                    <a:pt x="617" y="38"/>
                  </a:moveTo>
                  <a:lnTo>
                    <a:pt x="617" y="38"/>
                  </a:lnTo>
                  <a:lnTo>
                    <a:pt x="510" y="40"/>
                  </a:lnTo>
                  <a:lnTo>
                    <a:pt x="510" y="40"/>
                  </a:lnTo>
                  <a:lnTo>
                    <a:pt x="444" y="40"/>
                  </a:lnTo>
                  <a:lnTo>
                    <a:pt x="378" y="38"/>
                  </a:lnTo>
                  <a:lnTo>
                    <a:pt x="314" y="34"/>
                  </a:lnTo>
                  <a:lnTo>
                    <a:pt x="250" y="30"/>
                  </a:lnTo>
                  <a:lnTo>
                    <a:pt x="186" y="24"/>
                  </a:lnTo>
                  <a:lnTo>
                    <a:pt x="124" y="18"/>
                  </a:lnTo>
                  <a:lnTo>
                    <a:pt x="62"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93" name="Line 401"/>
            <p:cNvSpPr>
              <a:spLocks noChangeShapeType="1"/>
            </p:cNvSpPr>
            <p:nvPr/>
          </p:nvSpPr>
          <p:spPr bwMode="auto">
            <a:xfrm flipH="1" flipV="1">
              <a:off x="2866" y="3609"/>
              <a:ext cx="43"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94" name="Line 402"/>
            <p:cNvSpPr>
              <a:spLocks noChangeShapeType="1"/>
            </p:cNvSpPr>
            <p:nvPr/>
          </p:nvSpPr>
          <p:spPr bwMode="auto">
            <a:xfrm flipH="1">
              <a:off x="2866" y="3637"/>
              <a:ext cx="43"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95" name="Group 403"/>
          <p:cNvGrpSpPr>
            <a:grpSpLocks/>
          </p:cNvGrpSpPr>
          <p:nvPr/>
        </p:nvGrpSpPr>
        <p:grpSpPr bwMode="auto">
          <a:xfrm>
            <a:off x="8726489" y="4170363"/>
            <a:ext cx="476251" cy="660400"/>
            <a:chOff x="4537" y="2627"/>
            <a:chExt cx="300" cy="416"/>
          </a:xfrm>
        </p:grpSpPr>
        <p:sp>
          <p:nvSpPr>
            <p:cNvPr id="8596" name="Freeform 404"/>
            <p:cNvSpPr>
              <a:spLocks/>
            </p:cNvSpPr>
            <p:nvPr/>
          </p:nvSpPr>
          <p:spPr bwMode="auto">
            <a:xfrm>
              <a:off x="4537" y="2631"/>
              <a:ext cx="294" cy="412"/>
            </a:xfrm>
            <a:custGeom>
              <a:avLst/>
              <a:gdLst>
                <a:gd name="T0" fmla="*/ 294 w 294"/>
                <a:gd name="T1" fmla="*/ 0 h 412"/>
                <a:gd name="T2" fmla="*/ 294 w 294"/>
                <a:gd name="T3" fmla="*/ 0 h 412"/>
                <a:gd name="T4" fmla="*/ 268 w 294"/>
                <a:gd name="T5" fmla="*/ 54 h 412"/>
                <a:gd name="T6" fmla="*/ 240 w 294"/>
                <a:gd name="T7" fmla="*/ 110 h 412"/>
                <a:gd name="T8" fmla="*/ 206 w 294"/>
                <a:gd name="T9" fmla="*/ 162 h 412"/>
                <a:gd name="T10" fmla="*/ 170 w 294"/>
                <a:gd name="T11" fmla="*/ 216 h 412"/>
                <a:gd name="T12" fmla="*/ 132 w 294"/>
                <a:gd name="T13" fmla="*/ 266 h 412"/>
                <a:gd name="T14" fmla="*/ 90 w 294"/>
                <a:gd name="T15" fmla="*/ 316 h 412"/>
                <a:gd name="T16" fmla="*/ 46 w 294"/>
                <a:gd name="T17" fmla="*/ 364 h 412"/>
                <a:gd name="T18" fmla="*/ 0 w 294"/>
                <a:gd name="T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412">
                  <a:moveTo>
                    <a:pt x="294" y="0"/>
                  </a:moveTo>
                  <a:lnTo>
                    <a:pt x="294" y="0"/>
                  </a:lnTo>
                  <a:lnTo>
                    <a:pt x="268" y="54"/>
                  </a:lnTo>
                  <a:lnTo>
                    <a:pt x="240" y="110"/>
                  </a:lnTo>
                  <a:lnTo>
                    <a:pt x="206" y="162"/>
                  </a:lnTo>
                  <a:lnTo>
                    <a:pt x="170" y="216"/>
                  </a:lnTo>
                  <a:lnTo>
                    <a:pt x="132" y="266"/>
                  </a:lnTo>
                  <a:lnTo>
                    <a:pt x="90" y="316"/>
                  </a:lnTo>
                  <a:lnTo>
                    <a:pt x="46" y="364"/>
                  </a:lnTo>
                  <a:lnTo>
                    <a:pt x="0" y="41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97" name="Line 405"/>
            <p:cNvSpPr>
              <a:spLocks noChangeShapeType="1"/>
            </p:cNvSpPr>
            <p:nvPr/>
          </p:nvSpPr>
          <p:spPr bwMode="auto">
            <a:xfrm flipH="1">
              <a:off x="4789" y="2627"/>
              <a:ext cx="46"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598" name="Line 406"/>
            <p:cNvSpPr>
              <a:spLocks noChangeShapeType="1"/>
            </p:cNvSpPr>
            <p:nvPr/>
          </p:nvSpPr>
          <p:spPr bwMode="auto">
            <a:xfrm>
              <a:off x="4835" y="2627"/>
              <a:ext cx="2"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599" name="Group 407"/>
          <p:cNvGrpSpPr>
            <a:grpSpLocks/>
          </p:cNvGrpSpPr>
          <p:nvPr/>
        </p:nvGrpSpPr>
        <p:grpSpPr bwMode="auto">
          <a:xfrm>
            <a:off x="9167816" y="2946420"/>
            <a:ext cx="111125" cy="441325"/>
            <a:chOff x="4815" y="1856"/>
            <a:chExt cx="70" cy="278"/>
          </a:xfrm>
        </p:grpSpPr>
        <p:sp>
          <p:nvSpPr>
            <p:cNvPr id="8600" name="Freeform 408"/>
            <p:cNvSpPr>
              <a:spLocks/>
            </p:cNvSpPr>
            <p:nvPr/>
          </p:nvSpPr>
          <p:spPr bwMode="auto">
            <a:xfrm>
              <a:off x="4823" y="1862"/>
              <a:ext cx="62" cy="272"/>
            </a:xfrm>
            <a:custGeom>
              <a:avLst/>
              <a:gdLst>
                <a:gd name="T0" fmla="*/ 0 w 62"/>
                <a:gd name="T1" fmla="*/ 0 h 272"/>
                <a:gd name="T2" fmla="*/ 0 w 62"/>
                <a:gd name="T3" fmla="*/ 0 h 272"/>
                <a:gd name="T4" fmla="*/ 24 w 62"/>
                <a:gd name="T5" fmla="*/ 66 h 272"/>
                <a:gd name="T6" fmla="*/ 40 w 62"/>
                <a:gd name="T7" fmla="*/ 134 h 272"/>
                <a:gd name="T8" fmla="*/ 48 w 62"/>
                <a:gd name="T9" fmla="*/ 168 h 272"/>
                <a:gd name="T10" fmla="*/ 54 w 62"/>
                <a:gd name="T11" fmla="*/ 202 h 272"/>
                <a:gd name="T12" fmla="*/ 58 w 62"/>
                <a:gd name="T13" fmla="*/ 238 h 272"/>
                <a:gd name="T14" fmla="*/ 62 w 62"/>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72">
                  <a:moveTo>
                    <a:pt x="0" y="0"/>
                  </a:moveTo>
                  <a:lnTo>
                    <a:pt x="0" y="0"/>
                  </a:lnTo>
                  <a:lnTo>
                    <a:pt x="24" y="66"/>
                  </a:lnTo>
                  <a:lnTo>
                    <a:pt x="40" y="134"/>
                  </a:lnTo>
                  <a:lnTo>
                    <a:pt x="48" y="168"/>
                  </a:lnTo>
                  <a:lnTo>
                    <a:pt x="54" y="202"/>
                  </a:lnTo>
                  <a:lnTo>
                    <a:pt x="58" y="238"/>
                  </a:lnTo>
                  <a:lnTo>
                    <a:pt x="62" y="27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01" name="Line 409"/>
            <p:cNvSpPr>
              <a:spLocks noChangeShapeType="1"/>
            </p:cNvSpPr>
            <p:nvPr/>
          </p:nvSpPr>
          <p:spPr bwMode="auto">
            <a:xfrm flipH="1">
              <a:off x="4815" y="1856"/>
              <a:ext cx="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02" name="Line 410"/>
            <p:cNvSpPr>
              <a:spLocks noChangeShapeType="1"/>
            </p:cNvSpPr>
            <p:nvPr/>
          </p:nvSpPr>
          <p:spPr bwMode="auto">
            <a:xfrm>
              <a:off x="4819" y="1856"/>
              <a:ext cx="44" cy="3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630" name="Group 438"/>
          <p:cNvGrpSpPr>
            <a:grpSpLocks/>
          </p:cNvGrpSpPr>
          <p:nvPr/>
        </p:nvGrpSpPr>
        <p:grpSpPr bwMode="auto">
          <a:xfrm>
            <a:off x="9777417" y="2038356"/>
            <a:ext cx="346075" cy="638175"/>
            <a:chOff x="5199" y="1284"/>
            <a:chExt cx="218" cy="402"/>
          </a:xfrm>
        </p:grpSpPr>
        <p:sp>
          <p:nvSpPr>
            <p:cNvPr id="8631" name="Freeform 439"/>
            <p:cNvSpPr>
              <a:spLocks/>
            </p:cNvSpPr>
            <p:nvPr/>
          </p:nvSpPr>
          <p:spPr bwMode="auto">
            <a:xfrm>
              <a:off x="5201" y="1284"/>
              <a:ext cx="92" cy="90"/>
            </a:xfrm>
            <a:custGeom>
              <a:avLst/>
              <a:gdLst>
                <a:gd name="T0" fmla="*/ 48 w 92"/>
                <a:gd name="T1" fmla="*/ 36 h 90"/>
                <a:gd name="T2" fmla="*/ 48 w 92"/>
                <a:gd name="T3" fmla="*/ 36 h 90"/>
                <a:gd name="T4" fmla="*/ 42 w 92"/>
                <a:gd name="T5" fmla="*/ 26 h 90"/>
                <a:gd name="T6" fmla="*/ 38 w 92"/>
                <a:gd name="T7" fmla="*/ 16 h 90"/>
                <a:gd name="T8" fmla="*/ 38 w 92"/>
                <a:gd name="T9" fmla="*/ 8 h 90"/>
                <a:gd name="T10" fmla="*/ 40 w 92"/>
                <a:gd name="T11" fmla="*/ 4 h 90"/>
                <a:gd name="T12" fmla="*/ 40 w 92"/>
                <a:gd name="T13" fmla="*/ 4 h 90"/>
                <a:gd name="T14" fmla="*/ 44 w 92"/>
                <a:gd name="T15" fmla="*/ 2 h 90"/>
                <a:gd name="T16" fmla="*/ 48 w 92"/>
                <a:gd name="T17" fmla="*/ 0 h 90"/>
                <a:gd name="T18" fmla="*/ 56 w 92"/>
                <a:gd name="T19" fmla="*/ 2 h 90"/>
                <a:gd name="T20" fmla="*/ 66 w 92"/>
                <a:gd name="T21" fmla="*/ 8 h 90"/>
                <a:gd name="T22" fmla="*/ 78 w 92"/>
                <a:gd name="T23" fmla="*/ 18 h 90"/>
                <a:gd name="T24" fmla="*/ 78 w 92"/>
                <a:gd name="T25" fmla="*/ 18 h 90"/>
                <a:gd name="T26" fmla="*/ 86 w 92"/>
                <a:gd name="T27" fmla="*/ 28 h 90"/>
                <a:gd name="T28" fmla="*/ 92 w 92"/>
                <a:gd name="T29" fmla="*/ 40 h 90"/>
                <a:gd name="T30" fmla="*/ 92 w 92"/>
                <a:gd name="T31" fmla="*/ 50 h 90"/>
                <a:gd name="T32" fmla="*/ 92 w 92"/>
                <a:gd name="T33" fmla="*/ 52 h 90"/>
                <a:gd name="T34" fmla="*/ 90 w 92"/>
                <a:gd name="T35" fmla="*/ 56 h 90"/>
                <a:gd name="T36" fmla="*/ 90 w 92"/>
                <a:gd name="T37" fmla="*/ 56 h 90"/>
                <a:gd name="T38" fmla="*/ 84 w 92"/>
                <a:gd name="T39" fmla="*/ 58 h 90"/>
                <a:gd name="T40" fmla="*/ 76 w 92"/>
                <a:gd name="T41" fmla="*/ 58 h 90"/>
                <a:gd name="T42" fmla="*/ 68 w 92"/>
                <a:gd name="T43" fmla="*/ 54 h 90"/>
                <a:gd name="T44" fmla="*/ 58 w 92"/>
                <a:gd name="T45" fmla="*/ 46 h 90"/>
                <a:gd name="T46" fmla="*/ 58 w 92"/>
                <a:gd name="T47" fmla="*/ 46 h 90"/>
                <a:gd name="T48" fmla="*/ 44 w 92"/>
                <a:gd name="T49" fmla="*/ 58 h 90"/>
                <a:gd name="T50" fmla="*/ 44 w 92"/>
                <a:gd name="T51" fmla="*/ 58 h 90"/>
                <a:gd name="T52" fmla="*/ 40 w 92"/>
                <a:gd name="T53" fmla="*/ 60 h 90"/>
                <a:gd name="T54" fmla="*/ 38 w 92"/>
                <a:gd name="T55" fmla="*/ 60 h 90"/>
                <a:gd name="T56" fmla="*/ 38 w 92"/>
                <a:gd name="T57" fmla="*/ 60 h 90"/>
                <a:gd name="T58" fmla="*/ 38 w 92"/>
                <a:gd name="T59" fmla="*/ 60 h 90"/>
                <a:gd name="T60" fmla="*/ 38 w 92"/>
                <a:gd name="T61" fmla="*/ 64 h 90"/>
                <a:gd name="T62" fmla="*/ 36 w 92"/>
                <a:gd name="T63" fmla="*/ 66 h 90"/>
                <a:gd name="T64" fmla="*/ 12 w 92"/>
                <a:gd name="T65" fmla="*/ 88 h 90"/>
                <a:gd name="T66" fmla="*/ 12 w 92"/>
                <a:gd name="T67" fmla="*/ 88 h 90"/>
                <a:gd name="T68" fmla="*/ 8 w 92"/>
                <a:gd name="T69" fmla="*/ 90 h 90"/>
                <a:gd name="T70" fmla="*/ 2 w 92"/>
                <a:gd name="T71" fmla="*/ 88 h 90"/>
                <a:gd name="T72" fmla="*/ 2 w 92"/>
                <a:gd name="T73" fmla="*/ 88 h 90"/>
                <a:gd name="T74" fmla="*/ 2 w 92"/>
                <a:gd name="T75" fmla="*/ 88 h 90"/>
                <a:gd name="T76" fmla="*/ 0 w 92"/>
                <a:gd name="T77" fmla="*/ 84 h 90"/>
                <a:gd name="T78" fmla="*/ 2 w 92"/>
                <a:gd name="T79" fmla="*/ 78 h 90"/>
                <a:gd name="T80" fmla="*/ 26 w 92"/>
                <a:gd name="T81" fmla="*/ 56 h 90"/>
                <a:gd name="T82" fmla="*/ 26 w 92"/>
                <a:gd name="T83" fmla="*/ 56 h 90"/>
                <a:gd name="T84" fmla="*/ 30 w 92"/>
                <a:gd name="T85" fmla="*/ 54 h 90"/>
                <a:gd name="T86" fmla="*/ 32 w 92"/>
                <a:gd name="T87" fmla="*/ 56 h 90"/>
                <a:gd name="T88" fmla="*/ 32 w 92"/>
                <a:gd name="T89" fmla="*/ 56 h 90"/>
                <a:gd name="T90" fmla="*/ 32 w 92"/>
                <a:gd name="T91" fmla="*/ 56 h 90"/>
                <a:gd name="T92" fmla="*/ 32 w 92"/>
                <a:gd name="T93" fmla="*/ 52 h 90"/>
                <a:gd name="T94" fmla="*/ 34 w 92"/>
                <a:gd name="T95" fmla="*/ 48 h 90"/>
                <a:gd name="T96" fmla="*/ 48 w 92"/>
                <a:gd name="T97" fmla="*/ 36 h 90"/>
                <a:gd name="T98" fmla="*/ 48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8" y="36"/>
                  </a:moveTo>
                  <a:lnTo>
                    <a:pt x="48" y="36"/>
                  </a:lnTo>
                  <a:lnTo>
                    <a:pt x="42" y="26"/>
                  </a:lnTo>
                  <a:lnTo>
                    <a:pt x="38" y="16"/>
                  </a:lnTo>
                  <a:lnTo>
                    <a:pt x="38" y="8"/>
                  </a:lnTo>
                  <a:lnTo>
                    <a:pt x="40" y="4"/>
                  </a:lnTo>
                  <a:lnTo>
                    <a:pt x="40" y="4"/>
                  </a:lnTo>
                  <a:lnTo>
                    <a:pt x="44" y="2"/>
                  </a:lnTo>
                  <a:lnTo>
                    <a:pt x="48" y="0"/>
                  </a:lnTo>
                  <a:lnTo>
                    <a:pt x="56" y="2"/>
                  </a:lnTo>
                  <a:lnTo>
                    <a:pt x="66" y="8"/>
                  </a:lnTo>
                  <a:lnTo>
                    <a:pt x="78" y="18"/>
                  </a:lnTo>
                  <a:lnTo>
                    <a:pt x="78" y="18"/>
                  </a:lnTo>
                  <a:lnTo>
                    <a:pt x="86" y="28"/>
                  </a:lnTo>
                  <a:lnTo>
                    <a:pt x="92" y="40"/>
                  </a:lnTo>
                  <a:lnTo>
                    <a:pt x="92" y="50"/>
                  </a:lnTo>
                  <a:lnTo>
                    <a:pt x="92" y="52"/>
                  </a:lnTo>
                  <a:lnTo>
                    <a:pt x="90" y="56"/>
                  </a:lnTo>
                  <a:lnTo>
                    <a:pt x="90" y="56"/>
                  </a:lnTo>
                  <a:lnTo>
                    <a:pt x="84" y="58"/>
                  </a:lnTo>
                  <a:lnTo>
                    <a:pt x="76" y="58"/>
                  </a:lnTo>
                  <a:lnTo>
                    <a:pt x="68" y="54"/>
                  </a:lnTo>
                  <a:lnTo>
                    <a:pt x="58" y="46"/>
                  </a:lnTo>
                  <a:lnTo>
                    <a:pt x="58" y="46"/>
                  </a:lnTo>
                  <a:lnTo>
                    <a:pt x="44" y="58"/>
                  </a:lnTo>
                  <a:lnTo>
                    <a:pt x="44" y="58"/>
                  </a:lnTo>
                  <a:lnTo>
                    <a:pt x="40" y="60"/>
                  </a:lnTo>
                  <a:lnTo>
                    <a:pt x="38" y="60"/>
                  </a:lnTo>
                  <a:lnTo>
                    <a:pt x="38" y="60"/>
                  </a:lnTo>
                  <a:lnTo>
                    <a:pt x="38" y="60"/>
                  </a:lnTo>
                  <a:lnTo>
                    <a:pt x="38" y="64"/>
                  </a:lnTo>
                  <a:lnTo>
                    <a:pt x="36" y="66"/>
                  </a:lnTo>
                  <a:lnTo>
                    <a:pt x="12" y="88"/>
                  </a:lnTo>
                  <a:lnTo>
                    <a:pt x="12" y="88"/>
                  </a:lnTo>
                  <a:lnTo>
                    <a:pt x="8" y="90"/>
                  </a:lnTo>
                  <a:lnTo>
                    <a:pt x="2" y="88"/>
                  </a:lnTo>
                  <a:lnTo>
                    <a:pt x="2" y="88"/>
                  </a:lnTo>
                  <a:lnTo>
                    <a:pt x="2" y="88"/>
                  </a:lnTo>
                  <a:lnTo>
                    <a:pt x="0" y="84"/>
                  </a:lnTo>
                  <a:lnTo>
                    <a:pt x="2" y="78"/>
                  </a:lnTo>
                  <a:lnTo>
                    <a:pt x="26" y="56"/>
                  </a:lnTo>
                  <a:lnTo>
                    <a:pt x="26" y="56"/>
                  </a:lnTo>
                  <a:lnTo>
                    <a:pt x="30" y="54"/>
                  </a:lnTo>
                  <a:lnTo>
                    <a:pt x="32" y="56"/>
                  </a:lnTo>
                  <a:lnTo>
                    <a:pt x="32" y="56"/>
                  </a:lnTo>
                  <a:lnTo>
                    <a:pt x="32" y="56"/>
                  </a:lnTo>
                  <a:lnTo>
                    <a:pt x="32" y="52"/>
                  </a:lnTo>
                  <a:lnTo>
                    <a:pt x="34" y="48"/>
                  </a:lnTo>
                  <a:lnTo>
                    <a:pt x="48" y="36"/>
                  </a:lnTo>
                  <a:lnTo>
                    <a:pt x="48"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2" name="Freeform 440"/>
            <p:cNvSpPr>
              <a:spLocks/>
            </p:cNvSpPr>
            <p:nvPr/>
          </p:nvSpPr>
          <p:spPr bwMode="auto">
            <a:xfrm>
              <a:off x="5199" y="1314"/>
              <a:ext cx="64" cy="64"/>
            </a:xfrm>
            <a:custGeom>
              <a:avLst/>
              <a:gdLst>
                <a:gd name="T0" fmla="*/ 62 w 64"/>
                <a:gd name="T1" fmla="*/ 16 h 64"/>
                <a:gd name="T2" fmla="*/ 62 w 64"/>
                <a:gd name="T3" fmla="*/ 16 h 64"/>
                <a:gd name="T4" fmla="*/ 64 w 64"/>
                <a:gd name="T5" fmla="*/ 20 h 64"/>
                <a:gd name="T6" fmla="*/ 64 w 64"/>
                <a:gd name="T7" fmla="*/ 18 h 64"/>
                <a:gd name="T8" fmla="*/ 56 w 64"/>
                <a:gd name="T9" fmla="*/ 8 h 64"/>
                <a:gd name="T10" fmla="*/ 48 w 64"/>
                <a:gd name="T11" fmla="*/ 0 h 64"/>
                <a:gd name="T12" fmla="*/ 46 w 64"/>
                <a:gd name="T13" fmla="*/ 0 h 64"/>
                <a:gd name="T14" fmla="*/ 48 w 64"/>
                <a:gd name="T15" fmla="*/ 4 h 64"/>
                <a:gd name="T16" fmla="*/ 48 w 64"/>
                <a:gd name="T17" fmla="*/ 4 h 64"/>
                <a:gd name="T18" fmla="*/ 34 w 64"/>
                <a:gd name="T19" fmla="*/ 18 h 64"/>
                <a:gd name="T20" fmla="*/ 34 w 64"/>
                <a:gd name="T21" fmla="*/ 18 h 64"/>
                <a:gd name="T22" fmla="*/ 32 w 64"/>
                <a:gd name="T23" fmla="*/ 20 h 64"/>
                <a:gd name="T24" fmla="*/ 34 w 64"/>
                <a:gd name="T25" fmla="*/ 24 h 64"/>
                <a:gd name="T26" fmla="*/ 34 w 64"/>
                <a:gd name="T27" fmla="*/ 24 h 64"/>
                <a:gd name="T28" fmla="*/ 34 w 64"/>
                <a:gd name="T29" fmla="*/ 24 h 64"/>
                <a:gd name="T30" fmla="*/ 30 w 64"/>
                <a:gd name="T31" fmla="*/ 24 h 64"/>
                <a:gd name="T32" fmla="*/ 26 w 64"/>
                <a:gd name="T33" fmla="*/ 26 h 64"/>
                <a:gd name="T34" fmla="*/ 2 w 64"/>
                <a:gd name="T35" fmla="*/ 50 h 64"/>
                <a:gd name="T36" fmla="*/ 2 w 64"/>
                <a:gd name="T37" fmla="*/ 50 h 64"/>
                <a:gd name="T38" fmla="*/ 0 w 64"/>
                <a:gd name="T39" fmla="*/ 52 h 64"/>
                <a:gd name="T40" fmla="*/ 0 w 64"/>
                <a:gd name="T41" fmla="*/ 56 h 64"/>
                <a:gd name="T42" fmla="*/ 2 w 64"/>
                <a:gd name="T43" fmla="*/ 62 h 64"/>
                <a:gd name="T44" fmla="*/ 2 w 64"/>
                <a:gd name="T45" fmla="*/ 62 h 64"/>
                <a:gd name="T46" fmla="*/ 2 w 64"/>
                <a:gd name="T47" fmla="*/ 62 h 64"/>
                <a:gd name="T48" fmla="*/ 8 w 64"/>
                <a:gd name="T49" fmla="*/ 64 h 64"/>
                <a:gd name="T50" fmla="*/ 12 w 64"/>
                <a:gd name="T51" fmla="*/ 64 h 64"/>
                <a:gd name="T52" fmla="*/ 14 w 64"/>
                <a:gd name="T53" fmla="*/ 64 h 64"/>
                <a:gd name="T54" fmla="*/ 38 w 64"/>
                <a:gd name="T55" fmla="*/ 40 h 64"/>
                <a:gd name="T56" fmla="*/ 38 w 64"/>
                <a:gd name="T57" fmla="*/ 40 h 64"/>
                <a:gd name="T58" fmla="*/ 40 w 64"/>
                <a:gd name="T59" fmla="*/ 36 h 64"/>
                <a:gd name="T60" fmla="*/ 40 w 64"/>
                <a:gd name="T61" fmla="*/ 32 h 64"/>
                <a:gd name="T62" fmla="*/ 40 w 64"/>
                <a:gd name="T63" fmla="*/ 32 h 64"/>
                <a:gd name="T64" fmla="*/ 40 w 64"/>
                <a:gd name="T65" fmla="*/ 32 h 64"/>
                <a:gd name="T66" fmla="*/ 44 w 64"/>
                <a:gd name="T67" fmla="*/ 32 h 64"/>
                <a:gd name="T68" fmla="*/ 46 w 64"/>
                <a:gd name="T69" fmla="*/ 30 h 64"/>
                <a:gd name="T70" fmla="*/ 60 w 64"/>
                <a:gd name="T71" fmla="*/ 16 h 64"/>
                <a:gd name="T72" fmla="*/ 62 w 64"/>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2" y="16"/>
                  </a:moveTo>
                  <a:lnTo>
                    <a:pt x="62" y="16"/>
                  </a:lnTo>
                  <a:lnTo>
                    <a:pt x="64" y="20"/>
                  </a:lnTo>
                  <a:lnTo>
                    <a:pt x="64" y="18"/>
                  </a:lnTo>
                  <a:lnTo>
                    <a:pt x="56" y="8"/>
                  </a:lnTo>
                  <a:lnTo>
                    <a:pt x="48" y="0"/>
                  </a:lnTo>
                  <a:lnTo>
                    <a:pt x="46" y="0"/>
                  </a:lnTo>
                  <a:lnTo>
                    <a:pt x="48" y="4"/>
                  </a:lnTo>
                  <a:lnTo>
                    <a:pt x="48" y="4"/>
                  </a:lnTo>
                  <a:lnTo>
                    <a:pt x="34" y="18"/>
                  </a:lnTo>
                  <a:lnTo>
                    <a:pt x="34" y="18"/>
                  </a:lnTo>
                  <a:lnTo>
                    <a:pt x="32" y="20"/>
                  </a:lnTo>
                  <a:lnTo>
                    <a:pt x="34" y="24"/>
                  </a:lnTo>
                  <a:lnTo>
                    <a:pt x="34" y="24"/>
                  </a:lnTo>
                  <a:lnTo>
                    <a:pt x="34" y="24"/>
                  </a:lnTo>
                  <a:lnTo>
                    <a:pt x="30" y="24"/>
                  </a:lnTo>
                  <a:lnTo>
                    <a:pt x="26" y="26"/>
                  </a:lnTo>
                  <a:lnTo>
                    <a:pt x="2" y="50"/>
                  </a:lnTo>
                  <a:lnTo>
                    <a:pt x="2" y="50"/>
                  </a:lnTo>
                  <a:lnTo>
                    <a:pt x="0" y="52"/>
                  </a:lnTo>
                  <a:lnTo>
                    <a:pt x="0" y="56"/>
                  </a:lnTo>
                  <a:lnTo>
                    <a:pt x="2" y="62"/>
                  </a:lnTo>
                  <a:lnTo>
                    <a:pt x="2" y="62"/>
                  </a:lnTo>
                  <a:lnTo>
                    <a:pt x="2" y="62"/>
                  </a:lnTo>
                  <a:lnTo>
                    <a:pt x="8" y="64"/>
                  </a:lnTo>
                  <a:lnTo>
                    <a:pt x="12" y="64"/>
                  </a:lnTo>
                  <a:lnTo>
                    <a:pt x="14" y="64"/>
                  </a:lnTo>
                  <a:lnTo>
                    <a:pt x="38" y="40"/>
                  </a:lnTo>
                  <a:lnTo>
                    <a:pt x="38" y="40"/>
                  </a:lnTo>
                  <a:lnTo>
                    <a:pt x="40" y="36"/>
                  </a:lnTo>
                  <a:lnTo>
                    <a:pt x="40" y="32"/>
                  </a:lnTo>
                  <a:lnTo>
                    <a:pt x="40" y="32"/>
                  </a:lnTo>
                  <a:lnTo>
                    <a:pt x="40" y="32"/>
                  </a:lnTo>
                  <a:lnTo>
                    <a:pt x="44" y="32"/>
                  </a:lnTo>
                  <a:lnTo>
                    <a:pt x="46" y="30"/>
                  </a:lnTo>
                  <a:lnTo>
                    <a:pt x="60" y="16"/>
                  </a:lnTo>
                  <a:lnTo>
                    <a:pt x="6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3" name="Freeform 441"/>
            <p:cNvSpPr>
              <a:spLocks/>
            </p:cNvSpPr>
            <p:nvPr/>
          </p:nvSpPr>
          <p:spPr bwMode="auto">
            <a:xfrm>
              <a:off x="5293" y="153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2 h 70"/>
                <a:gd name="T18" fmla="*/ 86 w 102"/>
                <a:gd name="T19" fmla="*/ 6 h 70"/>
                <a:gd name="T20" fmla="*/ 94 w 102"/>
                <a:gd name="T21" fmla="*/ 16 h 70"/>
                <a:gd name="T22" fmla="*/ 100 w 102"/>
                <a:gd name="T23" fmla="*/ 30 h 70"/>
                <a:gd name="T24" fmla="*/ 100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2"/>
                  </a:lnTo>
                  <a:lnTo>
                    <a:pt x="86" y="6"/>
                  </a:lnTo>
                  <a:lnTo>
                    <a:pt x="94" y="16"/>
                  </a:lnTo>
                  <a:lnTo>
                    <a:pt x="100" y="30"/>
                  </a:lnTo>
                  <a:lnTo>
                    <a:pt x="100"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4" name="Freeform 442"/>
            <p:cNvSpPr>
              <a:spLocks/>
            </p:cNvSpPr>
            <p:nvPr/>
          </p:nvSpPr>
          <p:spPr bwMode="auto">
            <a:xfrm>
              <a:off x="5291" y="155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5" name="Freeform 443"/>
            <p:cNvSpPr>
              <a:spLocks/>
            </p:cNvSpPr>
            <p:nvPr/>
          </p:nvSpPr>
          <p:spPr bwMode="auto">
            <a:xfrm>
              <a:off x="5315" y="1614"/>
              <a:ext cx="102" cy="72"/>
            </a:xfrm>
            <a:custGeom>
              <a:avLst/>
              <a:gdLst>
                <a:gd name="T0" fmla="*/ 68 w 102"/>
                <a:gd name="T1" fmla="*/ 32 h 72"/>
                <a:gd name="T2" fmla="*/ 68 w 102"/>
                <a:gd name="T3" fmla="*/ 32 h 72"/>
                <a:gd name="T4" fmla="*/ 68 w 102"/>
                <a:gd name="T5" fmla="*/ 20 h 72"/>
                <a:gd name="T6" fmla="*/ 72 w 102"/>
                <a:gd name="T7" fmla="*/ 10 h 72"/>
                <a:gd name="T8" fmla="*/ 76 w 102"/>
                <a:gd name="T9" fmla="*/ 4 h 72"/>
                <a:gd name="T10" fmla="*/ 82 w 102"/>
                <a:gd name="T11" fmla="*/ 0 h 72"/>
                <a:gd name="T12" fmla="*/ 82 w 102"/>
                <a:gd name="T13" fmla="*/ 0 h 72"/>
                <a:gd name="T14" fmla="*/ 86 w 102"/>
                <a:gd name="T15" fmla="*/ 0 h 72"/>
                <a:gd name="T16" fmla="*/ 88 w 102"/>
                <a:gd name="T17" fmla="*/ 2 h 72"/>
                <a:gd name="T18" fmla="*/ 94 w 102"/>
                <a:gd name="T19" fmla="*/ 10 h 72"/>
                <a:gd name="T20" fmla="*/ 100 w 102"/>
                <a:gd name="T21" fmla="*/ 22 h 72"/>
                <a:gd name="T22" fmla="*/ 102 w 102"/>
                <a:gd name="T23" fmla="*/ 36 h 72"/>
                <a:gd name="T24" fmla="*/ 102 w 102"/>
                <a:gd name="T25" fmla="*/ 36 h 72"/>
                <a:gd name="T26" fmla="*/ 102 w 102"/>
                <a:gd name="T27" fmla="*/ 50 h 72"/>
                <a:gd name="T28" fmla="*/ 100 w 102"/>
                <a:gd name="T29" fmla="*/ 62 h 72"/>
                <a:gd name="T30" fmla="*/ 94 w 102"/>
                <a:gd name="T31" fmla="*/ 70 h 72"/>
                <a:gd name="T32" fmla="*/ 92 w 102"/>
                <a:gd name="T33" fmla="*/ 72 h 72"/>
                <a:gd name="T34" fmla="*/ 88 w 102"/>
                <a:gd name="T35" fmla="*/ 72 h 72"/>
                <a:gd name="T36" fmla="*/ 88 w 102"/>
                <a:gd name="T37" fmla="*/ 72 h 72"/>
                <a:gd name="T38" fmla="*/ 82 w 102"/>
                <a:gd name="T39" fmla="*/ 72 h 72"/>
                <a:gd name="T40" fmla="*/ 76 w 102"/>
                <a:gd name="T41" fmla="*/ 66 h 72"/>
                <a:gd name="T42" fmla="*/ 72 w 102"/>
                <a:gd name="T43" fmla="*/ 56 h 72"/>
                <a:gd name="T44" fmla="*/ 68 w 102"/>
                <a:gd name="T45" fmla="*/ 44 h 72"/>
                <a:gd name="T46" fmla="*/ 68 w 102"/>
                <a:gd name="T47" fmla="*/ 44 h 72"/>
                <a:gd name="T48" fmla="*/ 50 w 102"/>
                <a:gd name="T49" fmla="*/ 46 h 72"/>
                <a:gd name="T50" fmla="*/ 50 w 102"/>
                <a:gd name="T51" fmla="*/ 46 h 72"/>
                <a:gd name="T52" fmla="*/ 46 w 102"/>
                <a:gd name="T53" fmla="*/ 46 h 72"/>
                <a:gd name="T54" fmla="*/ 44 w 102"/>
                <a:gd name="T55" fmla="*/ 44 h 72"/>
                <a:gd name="T56" fmla="*/ 44 w 102"/>
                <a:gd name="T57" fmla="*/ 44 h 72"/>
                <a:gd name="T58" fmla="*/ 44 w 102"/>
                <a:gd name="T59" fmla="*/ 44 h 72"/>
                <a:gd name="T60" fmla="*/ 42 w 102"/>
                <a:gd name="T61" fmla="*/ 46 h 72"/>
                <a:gd name="T62" fmla="*/ 38 w 102"/>
                <a:gd name="T63" fmla="*/ 48 h 72"/>
                <a:gd name="T64" fmla="*/ 6 w 102"/>
                <a:gd name="T65" fmla="*/ 50 h 72"/>
                <a:gd name="T66" fmla="*/ 6 w 102"/>
                <a:gd name="T67" fmla="*/ 50 h 72"/>
                <a:gd name="T68" fmla="*/ 2 w 102"/>
                <a:gd name="T69" fmla="*/ 48 h 72"/>
                <a:gd name="T70" fmla="*/ 0 w 102"/>
                <a:gd name="T71" fmla="*/ 44 h 72"/>
                <a:gd name="T72" fmla="*/ 0 w 102"/>
                <a:gd name="T73" fmla="*/ 44 h 72"/>
                <a:gd name="T74" fmla="*/ 0 w 102"/>
                <a:gd name="T75" fmla="*/ 44 h 72"/>
                <a:gd name="T76" fmla="*/ 0 w 102"/>
                <a:gd name="T77" fmla="*/ 38 h 72"/>
                <a:gd name="T78" fmla="*/ 6 w 102"/>
                <a:gd name="T79" fmla="*/ 36 h 72"/>
                <a:gd name="T80" fmla="*/ 38 w 102"/>
                <a:gd name="T81" fmla="*/ 34 h 72"/>
                <a:gd name="T82" fmla="*/ 38 w 102"/>
                <a:gd name="T83" fmla="*/ 34 h 72"/>
                <a:gd name="T84" fmla="*/ 40 w 102"/>
                <a:gd name="T85" fmla="*/ 34 h 72"/>
                <a:gd name="T86" fmla="*/ 44 w 102"/>
                <a:gd name="T87" fmla="*/ 36 h 72"/>
                <a:gd name="T88" fmla="*/ 44 w 102"/>
                <a:gd name="T89" fmla="*/ 36 h 72"/>
                <a:gd name="T90" fmla="*/ 44 w 102"/>
                <a:gd name="T91" fmla="*/ 36 h 72"/>
                <a:gd name="T92" fmla="*/ 46 w 102"/>
                <a:gd name="T93" fmla="*/ 34 h 72"/>
                <a:gd name="T94" fmla="*/ 48 w 102"/>
                <a:gd name="T95" fmla="*/ 32 h 72"/>
                <a:gd name="T96" fmla="*/ 68 w 102"/>
                <a:gd name="T97" fmla="*/ 32 h 72"/>
                <a:gd name="T98" fmla="*/ 68 w 102"/>
                <a:gd name="T9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2"/>
                  </a:moveTo>
                  <a:lnTo>
                    <a:pt x="68" y="32"/>
                  </a:lnTo>
                  <a:lnTo>
                    <a:pt x="68" y="20"/>
                  </a:lnTo>
                  <a:lnTo>
                    <a:pt x="72" y="10"/>
                  </a:lnTo>
                  <a:lnTo>
                    <a:pt x="76" y="4"/>
                  </a:lnTo>
                  <a:lnTo>
                    <a:pt x="82" y="0"/>
                  </a:lnTo>
                  <a:lnTo>
                    <a:pt x="82" y="0"/>
                  </a:lnTo>
                  <a:lnTo>
                    <a:pt x="86" y="0"/>
                  </a:lnTo>
                  <a:lnTo>
                    <a:pt x="88" y="2"/>
                  </a:lnTo>
                  <a:lnTo>
                    <a:pt x="94" y="10"/>
                  </a:lnTo>
                  <a:lnTo>
                    <a:pt x="100" y="22"/>
                  </a:lnTo>
                  <a:lnTo>
                    <a:pt x="102" y="36"/>
                  </a:lnTo>
                  <a:lnTo>
                    <a:pt x="102" y="36"/>
                  </a:lnTo>
                  <a:lnTo>
                    <a:pt x="102" y="50"/>
                  </a:lnTo>
                  <a:lnTo>
                    <a:pt x="100" y="62"/>
                  </a:lnTo>
                  <a:lnTo>
                    <a:pt x="94" y="70"/>
                  </a:lnTo>
                  <a:lnTo>
                    <a:pt x="92" y="72"/>
                  </a:lnTo>
                  <a:lnTo>
                    <a:pt x="88" y="72"/>
                  </a:lnTo>
                  <a:lnTo>
                    <a:pt x="88" y="72"/>
                  </a:lnTo>
                  <a:lnTo>
                    <a:pt x="82" y="72"/>
                  </a:lnTo>
                  <a:lnTo>
                    <a:pt x="76" y="66"/>
                  </a:lnTo>
                  <a:lnTo>
                    <a:pt x="72" y="56"/>
                  </a:lnTo>
                  <a:lnTo>
                    <a:pt x="68" y="44"/>
                  </a:lnTo>
                  <a:lnTo>
                    <a:pt x="68" y="44"/>
                  </a:lnTo>
                  <a:lnTo>
                    <a:pt x="50" y="46"/>
                  </a:lnTo>
                  <a:lnTo>
                    <a:pt x="50" y="46"/>
                  </a:lnTo>
                  <a:lnTo>
                    <a:pt x="46" y="46"/>
                  </a:lnTo>
                  <a:lnTo>
                    <a:pt x="44" y="44"/>
                  </a:lnTo>
                  <a:lnTo>
                    <a:pt x="44" y="44"/>
                  </a:lnTo>
                  <a:lnTo>
                    <a:pt x="44" y="44"/>
                  </a:lnTo>
                  <a:lnTo>
                    <a:pt x="42" y="46"/>
                  </a:lnTo>
                  <a:lnTo>
                    <a:pt x="38" y="48"/>
                  </a:lnTo>
                  <a:lnTo>
                    <a:pt x="6" y="50"/>
                  </a:lnTo>
                  <a:lnTo>
                    <a:pt x="6" y="50"/>
                  </a:lnTo>
                  <a:lnTo>
                    <a:pt x="2" y="48"/>
                  </a:lnTo>
                  <a:lnTo>
                    <a:pt x="0" y="44"/>
                  </a:lnTo>
                  <a:lnTo>
                    <a:pt x="0" y="44"/>
                  </a:lnTo>
                  <a:lnTo>
                    <a:pt x="0" y="44"/>
                  </a:lnTo>
                  <a:lnTo>
                    <a:pt x="0" y="38"/>
                  </a:lnTo>
                  <a:lnTo>
                    <a:pt x="6" y="36"/>
                  </a:lnTo>
                  <a:lnTo>
                    <a:pt x="38" y="34"/>
                  </a:lnTo>
                  <a:lnTo>
                    <a:pt x="38" y="34"/>
                  </a:lnTo>
                  <a:lnTo>
                    <a:pt x="40" y="34"/>
                  </a:lnTo>
                  <a:lnTo>
                    <a:pt x="44" y="36"/>
                  </a:lnTo>
                  <a:lnTo>
                    <a:pt x="44" y="36"/>
                  </a:lnTo>
                  <a:lnTo>
                    <a:pt x="44" y="36"/>
                  </a:lnTo>
                  <a:lnTo>
                    <a:pt x="46" y="34"/>
                  </a:lnTo>
                  <a:lnTo>
                    <a:pt x="48" y="32"/>
                  </a:lnTo>
                  <a:lnTo>
                    <a:pt x="68" y="32"/>
                  </a:lnTo>
                  <a:lnTo>
                    <a:pt x="68" y="3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6" name="Freeform 444"/>
            <p:cNvSpPr>
              <a:spLocks/>
            </p:cNvSpPr>
            <p:nvPr/>
          </p:nvSpPr>
          <p:spPr bwMode="auto">
            <a:xfrm>
              <a:off x="5311" y="1638"/>
              <a:ext cx="74" cy="30"/>
            </a:xfrm>
            <a:custGeom>
              <a:avLst/>
              <a:gdLst>
                <a:gd name="T0" fmla="*/ 74 w 74"/>
                <a:gd name="T1" fmla="*/ 22 h 30"/>
                <a:gd name="T2" fmla="*/ 74 w 74"/>
                <a:gd name="T3" fmla="*/ 22 h 30"/>
                <a:gd name="T4" fmla="*/ 74 w 74"/>
                <a:gd name="T5" fmla="*/ 26 h 30"/>
                <a:gd name="T6" fmla="*/ 74 w 74"/>
                <a:gd name="T7" fmla="*/ 26 h 30"/>
                <a:gd name="T8" fmla="*/ 74 w 74"/>
                <a:gd name="T9" fmla="*/ 12 h 30"/>
                <a:gd name="T10" fmla="*/ 72 w 74"/>
                <a:gd name="T11" fmla="*/ 0 h 30"/>
                <a:gd name="T12" fmla="*/ 72 w 74"/>
                <a:gd name="T13" fmla="*/ 0 h 30"/>
                <a:gd name="T14" fmla="*/ 72 w 74"/>
                <a:gd name="T15" fmla="*/ 4 h 30"/>
                <a:gd name="T16" fmla="*/ 72 w 74"/>
                <a:gd name="T17" fmla="*/ 4 h 30"/>
                <a:gd name="T18" fmla="*/ 52 w 74"/>
                <a:gd name="T19" fmla="*/ 6 h 30"/>
                <a:gd name="T20" fmla="*/ 52 w 74"/>
                <a:gd name="T21" fmla="*/ 6 h 30"/>
                <a:gd name="T22" fmla="*/ 48 w 74"/>
                <a:gd name="T23" fmla="*/ 8 h 30"/>
                <a:gd name="T24" fmla="*/ 46 w 74"/>
                <a:gd name="T25" fmla="*/ 12 h 30"/>
                <a:gd name="T26" fmla="*/ 46 w 74"/>
                <a:gd name="T27" fmla="*/ 12 h 30"/>
                <a:gd name="T28" fmla="*/ 46 w 74"/>
                <a:gd name="T29" fmla="*/ 12 h 30"/>
                <a:gd name="T30" fmla="*/ 44 w 74"/>
                <a:gd name="T31" fmla="*/ 8 h 30"/>
                <a:gd name="T32" fmla="*/ 40 w 74"/>
                <a:gd name="T33" fmla="*/ 8 h 30"/>
                <a:gd name="T34" fmla="*/ 6 w 74"/>
                <a:gd name="T35" fmla="*/ 12 h 30"/>
                <a:gd name="T36" fmla="*/ 6 w 74"/>
                <a:gd name="T37" fmla="*/ 12 h 30"/>
                <a:gd name="T38" fmla="*/ 4 w 74"/>
                <a:gd name="T39" fmla="*/ 12 h 30"/>
                <a:gd name="T40" fmla="*/ 2 w 74"/>
                <a:gd name="T41" fmla="*/ 14 h 30"/>
                <a:gd name="T42" fmla="*/ 0 w 74"/>
                <a:gd name="T43" fmla="*/ 22 h 30"/>
                <a:gd name="T44" fmla="*/ 0 w 74"/>
                <a:gd name="T45" fmla="*/ 22 h 30"/>
                <a:gd name="T46" fmla="*/ 0 w 74"/>
                <a:gd name="T47" fmla="*/ 22 h 30"/>
                <a:gd name="T48" fmla="*/ 2 w 74"/>
                <a:gd name="T49" fmla="*/ 28 h 30"/>
                <a:gd name="T50" fmla="*/ 4 w 74"/>
                <a:gd name="T51" fmla="*/ 28 h 30"/>
                <a:gd name="T52" fmla="*/ 8 w 74"/>
                <a:gd name="T53" fmla="*/ 30 h 30"/>
                <a:gd name="T54" fmla="*/ 42 w 74"/>
                <a:gd name="T55" fmla="*/ 26 h 30"/>
                <a:gd name="T56" fmla="*/ 42 w 74"/>
                <a:gd name="T57" fmla="*/ 26 h 30"/>
                <a:gd name="T58" fmla="*/ 44 w 74"/>
                <a:gd name="T59" fmla="*/ 24 h 30"/>
                <a:gd name="T60" fmla="*/ 48 w 74"/>
                <a:gd name="T61" fmla="*/ 22 h 30"/>
                <a:gd name="T62" fmla="*/ 48 w 74"/>
                <a:gd name="T63" fmla="*/ 22 h 30"/>
                <a:gd name="T64" fmla="*/ 48 w 74"/>
                <a:gd name="T65" fmla="*/ 22 h 30"/>
                <a:gd name="T66" fmla="*/ 50 w 74"/>
                <a:gd name="T67" fmla="*/ 24 h 30"/>
                <a:gd name="T68" fmla="*/ 54 w 74"/>
                <a:gd name="T69" fmla="*/ 24 h 30"/>
                <a:gd name="T70" fmla="*/ 74 w 74"/>
                <a:gd name="T71" fmla="*/ 22 h 30"/>
                <a:gd name="T72" fmla="*/ 74 w 74"/>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0">
                  <a:moveTo>
                    <a:pt x="74" y="22"/>
                  </a:moveTo>
                  <a:lnTo>
                    <a:pt x="74" y="22"/>
                  </a:lnTo>
                  <a:lnTo>
                    <a:pt x="74" y="26"/>
                  </a:lnTo>
                  <a:lnTo>
                    <a:pt x="74" y="26"/>
                  </a:lnTo>
                  <a:lnTo>
                    <a:pt x="74" y="12"/>
                  </a:lnTo>
                  <a:lnTo>
                    <a:pt x="72" y="0"/>
                  </a:lnTo>
                  <a:lnTo>
                    <a:pt x="72" y="0"/>
                  </a:lnTo>
                  <a:lnTo>
                    <a:pt x="72" y="4"/>
                  </a:lnTo>
                  <a:lnTo>
                    <a:pt x="72" y="4"/>
                  </a:lnTo>
                  <a:lnTo>
                    <a:pt x="52" y="6"/>
                  </a:lnTo>
                  <a:lnTo>
                    <a:pt x="52" y="6"/>
                  </a:lnTo>
                  <a:lnTo>
                    <a:pt x="48" y="8"/>
                  </a:lnTo>
                  <a:lnTo>
                    <a:pt x="46" y="12"/>
                  </a:lnTo>
                  <a:lnTo>
                    <a:pt x="46" y="12"/>
                  </a:lnTo>
                  <a:lnTo>
                    <a:pt x="46" y="12"/>
                  </a:lnTo>
                  <a:lnTo>
                    <a:pt x="44" y="8"/>
                  </a:lnTo>
                  <a:lnTo>
                    <a:pt x="40" y="8"/>
                  </a:lnTo>
                  <a:lnTo>
                    <a:pt x="6" y="12"/>
                  </a:lnTo>
                  <a:lnTo>
                    <a:pt x="6" y="12"/>
                  </a:lnTo>
                  <a:lnTo>
                    <a:pt x="4" y="12"/>
                  </a:lnTo>
                  <a:lnTo>
                    <a:pt x="2" y="14"/>
                  </a:lnTo>
                  <a:lnTo>
                    <a:pt x="0" y="22"/>
                  </a:lnTo>
                  <a:lnTo>
                    <a:pt x="0" y="22"/>
                  </a:lnTo>
                  <a:lnTo>
                    <a:pt x="0" y="22"/>
                  </a:lnTo>
                  <a:lnTo>
                    <a:pt x="2" y="28"/>
                  </a:lnTo>
                  <a:lnTo>
                    <a:pt x="4" y="28"/>
                  </a:lnTo>
                  <a:lnTo>
                    <a:pt x="8" y="30"/>
                  </a:lnTo>
                  <a:lnTo>
                    <a:pt x="42" y="26"/>
                  </a:lnTo>
                  <a:lnTo>
                    <a:pt x="42" y="26"/>
                  </a:lnTo>
                  <a:lnTo>
                    <a:pt x="44" y="24"/>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7" name="Freeform 445"/>
            <p:cNvSpPr>
              <a:spLocks/>
            </p:cNvSpPr>
            <p:nvPr/>
          </p:nvSpPr>
          <p:spPr bwMode="auto">
            <a:xfrm>
              <a:off x="5265" y="145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0 h 70"/>
                <a:gd name="T18" fmla="*/ 86 w 102"/>
                <a:gd name="T19" fmla="*/ 6 h 70"/>
                <a:gd name="T20" fmla="*/ 94 w 102"/>
                <a:gd name="T21" fmla="*/ 16 h 70"/>
                <a:gd name="T22" fmla="*/ 98 w 102"/>
                <a:gd name="T23" fmla="*/ 30 h 70"/>
                <a:gd name="T24" fmla="*/ 98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0"/>
                  </a:lnTo>
                  <a:lnTo>
                    <a:pt x="86" y="6"/>
                  </a:lnTo>
                  <a:lnTo>
                    <a:pt x="94" y="16"/>
                  </a:lnTo>
                  <a:lnTo>
                    <a:pt x="98" y="30"/>
                  </a:lnTo>
                  <a:lnTo>
                    <a:pt x="98"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8" name="Freeform 446"/>
            <p:cNvSpPr>
              <a:spLocks/>
            </p:cNvSpPr>
            <p:nvPr/>
          </p:nvSpPr>
          <p:spPr bwMode="auto">
            <a:xfrm>
              <a:off x="5263" y="1478"/>
              <a:ext cx="74" cy="42"/>
            </a:xfrm>
            <a:custGeom>
              <a:avLst/>
              <a:gdLst>
                <a:gd name="T0" fmla="*/ 72 w 74"/>
                <a:gd name="T1" fmla="*/ 20 h 42"/>
                <a:gd name="T2" fmla="*/ 72 w 74"/>
                <a:gd name="T3" fmla="*/ 20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0"/>
                  </a:moveTo>
                  <a:lnTo>
                    <a:pt x="72" y="20"/>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39" name="Freeform 447"/>
            <p:cNvSpPr>
              <a:spLocks/>
            </p:cNvSpPr>
            <p:nvPr/>
          </p:nvSpPr>
          <p:spPr bwMode="auto">
            <a:xfrm>
              <a:off x="5231" y="1362"/>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0 h 70"/>
                <a:gd name="T12" fmla="*/ 70 w 100"/>
                <a:gd name="T13" fmla="*/ 0 h 70"/>
                <a:gd name="T14" fmla="*/ 74 w 100"/>
                <a:gd name="T15" fmla="*/ 0 h 70"/>
                <a:gd name="T16" fmla="*/ 78 w 100"/>
                <a:gd name="T17" fmla="*/ 0 h 70"/>
                <a:gd name="T18" fmla="*/ 86 w 100"/>
                <a:gd name="T19" fmla="*/ 6 h 70"/>
                <a:gd name="T20" fmla="*/ 92 w 100"/>
                <a:gd name="T21" fmla="*/ 16 h 70"/>
                <a:gd name="T22" fmla="*/ 98 w 100"/>
                <a:gd name="T23" fmla="*/ 30 h 70"/>
                <a:gd name="T24" fmla="*/ 98 w 100"/>
                <a:gd name="T25" fmla="*/ 30 h 70"/>
                <a:gd name="T26" fmla="*/ 100 w 100"/>
                <a:gd name="T27" fmla="*/ 44 h 70"/>
                <a:gd name="T28" fmla="*/ 100 w 100"/>
                <a:gd name="T29" fmla="*/ 56 h 70"/>
                <a:gd name="T30" fmla="*/ 98 w 100"/>
                <a:gd name="T31" fmla="*/ 64 h 70"/>
                <a:gd name="T32" fmla="*/ 94 w 100"/>
                <a:gd name="T33" fmla="*/ 68 h 70"/>
                <a:gd name="T34" fmla="*/ 92 w 100"/>
                <a:gd name="T35" fmla="*/ 70 h 70"/>
                <a:gd name="T36" fmla="*/ 92 w 100"/>
                <a:gd name="T37" fmla="*/ 70 h 70"/>
                <a:gd name="T38" fmla="*/ 86 w 100"/>
                <a:gd name="T39" fmla="*/ 70 h 70"/>
                <a:gd name="T40" fmla="*/ 78 w 100"/>
                <a:gd name="T41" fmla="*/ 64 h 70"/>
                <a:gd name="T42" fmla="*/ 72 w 100"/>
                <a:gd name="T43" fmla="*/ 56 h 70"/>
                <a:gd name="T44" fmla="*/ 68 w 100"/>
                <a:gd name="T45" fmla="*/ 46 h 70"/>
                <a:gd name="T46" fmla="*/ 68 w 100"/>
                <a:gd name="T47" fmla="*/ 46 h 70"/>
                <a:gd name="T48" fmla="*/ 50 w 100"/>
                <a:gd name="T49" fmla="*/ 52 h 70"/>
                <a:gd name="T50" fmla="*/ 50 w 100"/>
                <a:gd name="T51" fmla="*/ 52 h 70"/>
                <a:gd name="T52" fmla="*/ 46 w 100"/>
                <a:gd name="T53" fmla="*/ 52 h 70"/>
                <a:gd name="T54" fmla="*/ 42 w 100"/>
                <a:gd name="T55" fmla="*/ 50 h 70"/>
                <a:gd name="T56" fmla="*/ 42 w 100"/>
                <a:gd name="T57" fmla="*/ 50 h 70"/>
                <a:gd name="T58" fmla="*/ 42 w 100"/>
                <a:gd name="T59" fmla="*/ 50 h 70"/>
                <a:gd name="T60" fmla="*/ 42 w 100"/>
                <a:gd name="T61" fmla="*/ 54 h 70"/>
                <a:gd name="T62" fmla="*/ 38 w 100"/>
                <a:gd name="T63" fmla="*/ 56 h 70"/>
                <a:gd name="T64" fmla="*/ 8 w 100"/>
                <a:gd name="T65" fmla="*/ 64 h 70"/>
                <a:gd name="T66" fmla="*/ 8 w 100"/>
                <a:gd name="T67" fmla="*/ 64 h 70"/>
                <a:gd name="T68" fmla="*/ 2 w 100"/>
                <a:gd name="T69" fmla="*/ 64 h 70"/>
                <a:gd name="T70" fmla="*/ 0 w 100"/>
                <a:gd name="T71" fmla="*/ 60 h 70"/>
                <a:gd name="T72" fmla="*/ 0 w 100"/>
                <a:gd name="T73" fmla="*/ 60 h 70"/>
                <a:gd name="T74" fmla="*/ 0 w 100"/>
                <a:gd name="T75" fmla="*/ 60 h 70"/>
                <a:gd name="T76" fmla="*/ 0 w 100"/>
                <a:gd name="T77" fmla="*/ 54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0 h 70"/>
                <a:gd name="T94" fmla="*/ 46 w 100"/>
                <a:gd name="T95" fmla="*/ 38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0"/>
                  </a:lnTo>
                  <a:lnTo>
                    <a:pt x="70" y="0"/>
                  </a:lnTo>
                  <a:lnTo>
                    <a:pt x="74" y="0"/>
                  </a:lnTo>
                  <a:lnTo>
                    <a:pt x="78" y="0"/>
                  </a:lnTo>
                  <a:lnTo>
                    <a:pt x="86" y="6"/>
                  </a:lnTo>
                  <a:lnTo>
                    <a:pt x="92" y="16"/>
                  </a:lnTo>
                  <a:lnTo>
                    <a:pt x="98" y="30"/>
                  </a:lnTo>
                  <a:lnTo>
                    <a:pt x="98" y="30"/>
                  </a:lnTo>
                  <a:lnTo>
                    <a:pt x="100" y="44"/>
                  </a:lnTo>
                  <a:lnTo>
                    <a:pt x="100" y="56"/>
                  </a:lnTo>
                  <a:lnTo>
                    <a:pt x="98" y="64"/>
                  </a:lnTo>
                  <a:lnTo>
                    <a:pt x="94" y="68"/>
                  </a:lnTo>
                  <a:lnTo>
                    <a:pt x="92" y="70"/>
                  </a:lnTo>
                  <a:lnTo>
                    <a:pt x="92" y="70"/>
                  </a:lnTo>
                  <a:lnTo>
                    <a:pt x="86" y="70"/>
                  </a:lnTo>
                  <a:lnTo>
                    <a:pt x="78" y="64"/>
                  </a:lnTo>
                  <a:lnTo>
                    <a:pt x="72" y="56"/>
                  </a:lnTo>
                  <a:lnTo>
                    <a:pt x="68" y="46"/>
                  </a:lnTo>
                  <a:lnTo>
                    <a:pt x="68" y="46"/>
                  </a:lnTo>
                  <a:lnTo>
                    <a:pt x="50" y="52"/>
                  </a:lnTo>
                  <a:lnTo>
                    <a:pt x="50" y="52"/>
                  </a:lnTo>
                  <a:lnTo>
                    <a:pt x="46" y="52"/>
                  </a:lnTo>
                  <a:lnTo>
                    <a:pt x="42" y="50"/>
                  </a:lnTo>
                  <a:lnTo>
                    <a:pt x="42" y="50"/>
                  </a:lnTo>
                  <a:lnTo>
                    <a:pt x="42" y="50"/>
                  </a:lnTo>
                  <a:lnTo>
                    <a:pt x="42" y="54"/>
                  </a:lnTo>
                  <a:lnTo>
                    <a:pt x="38" y="56"/>
                  </a:lnTo>
                  <a:lnTo>
                    <a:pt x="8" y="64"/>
                  </a:lnTo>
                  <a:lnTo>
                    <a:pt x="8" y="64"/>
                  </a:lnTo>
                  <a:lnTo>
                    <a:pt x="2" y="64"/>
                  </a:lnTo>
                  <a:lnTo>
                    <a:pt x="0" y="60"/>
                  </a:lnTo>
                  <a:lnTo>
                    <a:pt x="0" y="60"/>
                  </a:lnTo>
                  <a:lnTo>
                    <a:pt x="0" y="60"/>
                  </a:lnTo>
                  <a:lnTo>
                    <a:pt x="0" y="54"/>
                  </a:lnTo>
                  <a:lnTo>
                    <a:pt x="4" y="52"/>
                  </a:lnTo>
                  <a:lnTo>
                    <a:pt x="34" y="42"/>
                  </a:lnTo>
                  <a:lnTo>
                    <a:pt x="34" y="42"/>
                  </a:lnTo>
                  <a:lnTo>
                    <a:pt x="38" y="42"/>
                  </a:lnTo>
                  <a:lnTo>
                    <a:pt x="40" y="44"/>
                  </a:lnTo>
                  <a:lnTo>
                    <a:pt x="40" y="44"/>
                  </a:lnTo>
                  <a:lnTo>
                    <a:pt x="40" y="44"/>
                  </a:lnTo>
                  <a:lnTo>
                    <a:pt x="42"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40" name="Freeform 448"/>
            <p:cNvSpPr>
              <a:spLocks/>
            </p:cNvSpPr>
            <p:nvPr/>
          </p:nvSpPr>
          <p:spPr bwMode="auto">
            <a:xfrm>
              <a:off x="5227" y="138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8 w 74"/>
                <a:gd name="T11" fmla="*/ 0 h 42"/>
                <a:gd name="T12" fmla="*/ 66 w 74"/>
                <a:gd name="T13" fmla="*/ 0 h 42"/>
                <a:gd name="T14" fmla="*/ 68 w 74"/>
                <a:gd name="T15" fmla="*/ 4 h 42"/>
                <a:gd name="T16" fmla="*/ 68 w 74"/>
                <a:gd name="T17" fmla="*/ 4 h 42"/>
                <a:gd name="T18" fmla="*/ 48 w 74"/>
                <a:gd name="T19" fmla="*/ 10 h 42"/>
                <a:gd name="T20" fmla="*/ 48 w 74"/>
                <a:gd name="T21" fmla="*/ 10 h 42"/>
                <a:gd name="T22" fmla="*/ 44 w 74"/>
                <a:gd name="T23" fmla="*/ 12 h 42"/>
                <a:gd name="T24" fmla="*/ 44 w 74"/>
                <a:gd name="T25" fmla="*/ 16 h 42"/>
                <a:gd name="T26" fmla="*/ 44 w 74"/>
                <a:gd name="T27" fmla="*/ 16 h 42"/>
                <a:gd name="T28" fmla="*/ 44 w 74"/>
                <a:gd name="T29" fmla="*/ 16 h 42"/>
                <a:gd name="T30" fmla="*/ 40 w 74"/>
                <a:gd name="T31" fmla="*/ 14 h 42"/>
                <a:gd name="T32" fmla="*/ 36 w 74"/>
                <a:gd name="T33" fmla="*/ 14 h 42"/>
                <a:gd name="T34" fmla="*/ 4 w 74"/>
                <a:gd name="T35" fmla="*/ 26 h 42"/>
                <a:gd name="T36" fmla="*/ 4 w 74"/>
                <a:gd name="T37" fmla="*/ 26 h 42"/>
                <a:gd name="T38" fmla="*/ 2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10 w 74"/>
                <a:gd name="T53" fmla="*/ 42 h 42"/>
                <a:gd name="T54" fmla="*/ 42 w 74"/>
                <a:gd name="T55" fmla="*/ 32 h 42"/>
                <a:gd name="T56" fmla="*/ 42 w 74"/>
                <a:gd name="T57" fmla="*/ 32 h 42"/>
                <a:gd name="T58" fmla="*/ 44 w 74"/>
                <a:gd name="T59" fmla="*/ 30 h 42"/>
                <a:gd name="T60" fmla="*/ 46 w 74"/>
                <a:gd name="T61" fmla="*/ 26 h 42"/>
                <a:gd name="T62" fmla="*/ 46 w 74"/>
                <a:gd name="T63" fmla="*/ 26 h 42"/>
                <a:gd name="T64" fmla="*/ 46 w 74"/>
                <a:gd name="T65" fmla="*/ 26 h 42"/>
                <a:gd name="T66" fmla="*/ 50 w 74"/>
                <a:gd name="T67" fmla="*/ 28 h 42"/>
                <a:gd name="T68" fmla="*/ 54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8" y="0"/>
                  </a:lnTo>
                  <a:lnTo>
                    <a:pt x="66" y="0"/>
                  </a:lnTo>
                  <a:lnTo>
                    <a:pt x="68" y="4"/>
                  </a:lnTo>
                  <a:lnTo>
                    <a:pt x="68" y="4"/>
                  </a:lnTo>
                  <a:lnTo>
                    <a:pt x="48" y="10"/>
                  </a:lnTo>
                  <a:lnTo>
                    <a:pt x="48" y="10"/>
                  </a:lnTo>
                  <a:lnTo>
                    <a:pt x="44" y="12"/>
                  </a:lnTo>
                  <a:lnTo>
                    <a:pt x="44" y="16"/>
                  </a:lnTo>
                  <a:lnTo>
                    <a:pt x="44" y="16"/>
                  </a:lnTo>
                  <a:lnTo>
                    <a:pt x="44" y="16"/>
                  </a:lnTo>
                  <a:lnTo>
                    <a:pt x="40" y="14"/>
                  </a:lnTo>
                  <a:lnTo>
                    <a:pt x="36" y="14"/>
                  </a:lnTo>
                  <a:lnTo>
                    <a:pt x="4" y="26"/>
                  </a:lnTo>
                  <a:lnTo>
                    <a:pt x="4" y="26"/>
                  </a:lnTo>
                  <a:lnTo>
                    <a:pt x="2" y="26"/>
                  </a:lnTo>
                  <a:lnTo>
                    <a:pt x="0" y="30"/>
                  </a:lnTo>
                  <a:lnTo>
                    <a:pt x="0" y="36"/>
                  </a:lnTo>
                  <a:lnTo>
                    <a:pt x="0" y="36"/>
                  </a:lnTo>
                  <a:lnTo>
                    <a:pt x="0" y="36"/>
                  </a:lnTo>
                  <a:lnTo>
                    <a:pt x="4" y="42"/>
                  </a:lnTo>
                  <a:lnTo>
                    <a:pt x="6" y="42"/>
                  </a:lnTo>
                  <a:lnTo>
                    <a:pt x="10" y="42"/>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641" name="Group 449"/>
          <p:cNvGrpSpPr>
            <a:grpSpLocks/>
          </p:cNvGrpSpPr>
          <p:nvPr/>
        </p:nvGrpSpPr>
        <p:grpSpPr bwMode="auto">
          <a:xfrm>
            <a:off x="7321572" y="2381252"/>
            <a:ext cx="2598739" cy="517526"/>
            <a:chOff x="3652" y="1500"/>
            <a:chExt cx="1637" cy="326"/>
          </a:xfrm>
        </p:grpSpPr>
        <p:sp>
          <p:nvSpPr>
            <p:cNvPr id="8642" name="Rectangle 450"/>
            <p:cNvSpPr>
              <a:spLocks noChangeArrowheads="1"/>
            </p:cNvSpPr>
            <p:nvPr/>
          </p:nvSpPr>
          <p:spPr bwMode="auto">
            <a:xfrm>
              <a:off x="3652" y="1632"/>
              <a:ext cx="15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(7)  Viral membrane proteins are</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transported to host cell membrane.</a:t>
              </a:r>
              <a:endParaRPr lang="en-US" altLang="en-US" sz="2400" dirty="0">
                <a:solidFill>
                  <a:srgbClr val="000000"/>
                </a:solidFill>
                <a:latin typeface="Arial" panose="020B0604020202020204" pitchFamily="34" charset="0"/>
              </a:endParaRPr>
            </a:p>
          </p:txBody>
        </p:sp>
        <p:sp>
          <p:nvSpPr>
            <p:cNvPr id="8643" name="Line 451"/>
            <p:cNvSpPr>
              <a:spLocks noChangeShapeType="1"/>
            </p:cNvSpPr>
            <p:nvPr/>
          </p:nvSpPr>
          <p:spPr bwMode="auto">
            <a:xfrm flipV="1">
              <a:off x="4927" y="1500"/>
              <a:ext cx="362"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648" name="Group 456"/>
          <p:cNvGrpSpPr>
            <a:grpSpLocks/>
          </p:cNvGrpSpPr>
          <p:nvPr/>
        </p:nvGrpSpPr>
        <p:grpSpPr bwMode="auto">
          <a:xfrm>
            <a:off x="4197351" y="400050"/>
            <a:ext cx="152400" cy="368300"/>
            <a:chOff x="1684" y="252"/>
            <a:chExt cx="96" cy="232"/>
          </a:xfrm>
        </p:grpSpPr>
        <p:sp>
          <p:nvSpPr>
            <p:cNvPr id="8649"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50"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51"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8652" name="Rectangle 460"/>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8653" name="Group 461"/>
          <p:cNvGrpSpPr>
            <a:grpSpLocks/>
          </p:cNvGrpSpPr>
          <p:nvPr/>
        </p:nvGrpSpPr>
        <p:grpSpPr bwMode="auto">
          <a:xfrm>
            <a:off x="3622679" y="4097338"/>
            <a:ext cx="2097088" cy="1077912"/>
            <a:chOff x="1322" y="2581"/>
            <a:chExt cx="1321" cy="679"/>
          </a:xfrm>
        </p:grpSpPr>
        <p:sp>
          <p:nvSpPr>
            <p:cNvPr id="8654" name="Line 462"/>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55" name="Rectangle 463"/>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8656" name="Group 464"/>
          <p:cNvGrpSpPr>
            <a:grpSpLocks/>
          </p:cNvGrpSpPr>
          <p:nvPr/>
        </p:nvGrpSpPr>
        <p:grpSpPr bwMode="auto">
          <a:xfrm>
            <a:off x="2514616" y="5030787"/>
            <a:ext cx="1328737" cy="1260474"/>
            <a:chOff x="624" y="3169"/>
            <a:chExt cx="837" cy="794"/>
          </a:xfrm>
        </p:grpSpPr>
        <p:sp>
          <p:nvSpPr>
            <p:cNvPr id="8657" name="Rectangle 465"/>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8658" name="Freeform 466"/>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8659" name="Group 467"/>
          <p:cNvGrpSpPr>
            <a:grpSpLocks/>
          </p:cNvGrpSpPr>
          <p:nvPr/>
        </p:nvGrpSpPr>
        <p:grpSpPr bwMode="auto">
          <a:xfrm>
            <a:off x="8980489" y="3455989"/>
            <a:ext cx="530227" cy="419100"/>
            <a:chOff x="4697" y="2177"/>
            <a:chExt cx="334" cy="264"/>
          </a:xfrm>
        </p:grpSpPr>
        <p:sp>
          <p:nvSpPr>
            <p:cNvPr id="8660" name="Freeform 468"/>
            <p:cNvSpPr>
              <a:spLocks/>
            </p:cNvSpPr>
            <p:nvPr/>
          </p:nvSpPr>
          <p:spPr bwMode="auto">
            <a:xfrm>
              <a:off x="4759" y="2281"/>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1" name="Freeform 469"/>
            <p:cNvSpPr>
              <a:spLocks/>
            </p:cNvSpPr>
            <p:nvPr/>
          </p:nvSpPr>
          <p:spPr bwMode="auto">
            <a:xfrm>
              <a:off x="4881" y="2355"/>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2" name="Freeform 470"/>
            <p:cNvSpPr>
              <a:spLocks/>
            </p:cNvSpPr>
            <p:nvPr/>
          </p:nvSpPr>
          <p:spPr bwMode="auto">
            <a:xfrm>
              <a:off x="4757" y="2279"/>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3" name="Freeform 471"/>
            <p:cNvSpPr>
              <a:spLocks/>
            </p:cNvSpPr>
            <p:nvPr/>
          </p:nvSpPr>
          <p:spPr bwMode="auto">
            <a:xfrm>
              <a:off x="4879" y="2353"/>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4" name="Freeform 472"/>
            <p:cNvSpPr>
              <a:spLocks/>
            </p:cNvSpPr>
            <p:nvPr/>
          </p:nvSpPr>
          <p:spPr bwMode="auto">
            <a:xfrm>
              <a:off x="4799" y="2343"/>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5" name="Freeform 473"/>
            <p:cNvSpPr>
              <a:spLocks/>
            </p:cNvSpPr>
            <p:nvPr/>
          </p:nvSpPr>
          <p:spPr bwMode="auto">
            <a:xfrm>
              <a:off x="4699" y="2203"/>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6" name="Freeform 474"/>
            <p:cNvSpPr>
              <a:spLocks/>
            </p:cNvSpPr>
            <p:nvPr/>
          </p:nvSpPr>
          <p:spPr bwMode="auto">
            <a:xfrm>
              <a:off x="4797" y="2341"/>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7" name="Freeform 475"/>
            <p:cNvSpPr>
              <a:spLocks/>
            </p:cNvSpPr>
            <p:nvPr/>
          </p:nvSpPr>
          <p:spPr bwMode="auto">
            <a:xfrm>
              <a:off x="4697" y="2201"/>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8" name="Freeform 476"/>
            <p:cNvSpPr>
              <a:spLocks/>
            </p:cNvSpPr>
            <p:nvPr/>
          </p:nvSpPr>
          <p:spPr bwMode="auto">
            <a:xfrm>
              <a:off x="4791" y="2245"/>
              <a:ext cx="24" cy="26"/>
            </a:xfrm>
            <a:custGeom>
              <a:avLst/>
              <a:gdLst>
                <a:gd name="T0" fmla="*/ 0 w 24"/>
                <a:gd name="T1" fmla="*/ 12 h 26"/>
                <a:gd name="T2" fmla="*/ 0 w 24"/>
                <a:gd name="T3" fmla="*/ 12 h 26"/>
                <a:gd name="T4" fmla="*/ 2 w 24"/>
                <a:gd name="T5" fmla="*/ 6 h 26"/>
                <a:gd name="T6" fmla="*/ 4 w 24"/>
                <a:gd name="T7" fmla="*/ 4 h 26"/>
                <a:gd name="T8" fmla="*/ 8 w 24"/>
                <a:gd name="T9" fmla="*/ 2 h 26"/>
                <a:gd name="T10" fmla="*/ 14 w 24"/>
                <a:gd name="T11" fmla="*/ 0 h 26"/>
                <a:gd name="T12" fmla="*/ 14 w 24"/>
                <a:gd name="T13" fmla="*/ 0 h 26"/>
                <a:gd name="T14" fmla="*/ 18 w 24"/>
                <a:gd name="T15" fmla="*/ 2 h 26"/>
                <a:gd name="T16" fmla="*/ 22 w 24"/>
                <a:gd name="T17" fmla="*/ 6 h 26"/>
                <a:gd name="T18" fmla="*/ 24 w 24"/>
                <a:gd name="T19" fmla="*/ 10 h 26"/>
                <a:gd name="T20" fmla="*/ 24 w 24"/>
                <a:gd name="T21" fmla="*/ 14 h 26"/>
                <a:gd name="T22" fmla="*/ 24 w 24"/>
                <a:gd name="T23" fmla="*/ 14 h 26"/>
                <a:gd name="T24" fmla="*/ 22 w 24"/>
                <a:gd name="T25" fmla="*/ 18 h 26"/>
                <a:gd name="T26" fmla="*/ 20 w 24"/>
                <a:gd name="T27" fmla="*/ 22 h 26"/>
                <a:gd name="T28" fmla="*/ 16 w 24"/>
                <a:gd name="T29" fmla="*/ 24 h 26"/>
                <a:gd name="T30" fmla="*/ 10 w 24"/>
                <a:gd name="T31" fmla="*/ 26 h 26"/>
                <a:gd name="T32" fmla="*/ 10 w 24"/>
                <a:gd name="T33" fmla="*/ 26 h 26"/>
                <a:gd name="T34" fmla="*/ 6 w 24"/>
                <a:gd name="T35" fmla="*/ 24 h 26"/>
                <a:gd name="T36" fmla="*/ 2 w 24"/>
                <a:gd name="T37" fmla="*/ 20 h 26"/>
                <a:gd name="T38" fmla="*/ 0 w 24"/>
                <a:gd name="T39" fmla="*/ 16 h 26"/>
                <a:gd name="T40" fmla="*/ 0 w 24"/>
                <a:gd name="T41" fmla="*/ 12 h 26"/>
                <a:gd name="T42" fmla="*/ 0 w 24"/>
                <a:gd name="T4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6">
                  <a:moveTo>
                    <a:pt x="0" y="12"/>
                  </a:moveTo>
                  <a:lnTo>
                    <a:pt x="0" y="12"/>
                  </a:lnTo>
                  <a:lnTo>
                    <a:pt x="2" y="6"/>
                  </a:lnTo>
                  <a:lnTo>
                    <a:pt x="4" y="4"/>
                  </a:lnTo>
                  <a:lnTo>
                    <a:pt x="8" y="2"/>
                  </a:lnTo>
                  <a:lnTo>
                    <a:pt x="14" y="0"/>
                  </a:lnTo>
                  <a:lnTo>
                    <a:pt x="14" y="0"/>
                  </a:lnTo>
                  <a:lnTo>
                    <a:pt x="18" y="2"/>
                  </a:lnTo>
                  <a:lnTo>
                    <a:pt x="22" y="6"/>
                  </a:lnTo>
                  <a:lnTo>
                    <a:pt x="24" y="10"/>
                  </a:lnTo>
                  <a:lnTo>
                    <a:pt x="24" y="14"/>
                  </a:lnTo>
                  <a:lnTo>
                    <a:pt x="24" y="14"/>
                  </a:lnTo>
                  <a:lnTo>
                    <a:pt x="22" y="18"/>
                  </a:lnTo>
                  <a:lnTo>
                    <a:pt x="20" y="22"/>
                  </a:lnTo>
                  <a:lnTo>
                    <a:pt x="16" y="24"/>
                  </a:lnTo>
                  <a:lnTo>
                    <a:pt x="10" y="26"/>
                  </a:lnTo>
                  <a:lnTo>
                    <a:pt x="10" y="26"/>
                  </a:lnTo>
                  <a:lnTo>
                    <a:pt x="6" y="24"/>
                  </a:lnTo>
                  <a:lnTo>
                    <a:pt x="2" y="20"/>
                  </a:lnTo>
                  <a:lnTo>
                    <a:pt x="0"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69" name="Freeform 477"/>
            <p:cNvSpPr>
              <a:spLocks/>
            </p:cNvSpPr>
            <p:nvPr/>
          </p:nvSpPr>
          <p:spPr bwMode="auto">
            <a:xfrm>
              <a:off x="4835" y="2273"/>
              <a:ext cx="24" cy="24"/>
            </a:xfrm>
            <a:custGeom>
              <a:avLst/>
              <a:gdLst>
                <a:gd name="T0" fmla="*/ 0 w 24"/>
                <a:gd name="T1" fmla="*/ 10 h 24"/>
                <a:gd name="T2" fmla="*/ 0 w 24"/>
                <a:gd name="T3" fmla="*/ 10 h 24"/>
                <a:gd name="T4" fmla="*/ 2 w 24"/>
                <a:gd name="T5" fmla="*/ 6 h 24"/>
                <a:gd name="T6" fmla="*/ 6 w 24"/>
                <a:gd name="T7" fmla="*/ 2 h 24"/>
                <a:gd name="T8" fmla="*/ 10 w 24"/>
                <a:gd name="T9" fmla="*/ 0 h 24"/>
                <a:gd name="T10" fmla="*/ 16 w 24"/>
                <a:gd name="T11" fmla="*/ 0 h 24"/>
                <a:gd name="T12" fmla="*/ 16 w 24"/>
                <a:gd name="T13" fmla="*/ 0 h 24"/>
                <a:gd name="T14" fmla="*/ 20 w 24"/>
                <a:gd name="T15" fmla="*/ 2 h 24"/>
                <a:gd name="T16" fmla="*/ 22 w 24"/>
                <a:gd name="T17" fmla="*/ 6 h 24"/>
                <a:gd name="T18" fmla="*/ 24 w 24"/>
                <a:gd name="T19" fmla="*/ 10 h 24"/>
                <a:gd name="T20" fmla="*/ 24 w 24"/>
                <a:gd name="T21" fmla="*/ 16 h 24"/>
                <a:gd name="T22" fmla="*/ 24 w 24"/>
                <a:gd name="T23" fmla="*/ 16 h 24"/>
                <a:gd name="T24" fmla="*/ 22 w 24"/>
                <a:gd name="T25" fmla="*/ 20 h 24"/>
                <a:gd name="T26" fmla="*/ 18 w 24"/>
                <a:gd name="T27" fmla="*/ 24 h 24"/>
                <a:gd name="T28" fmla="*/ 14 w 24"/>
                <a:gd name="T29" fmla="*/ 24 h 24"/>
                <a:gd name="T30" fmla="*/ 10 w 24"/>
                <a:gd name="T31" fmla="*/ 24 h 24"/>
                <a:gd name="T32" fmla="*/ 10 w 24"/>
                <a:gd name="T33" fmla="*/ 24 h 24"/>
                <a:gd name="T34" fmla="*/ 6 w 24"/>
                <a:gd name="T35" fmla="*/ 22 h 24"/>
                <a:gd name="T36" fmla="*/ 2 w 24"/>
                <a:gd name="T37" fmla="*/ 20 h 24"/>
                <a:gd name="T38" fmla="*/ 0 w 24"/>
                <a:gd name="T39" fmla="*/ 14 h 24"/>
                <a:gd name="T40" fmla="*/ 0 w 24"/>
                <a:gd name="T41" fmla="*/ 10 h 24"/>
                <a:gd name="T42" fmla="*/ 0 w 24"/>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0" y="10"/>
                  </a:moveTo>
                  <a:lnTo>
                    <a:pt x="0" y="10"/>
                  </a:lnTo>
                  <a:lnTo>
                    <a:pt x="2" y="6"/>
                  </a:lnTo>
                  <a:lnTo>
                    <a:pt x="6" y="2"/>
                  </a:lnTo>
                  <a:lnTo>
                    <a:pt x="10" y="0"/>
                  </a:lnTo>
                  <a:lnTo>
                    <a:pt x="16" y="0"/>
                  </a:lnTo>
                  <a:lnTo>
                    <a:pt x="16" y="0"/>
                  </a:lnTo>
                  <a:lnTo>
                    <a:pt x="20" y="2"/>
                  </a:lnTo>
                  <a:lnTo>
                    <a:pt x="22" y="6"/>
                  </a:lnTo>
                  <a:lnTo>
                    <a:pt x="24" y="10"/>
                  </a:lnTo>
                  <a:lnTo>
                    <a:pt x="24" y="16"/>
                  </a:lnTo>
                  <a:lnTo>
                    <a:pt x="24" y="16"/>
                  </a:lnTo>
                  <a:lnTo>
                    <a:pt x="22" y="20"/>
                  </a:lnTo>
                  <a:lnTo>
                    <a:pt x="18" y="24"/>
                  </a:lnTo>
                  <a:lnTo>
                    <a:pt x="14" y="24"/>
                  </a:lnTo>
                  <a:lnTo>
                    <a:pt x="10" y="24"/>
                  </a:lnTo>
                  <a:lnTo>
                    <a:pt x="10" y="24"/>
                  </a:lnTo>
                  <a:lnTo>
                    <a:pt x="6" y="22"/>
                  </a:lnTo>
                  <a:lnTo>
                    <a:pt x="2" y="20"/>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0" name="Freeform 478"/>
            <p:cNvSpPr>
              <a:spLocks/>
            </p:cNvSpPr>
            <p:nvPr/>
          </p:nvSpPr>
          <p:spPr bwMode="auto">
            <a:xfrm>
              <a:off x="4913" y="2305"/>
              <a:ext cx="26" cy="24"/>
            </a:xfrm>
            <a:custGeom>
              <a:avLst/>
              <a:gdLst>
                <a:gd name="T0" fmla="*/ 2 w 26"/>
                <a:gd name="T1" fmla="*/ 8 h 24"/>
                <a:gd name="T2" fmla="*/ 2 w 26"/>
                <a:gd name="T3" fmla="*/ 8 h 24"/>
                <a:gd name="T4" fmla="*/ 4 w 26"/>
                <a:gd name="T5" fmla="*/ 4 h 24"/>
                <a:gd name="T6" fmla="*/ 8 w 26"/>
                <a:gd name="T7" fmla="*/ 0 h 24"/>
                <a:gd name="T8" fmla="*/ 12 w 26"/>
                <a:gd name="T9" fmla="*/ 0 h 24"/>
                <a:gd name="T10" fmla="*/ 18 w 26"/>
                <a:gd name="T11" fmla="*/ 0 h 24"/>
                <a:gd name="T12" fmla="*/ 18 w 26"/>
                <a:gd name="T13" fmla="*/ 0 h 24"/>
                <a:gd name="T14" fmla="*/ 22 w 26"/>
                <a:gd name="T15" fmla="*/ 2 h 24"/>
                <a:gd name="T16" fmla="*/ 24 w 26"/>
                <a:gd name="T17" fmla="*/ 6 h 24"/>
                <a:gd name="T18" fmla="*/ 26 w 26"/>
                <a:gd name="T19" fmla="*/ 10 h 24"/>
                <a:gd name="T20" fmla="*/ 24 w 26"/>
                <a:gd name="T21" fmla="*/ 16 h 24"/>
                <a:gd name="T22" fmla="*/ 24 w 26"/>
                <a:gd name="T23" fmla="*/ 16 h 24"/>
                <a:gd name="T24" fmla="*/ 22 w 26"/>
                <a:gd name="T25" fmla="*/ 20 h 24"/>
                <a:gd name="T26" fmla="*/ 18 w 26"/>
                <a:gd name="T27" fmla="*/ 22 h 24"/>
                <a:gd name="T28" fmla="*/ 14 w 26"/>
                <a:gd name="T29" fmla="*/ 24 h 24"/>
                <a:gd name="T30" fmla="*/ 8 w 26"/>
                <a:gd name="T31" fmla="*/ 24 h 24"/>
                <a:gd name="T32" fmla="*/ 8 w 26"/>
                <a:gd name="T33" fmla="*/ 24 h 24"/>
                <a:gd name="T34" fmla="*/ 4 w 26"/>
                <a:gd name="T35" fmla="*/ 20 h 24"/>
                <a:gd name="T36" fmla="*/ 2 w 26"/>
                <a:gd name="T37" fmla="*/ 16 h 24"/>
                <a:gd name="T38" fmla="*/ 0 w 26"/>
                <a:gd name="T39" fmla="*/ 12 h 24"/>
                <a:gd name="T40" fmla="*/ 2 w 26"/>
                <a:gd name="T41" fmla="*/ 8 h 24"/>
                <a:gd name="T42" fmla="*/ 2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 y="8"/>
                  </a:moveTo>
                  <a:lnTo>
                    <a:pt x="2" y="8"/>
                  </a:lnTo>
                  <a:lnTo>
                    <a:pt x="4" y="4"/>
                  </a:lnTo>
                  <a:lnTo>
                    <a:pt x="8" y="0"/>
                  </a:lnTo>
                  <a:lnTo>
                    <a:pt x="12" y="0"/>
                  </a:lnTo>
                  <a:lnTo>
                    <a:pt x="18" y="0"/>
                  </a:lnTo>
                  <a:lnTo>
                    <a:pt x="18" y="0"/>
                  </a:lnTo>
                  <a:lnTo>
                    <a:pt x="22" y="2"/>
                  </a:lnTo>
                  <a:lnTo>
                    <a:pt x="24" y="6"/>
                  </a:lnTo>
                  <a:lnTo>
                    <a:pt x="26" y="10"/>
                  </a:lnTo>
                  <a:lnTo>
                    <a:pt x="24" y="16"/>
                  </a:lnTo>
                  <a:lnTo>
                    <a:pt x="24" y="16"/>
                  </a:lnTo>
                  <a:lnTo>
                    <a:pt x="22" y="20"/>
                  </a:lnTo>
                  <a:lnTo>
                    <a:pt x="18" y="22"/>
                  </a:lnTo>
                  <a:lnTo>
                    <a:pt x="14" y="24"/>
                  </a:lnTo>
                  <a:lnTo>
                    <a:pt x="8" y="24"/>
                  </a:lnTo>
                  <a:lnTo>
                    <a:pt x="8" y="24"/>
                  </a:lnTo>
                  <a:lnTo>
                    <a:pt x="4" y="20"/>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1" name="Freeform 479"/>
            <p:cNvSpPr>
              <a:spLocks/>
            </p:cNvSpPr>
            <p:nvPr/>
          </p:nvSpPr>
          <p:spPr bwMode="auto">
            <a:xfrm>
              <a:off x="4841" y="2415"/>
              <a:ext cx="26" cy="26"/>
            </a:xfrm>
            <a:custGeom>
              <a:avLst/>
              <a:gdLst>
                <a:gd name="T0" fmla="*/ 2 w 26"/>
                <a:gd name="T1" fmla="*/ 8 h 26"/>
                <a:gd name="T2" fmla="*/ 2 w 26"/>
                <a:gd name="T3" fmla="*/ 8 h 26"/>
                <a:gd name="T4" fmla="*/ 6 w 26"/>
                <a:gd name="T5" fmla="*/ 4 h 26"/>
                <a:gd name="T6" fmla="*/ 10 w 26"/>
                <a:gd name="T7" fmla="*/ 2 h 26"/>
                <a:gd name="T8" fmla="*/ 14 w 26"/>
                <a:gd name="T9" fmla="*/ 0 h 26"/>
                <a:gd name="T10" fmla="*/ 18 w 26"/>
                <a:gd name="T11" fmla="*/ 2 h 26"/>
                <a:gd name="T12" fmla="*/ 18 w 26"/>
                <a:gd name="T13" fmla="*/ 2 h 26"/>
                <a:gd name="T14" fmla="*/ 22 w 26"/>
                <a:gd name="T15" fmla="*/ 6 h 26"/>
                <a:gd name="T16" fmla="*/ 26 w 26"/>
                <a:gd name="T17" fmla="*/ 10 h 26"/>
                <a:gd name="T18" fmla="*/ 26 w 26"/>
                <a:gd name="T19" fmla="*/ 14 h 26"/>
                <a:gd name="T20" fmla="*/ 24 w 26"/>
                <a:gd name="T21" fmla="*/ 18 h 26"/>
                <a:gd name="T22" fmla="*/ 24 w 26"/>
                <a:gd name="T23" fmla="*/ 18 h 26"/>
                <a:gd name="T24" fmla="*/ 22 w 26"/>
                <a:gd name="T25" fmla="*/ 22 h 26"/>
                <a:gd name="T26" fmla="*/ 18 w 26"/>
                <a:gd name="T27" fmla="*/ 26 h 26"/>
                <a:gd name="T28" fmla="*/ 12 w 26"/>
                <a:gd name="T29" fmla="*/ 26 h 26"/>
                <a:gd name="T30" fmla="*/ 8 w 26"/>
                <a:gd name="T31" fmla="*/ 24 h 26"/>
                <a:gd name="T32" fmla="*/ 8 w 26"/>
                <a:gd name="T33" fmla="*/ 24 h 26"/>
                <a:gd name="T34" fmla="*/ 4 w 26"/>
                <a:gd name="T35" fmla="*/ 22 h 26"/>
                <a:gd name="T36" fmla="*/ 2 w 26"/>
                <a:gd name="T37" fmla="*/ 16 h 26"/>
                <a:gd name="T38" fmla="*/ 0 w 26"/>
                <a:gd name="T39" fmla="*/ 12 h 26"/>
                <a:gd name="T40" fmla="*/ 2 w 26"/>
                <a:gd name="T41" fmla="*/ 8 h 26"/>
                <a:gd name="T42" fmla="*/ 2 w 26"/>
                <a:gd name="T4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2" y="8"/>
                  </a:moveTo>
                  <a:lnTo>
                    <a:pt x="2" y="8"/>
                  </a:lnTo>
                  <a:lnTo>
                    <a:pt x="6" y="4"/>
                  </a:lnTo>
                  <a:lnTo>
                    <a:pt x="10" y="2"/>
                  </a:lnTo>
                  <a:lnTo>
                    <a:pt x="14" y="0"/>
                  </a:lnTo>
                  <a:lnTo>
                    <a:pt x="18" y="2"/>
                  </a:lnTo>
                  <a:lnTo>
                    <a:pt x="18" y="2"/>
                  </a:lnTo>
                  <a:lnTo>
                    <a:pt x="22" y="6"/>
                  </a:lnTo>
                  <a:lnTo>
                    <a:pt x="26" y="10"/>
                  </a:lnTo>
                  <a:lnTo>
                    <a:pt x="26" y="14"/>
                  </a:lnTo>
                  <a:lnTo>
                    <a:pt x="24" y="18"/>
                  </a:lnTo>
                  <a:lnTo>
                    <a:pt x="24" y="18"/>
                  </a:lnTo>
                  <a:lnTo>
                    <a:pt x="22" y="22"/>
                  </a:lnTo>
                  <a:lnTo>
                    <a:pt x="18" y="26"/>
                  </a:lnTo>
                  <a:lnTo>
                    <a:pt x="12" y="26"/>
                  </a:lnTo>
                  <a:lnTo>
                    <a:pt x="8" y="24"/>
                  </a:lnTo>
                  <a:lnTo>
                    <a:pt x="8" y="24"/>
                  </a:lnTo>
                  <a:lnTo>
                    <a:pt x="4" y="22"/>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2" name="Freeform 480"/>
            <p:cNvSpPr>
              <a:spLocks/>
            </p:cNvSpPr>
            <p:nvPr/>
          </p:nvSpPr>
          <p:spPr bwMode="auto">
            <a:xfrm>
              <a:off x="4935" y="2319"/>
              <a:ext cx="96" cy="84"/>
            </a:xfrm>
            <a:custGeom>
              <a:avLst/>
              <a:gdLst>
                <a:gd name="T0" fmla="*/ 54 w 96"/>
                <a:gd name="T1" fmla="*/ 36 h 84"/>
                <a:gd name="T2" fmla="*/ 54 w 96"/>
                <a:gd name="T3" fmla="*/ 36 h 84"/>
                <a:gd name="T4" fmla="*/ 50 w 96"/>
                <a:gd name="T5" fmla="*/ 26 h 84"/>
                <a:gd name="T6" fmla="*/ 46 w 96"/>
                <a:gd name="T7" fmla="*/ 16 h 84"/>
                <a:gd name="T8" fmla="*/ 48 w 96"/>
                <a:gd name="T9" fmla="*/ 8 h 84"/>
                <a:gd name="T10" fmla="*/ 52 w 96"/>
                <a:gd name="T11" fmla="*/ 2 h 84"/>
                <a:gd name="T12" fmla="*/ 52 w 96"/>
                <a:gd name="T13" fmla="*/ 2 h 84"/>
                <a:gd name="T14" fmla="*/ 54 w 96"/>
                <a:gd name="T15" fmla="*/ 0 h 84"/>
                <a:gd name="T16" fmla="*/ 58 w 96"/>
                <a:gd name="T17" fmla="*/ 0 h 84"/>
                <a:gd name="T18" fmla="*/ 68 w 96"/>
                <a:gd name="T19" fmla="*/ 4 h 84"/>
                <a:gd name="T20" fmla="*/ 76 w 96"/>
                <a:gd name="T21" fmla="*/ 12 h 84"/>
                <a:gd name="T22" fmla="*/ 86 w 96"/>
                <a:gd name="T23" fmla="*/ 22 h 84"/>
                <a:gd name="T24" fmla="*/ 86 w 96"/>
                <a:gd name="T25" fmla="*/ 22 h 84"/>
                <a:gd name="T26" fmla="*/ 92 w 96"/>
                <a:gd name="T27" fmla="*/ 34 h 84"/>
                <a:gd name="T28" fmla="*/ 96 w 96"/>
                <a:gd name="T29" fmla="*/ 46 h 84"/>
                <a:gd name="T30" fmla="*/ 96 w 96"/>
                <a:gd name="T31" fmla="*/ 56 h 84"/>
                <a:gd name="T32" fmla="*/ 94 w 96"/>
                <a:gd name="T33" fmla="*/ 60 h 84"/>
                <a:gd name="T34" fmla="*/ 92 w 96"/>
                <a:gd name="T35" fmla="*/ 62 h 84"/>
                <a:gd name="T36" fmla="*/ 92 w 96"/>
                <a:gd name="T37" fmla="*/ 62 h 84"/>
                <a:gd name="T38" fmla="*/ 86 w 96"/>
                <a:gd name="T39" fmla="*/ 64 h 84"/>
                <a:gd name="T40" fmla="*/ 78 w 96"/>
                <a:gd name="T41" fmla="*/ 62 h 84"/>
                <a:gd name="T42" fmla="*/ 70 w 96"/>
                <a:gd name="T43" fmla="*/ 56 h 84"/>
                <a:gd name="T44" fmla="*/ 62 w 96"/>
                <a:gd name="T45" fmla="*/ 48 h 84"/>
                <a:gd name="T46" fmla="*/ 62 w 96"/>
                <a:gd name="T47" fmla="*/ 48 h 84"/>
                <a:gd name="T48" fmla="*/ 46 w 96"/>
                <a:gd name="T49" fmla="*/ 58 h 84"/>
                <a:gd name="T50" fmla="*/ 46 w 96"/>
                <a:gd name="T51" fmla="*/ 58 h 84"/>
                <a:gd name="T52" fmla="*/ 42 w 96"/>
                <a:gd name="T53" fmla="*/ 60 h 84"/>
                <a:gd name="T54" fmla="*/ 40 w 96"/>
                <a:gd name="T55" fmla="*/ 58 h 84"/>
                <a:gd name="T56" fmla="*/ 40 w 96"/>
                <a:gd name="T57" fmla="*/ 58 h 84"/>
                <a:gd name="T58" fmla="*/ 40 w 96"/>
                <a:gd name="T59" fmla="*/ 58 h 84"/>
                <a:gd name="T60" fmla="*/ 40 w 96"/>
                <a:gd name="T61" fmla="*/ 62 h 84"/>
                <a:gd name="T62" fmla="*/ 36 w 96"/>
                <a:gd name="T63" fmla="*/ 64 h 84"/>
                <a:gd name="T64" fmla="*/ 10 w 96"/>
                <a:gd name="T65" fmla="*/ 82 h 84"/>
                <a:gd name="T66" fmla="*/ 10 w 96"/>
                <a:gd name="T67" fmla="*/ 82 h 84"/>
                <a:gd name="T68" fmla="*/ 6 w 96"/>
                <a:gd name="T69" fmla="*/ 84 h 84"/>
                <a:gd name="T70" fmla="*/ 2 w 96"/>
                <a:gd name="T71" fmla="*/ 80 h 84"/>
                <a:gd name="T72" fmla="*/ 2 w 96"/>
                <a:gd name="T73" fmla="*/ 80 h 84"/>
                <a:gd name="T74" fmla="*/ 2 w 96"/>
                <a:gd name="T75" fmla="*/ 80 h 84"/>
                <a:gd name="T76" fmla="*/ 0 w 96"/>
                <a:gd name="T77" fmla="*/ 76 h 84"/>
                <a:gd name="T78" fmla="*/ 2 w 96"/>
                <a:gd name="T79" fmla="*/ 72 h 84"/>
                <a:gd name="T80" fmla="*/ 28 w 96"/>
                <a:gd name="T81" fmla="*/ 54 h 84"/>
                <a:gd name="T82" fmla="*/ 28 w 96"/>
                <a:gd name="T83" fmla="*/ 54 h 84"/>
                <a:gd name="T84" fmla="*/ 32 w 96"/>
                <a:gd name="T85" fmla="*/ 52 h 84"/>
                <a:gd name="T86" fmla="*/ 36 w 96"/>
                <a:gd name="T87" fmla="*/ 52 h 84"/>
                <a:gd name="T88" fmla="*/ 36 w 96"/>
                <a:gd name="T89" fmla="*/ 52 h 84"/>
                <a:gd name="T90" fmla="*/ 36 w 96"/>
                <a:gd name="T91" fmla="*/ 52 h 84"/>
                <a:gd name="T92" fmla="*/ 36 w 96"/>
                <a:gd name="T93" fmla="*/ 50 h 84"/>
                <a:gd name="T94" fmla="*/ 38 w 96"/>
                <a:gd name="T95" fmla="*/ 46 h 84"/>
                <a:gd name="T96" fmla="*/ 54 w 96"/>
                <a:gd name="T97" fmla="*/ 36 h 84"/>
                <a:gd name="T98" fmla="*/ 54 w 96"/>
                <a:gd name="T99"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54" y="36"/>
                  </a:moveTo>
                  <a:lnTo>
                    <a:pt x="54" y="36"/>
                  </a:lnTo>
                  <a:lnTo>
                    <a:pt x="50" y="26"/>
                  </a:lnTo>
                  <a:lnTo>
                    <a:pt x="46" y="16"/>
                  </a:lnTo>
                  <a:lnTo>
                    <a:pt x="48" y="8"/>
                  </a:lnTo>
                  <a:lnTo>
                    <a:pt x="52" y="2"/>
                  </a:lnTo>
                  <a:lnTo>
                    <a:pt x="52" y="2"/>
                  </a:lnTo>
                  <a:lnTo>
                    <a:pt x="54" y="0"/>
                  </a:lnTo>
                  <a:lnTo>
                    <a:pt x="58" y="0"/>
                  </a:lnTo>
                  <a:lnTo>
                    <a:pt x="68" y="4"/>
                  </a:lnTo>
                  <a:lnTo>
                    <a:pt x="76" y="12"/>
                  </a:lnTo>
                  <a:lnTo>
                    <a:pt x="86" y="22"/>
                  </a:lnTo>
                  <a:lnTo>
                    <a:pt x="86" y="22"/>
                  </a:lnTo>
                  <a:lnTo>
                    <a:pt x="92" y="34"/>
                  </a:lnTo>
                  <a:lnTo>
                    <a:pt x="96" y="46"/>
                  </a:lnTo>
                  <a:lnTo>
                    <a:pt x="96" y="56"/>
                  </a:lnTo>
                  <a:lnTo>
                    <a:pt x="94" y="60"/>
                  </a:lnTo>
                  <a:lnTo>
                    <a:pt x="92" y="62"/>
                  </a:lnTo>
                  <a:lnTo>
                    <a:pt x="92" y="62"/>
                  </a:lnTo>
                  <a:lnTo>
                    <a:pt x="86" y="64"/>
                  </a:lnTo>
                  <a:lnTo>
                    <a:pt x="78" y="62"/>
                  </a:lnTo>
                  <a:lnTo>
                    <a:pt x="70" y="56"/>
                  </a:lnTo>
                  <a:lnTo>
                    <a:pt x="62" y="48"/>
                  </a:lnTo>
                  <a:lnTo>
                    <a:pt x="62" y="48"/>
                  </a:lnTo>
                  <a:lnTo>
                    <a:pt x="46" y="58"/>
                  </a:lnTo>
                  <a:lnTo>
                    <a:pt x="46" y="58"/>
                  </a:lnTo>
                  <a:lnTo>
                    <a:pt x="42" y="60"/>
                  </a:lnTo>
                  <a:lnTo>
                    <a:pt x="40" y="58"/>
                  </a:lnTo>
                  <a:lnTo>
                    <a:pt x="40" y="58"/>
                  </a:lnTo>
                  <a:lnTo>
                    <a:pt x="40" y="58"/>
                  </a:lnTo>
                  <a:lnTo>
                    <a:pt x="40" y="62"/>
                  </a:lnTo>
                  <a:lnTo>
                    <a:pt x="36" y="64"/>
                  </a:lnTo>
                  <a:lnTo>
                    <a:pt x="10" y="82"/>
                  </a:lnTo>
                  <a:lnTo>
                    <a:pt x="10" y="82"/>
                  </a:lnTo>
                  <a:lnTo>
                    <a:pt x="6" y="84"/>
                  </a:lnTo>
                  <a:lnTo>
                    <a:pt x="2" y="80"/>
                  </a:lnTo>
                  <a:lnTo>
                    <a:pt x="2" y="80"/>
                  </a:lnTo>
                  <a:lnTo>
                    <a:pt x="2" y="80"/>
                  </a:lnTo>
                  <a:lnTo>
                    <a:pt x="0" y="76"/>
                  </a:lnTo>
                  <a:lnTo>
                    <a:pt x="2" y="72"/>
                  </a:lnTo>
                  <a:lnTo>
                    <a:pt x="28" y="54"/>
                  </a:lnTo>
                  <a:lnTo>
                    <a:pt x="28" y="54"/>
                  </a:lnTo>
                  <a:lnTo>
                    <a:pt x="32" y="52"/>
                  </a:lnTo>
                  <a:lnTo>
                    <a:pt x="36" y="52"/>
                  </a:lnTo>
                  <a:lnTo>
                    <a:pt x="36" y="52"/>
                  </a:lnTo>
                  <a:lnTo>
                    <a:pt x="36" y="52"/>
                  </a:lnTo>
                  <a:lnTo>
                    <a:pt x="36" y="50"/>
                  </a:lnTo>
                  <a:lnTo>
                    <a:pt x="38" y="46"/>
                  </a:lnTo>
                  <a:lnTo>
                    <a:pt x="54" y="36"/>
                  </a:lnTo>
                  <a:lnTo>
                    <a:pt x="54"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3" name="Freeform 481"/>
            <p:cNvSpPr>
              <a:spLocks/>
            </p:cNvSpPr>
            <p:nvPr/>
          </p:nvSpPr>
          <p:spPr bwMode="auto">
            <a:xfrm>
              <a:off x="4931" y="2349"/>
              <a:ext cx="70" cy="58"/>
            </a:xfrm>
            <a:custGeom>
              <a:avLst/>
              <a:gdLst>
                <a:gd name="T0" fmla="*/ 68 w 70"/>
                <a:gd name="T1" fmla="*/ 18 h 58"/>
                <a:gd name="T2" fmla="*/ 68 w 70"/>
                <a:gd name="T3" fmla="*/ 18 h 58"/>
                <a:gd name="T4" fmla="*/ 70 w 70"/>
                <a:gd name="T5" fmla="*/ 22 h 58"/>
                <a:gd name="T6" fmla="*/ 70 w 70"/>
                <a:gd name="T7" fmla="*/ 20 h 58"/>
                <a:gd name="T8" fmla="*/ 64 w 70"/>
                <a:gd name="T9" fmla="*/ 10 h 58"/>
                <a:gd name="T10" fmla="*/ 56 w 70"/>
                <a:gd name="T11" fmla="*/ 0 h 58"/>
                <a:gd name="T12" fmla="*/ 54 w 70"/>
                <a:gd name="T13" fmla="*/ 0 h 58"/>
                <a:gd name="T14" fmla="*/ 58 w 70"/>
                <a:gd name="T15" fmla="*/ 4 h 58"/>
                <a:gd name="T16" fmla="*/ 58 w 70"/>
                <a:gd name="T17" fmla="*/ 4 h 58"/>
                <a:gd name="T18" fmla="*/ 40 w 70"/>
                <a:gd name="T19" fmla="*/ 14 h 58"/>
                <a:gd name="T20" fmla="*/ 40 w 70"/>
                <a:gd name="T21" fmla="*/ 14 h 58"/>
                <a:gd name="T22" fmla="*/ 38 w 70"/>
                <a:gd name="T23" fmla="*/ 18 h 58"/>
                <a:gd name="T24" fmla="*/ 38 w 70"/>
                <a:gd name="T25" fmla="*/ 22 h 58"/>
                <a:gd name="T26" fmla="*/ 38 w 70"/>
                <a:gd name="T27" fmla="*/ 22 h 58"/>
                <a:gd name="T28" fmla="*/ 38 w 70"/>
                <a:gd name="T29" fmla="*/ 22 h 58"/>
                <a:gd name="T30" fmla="*/ 34 w 70"/>
                <a:gd name="T31" fmla="*/ 20 h 58"/>
                <a:gd name="T32" fmla="*/ 30 w 70"/>
                <a:gd name="T33" fmla="*/ 22 h 58"/>
                <a:gd name="T34" fmla="*/ 2 w 70"/>
                <a:gd name="T35" fmla="*/ 42 h 58"/>
                <a:gd name="T36" fmla="*/ 2 w 70"/>
                <a:gd name="T37" fmla="*/ 42 h 58"/>
                <a:gd name="T38" fmla="*/ 2 w 70"/>
                <a:gd name="T39" fmla="*/ 44 h 58"/>
                <a:gd name="T40" fmla="*/ 0 w 70"/>
                <a:gd name="T41" fmla="*/ 48 h 58"/>
                <a:gd name="T42" fmla="*/ 2 w 70"/>
                <a:gd name="T43" fmla="*/ 54 h 58"/>
                <a:gd name="T44" fmla="*/ 2 w 70"/>
                <a:gd name="T45" fmla="*/ 54 h 58"/>
                <a:gd name="T46" fmla="*/ 2 w 70"/>
                <a:gd name="T47" fmla="*/ 54 h 58"/>
                <a:gd name="T48" fmla="*/ 8 w 70"/>
                <a:gd name="T49" fmla="*/ 58 h 58"/>
                <a:gd name="T50" fmla="*/ 10 w 70"/>
                <a:gd name="T51" fmla="*/ 58 h 58"/>
                <a:gd name="T52" fmla="*/ 12 w 70"/>
                <a:gd name="T53" fmla="*/ 56 h 58"/>
                <a:gd name="T54" fmla="*/ 40 w 70"/>
                <a:gd name="T55" fmla="*/ 36 h 58"/>
                <a:gd name="T56" fmla="*/ 40 w 70"/>
                <a:gd name="T57" fmla="*/ 36 h 58"/>
                <a:gd name="T58" fmla="*/ 44 w 70"/>
                <a:gd name="T59" fmla="*/ 34 h 58"/>
                <a:gd name="T60" fmla="*/ 44 w 70"/>
                <a:gd name="T61" fmla="*/ 30 h 58"/>
                <a:gd name="T62" fmla="*/ 44 w 70"/>
                <a:gd name="T63" fmla="*/ 30 h 58"/>
                <a:gd name="T64" fmla="*/ 44 w 70"/>
                <a:gd name="T65" fmla="*/ 30 h 58"/>
                <a:gd name="T66" fmla="*/ 48 w 70"/>
                <a:gd name="T67" fmla="*/ 32 h 58"/>
                <a:gd name="T68" fmla="*/ 50 w 70"/>
                <a:gd name="T69" fmla="*/ 30 h 58"/>
                <a:gd name="T70" fmla="*/ 68 w 70"/>
                <a:gd name="T71" fmla="*/ 18 h 58"/>
                <a:gd name="T72" fmla="*/ 68 w 70"/>
                <a:gd name="T7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68" y="18"/>
                  </a:moveTo>
                  <a:lnTo>
                    <a:pt x="68" y="18"/>
                  </a:lnTo>
                  <a:lnTo>
                    <a:pt x="70" y="22"/>
                  </a:lnTo>
                  <a:lnTo>
                    <a:pt x="70" y="20"/>
                  </a:lnTo>
                  <a:lnTo>
                    <a:pt x="64" y="10"/>
                  </a:lnTo>
                  <a:lnTo>
                    <a:pt x="56" y="0"/>
                  </a:lnTo>
                  <a:lnTo>
                    <a:pt x="54" y="0"/>
                  </a:lnTo>
                  <a:lnTo>
                    <a:pt x="58" y="4"/>
                  </a:lnTo>
                  <a:lnTo>
                    <a:pt x="58" y="4"/>
                  </a:lnTo>
                  <a:lnTo>
                    <a:pt x="40" y="14"/>
                  </a:lnTo>
                  <a:lnTo>
                    <a:pt x="40" y="14"/>
                  </a:lnTo>
                  <a:lnTo>
                    <a:pt x="38" y="18"/>
                  </a:lnTo>
                  <a:lnTo>
                    <a:pt x="38" y="22"/>
                  </a:lnTo>
                  <a:lnTo>
                    <a:pt x="38" y="22"/>
                  </a:lnTo>
                  <a:lnTo>
                    <a:pt x="38" y="22"/>
                  </a:lnTo>
                  <a:lnTo>
                    <a:pt x="34" y="20"/>
                  </a:lnTo>
                  <a:lnTo>
                    <a:pt x="30" y="22"/>
                  </a:lnTo>
                  <a:lnTo>
                    <a:pt x="2" y="42"/>
                  </a:lnTo>
                  <a:lnTo>
                    <a:pt x="2" y="42"/>
                  </a:lnTo>
                  <a:lnTo>
                    <a:pt x="2" y="44"/>
                  </a:lnTo>
                  <a:lnTo>
                    <a:pt x="0" y="48"/>
                  </a:lnTo>
                  <a:lnTo>
                    <a:pt x="2" y="54"/>
                  </a:lnTo>
                  <a:lnTo>
                    <a:pt x="2" y="54"/>
                  </a:lnTo>
                  <a:lnTo>
                    <a:pt x="2" y="54"/>
                  </a:lnTo>
                  <a:lnTo>
                    <a:pt x="8" y="58"/>
                  </a:lnTo>
                  <a:lnTo>
                    <a:pt x="10" y="58"/>
                  </a:lnTo>
                  <a:lnTo>
                    <a:pt x="12" y="56"/>
                  </a:lnTo>
                  <a:lnTo>
                    <a:pt x="40" y="36"/>
                  </a:lnTo>
                  <a:lnTo>
                    <a:pt x="40" y="36"/>
                  </a:lnTo>
                  <a:lnTo>
                    <a:pt x="44" y="34"/>
                  </a:lnTo>
                  <a:lnTo>
                    <a:pt x="44" y="30"/>
                  </a:lnTo>
                  <a:lnTo>
                    <a:pt x="44" y="30"/>
                  </a:lnTo>
                  <a:lnTo>
                    <a:pt x="44" y="30"/>
                  </a:lnTo>
                  <a:lnTo>
                    <a:pt x="48" y="32"/>
                  </a:lnTo>
                  <a:lnTo>
                    <a:pt x="50" y="30"/>
                  </a:lnTo>
                  <a:lnTo>
                    <a:pt x="68" y="18"/>
                  </a:lnTo>
                  <a:lnTo>
                    <a:pt x="68"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4" name="Freeform 482"/>
            <p:cNvSpPr>
              <a:spLocks/>
            </p:cNvSpPr>
            <p:nvPr/>
          </p:nvSpPr>
          <p:spPr bwMode="auto">
            <a:xfrm>
              <a:off x="4861" y="2177"/>
              <a:ext cx="80" cy="96"/>
            </a:xfrm>
            <a:custGeom>
              <a:avLst/>
              <a:gdLst>
                <a:gd name="T0" fmla="*/ 34 w 80"/>
                <a:gd name="T1" fmla="*/ 42 h 96"/>
                <a:gd name="T2" fmla="*/ 34 w 80"/>
                <a:gd name="T3" fmla="*/ 42 h 96"/>
                <a:gd name="T4" fmla="*/ 24 w 80"/>
                <a:gd name="T5" fmla="*/ 46 h 96"/>
                <a:gd name="T6" fmla="*/ 14 w 80"/>
                <a:gd name="T7" fmla="*/ 48 h 96"/>
                <a:gd name="T8" fmla="*/ 6 w 80"/>
                <a:gd name="T9" fmla="*/ 48 h 96"/>
                <a:gd name="T10" fmla="*/ 0 w 80"/>
                <a:gd name="T11" fmla="*/ 44 h 96"/>
                <a:gd name="T12" fmla="*/ 0 w 80"/>
                <a:gd name="T13" fmla="*/ 44 h 96"/>
                <a:gd name="T14" fmla="*/ 0 w 80"/>
                <a:gd name="T15" fmla="*/ 40 h 96"/>
                <a:gd name="T16" fmla="*/ 0 w 80"/>
                <a:gd name="T17" fmla="*/ 36 h 96"/>
                <a:gd name="T18" fmla="*/ 4 w 80"/>
                <a:gd name="T19" fmla="*/ 28 h 96"/>
                <a:gd name="T20" fmla="*/ 10 w 80"/>
                <a:gd name="T21" fmla="*/ 18 h 96"/>
                <a:gd name="T22" fmla="*/ 22 w 80"/>
                <a:gd name="T23" fmla="*/ 10 h 96"/>
                <a:gd name="T24" fmla="*/ 22 w 80"/>
                <a:gd name="T25" fmla="*/ 10 h 96"/>
                <a:gd name="T26" fmla="*/ 34 w 80"/>
                <a:gd name="T27" fmla="*/ 2 h 96"/>
                <a:gd name="T28" fmla="*/ 46 w 80"/>
                <a:gd name="T29" fmla="*/ 0 h 96"/>
                <a:gd name="T30" fmla="*/ 56 w 80"/>
                <a:gd name="T31" fmla="*/ 0 h 96"/>
                <a:gd name="T32" fmla="*/ 60 w 80"/>
                <a:gd name="T33" fmla="*/ 2 h 96"/>
                <a:gd name="T34" fmla="*/ 62 w 80"/>
                <a:gd name="T35" fmla="*/ 4 h 96"/>
                <a:gd name="T36" fmla="*/ 62 w 80"/>
                <a:gd name="T37" fmla="*/ 4 h 96"/>
                <a:gd name="T38" fmla="*/ 64 w 80"/>
                <a:gd name="T39" fmla="*/ 10 h 96"/>
                <a:gd name="T40" fmla="*/ 60 w 80"/>
                <a:gd name="T41" fmla="*/ 18 h 96"/>
                <a:gd name="T42" fmla="*/ 54 w 80"/>
                <a:gd name="T43" fmla="*/ 26 h 96"/>
                <a:gd name="T44" fmla="*/ 46 w 80"/>
                <a:gd name="T45" fmla="*/ 34 h 96"/>
                <a:gd name="T46" fmla="*/ 46 w 80"/>
                <a:gd name="T47" fmla="*/ 34 h 96"/>
                <a:gd name="T48" fmla="*/ 56 w 80"/>
                <a:gd name="T49" fmla="*/ 50 h 96"/>
                <a:gd name="T50" fmla="*/ 56 w 80"/>
                <a:gd name="T51" fmla="*/ 50 h 96"/>
                <a:gd name="T52" fmla="*/ 58 w 80"/>
                <a:gd name="T53" fmla="*/ 54 h 96"/>
                <a:gd name="T54" fmla="*/ 56 w 80"/>
                <a:gd name="T55" fmla="*/ 56 h 96"/>
                <a:gd name="T56" fmla="*/ 56 w 80"/>
                <a:gd name="T57" fmla="*/ 56 h 96"/>
                <a:gd name="T58" fmla="*/ 56 w 80"/>
                <a:gd name="T59" fmla="*/ 56 h 96"/>
                <a:gd name="T60" fmla="*/ 60 w 80"/>
                <a:gd name="T61" fmla="*/ 56 h 96"/>
                <a:gd name="T62" fmla="*/ 62 w 80"/>
                <a:gd name="T63" fmla="*/ 60 h 96"/>
                <a:gd name="T64" fmla="*/ 80 w 80"/>
                <a:gd name="T65" fmla="*/ 86 h 96"/>
                <a:gd name="T66" fmla="*/ 80 w 80"/>
                <a:gd name="T67" fmla="*/ 86 h 96"/>
                <a:gd name="T68" fmla="*/ 80 w 80"/>
                <a:gd name="T69" fmla="*/ 92 h 96"/>
                <a:gd name="T70" fmla="*/ 78 w 80"/>
                <a:gd name="T71" fmla="*/ 96 h 96"/>
                <a:gd name="T72" fmla="*/ 78 w 80"/>
                <a:gd name="T73" fmla="*/ 96 h 96"/>
                <a:gd name="T74" fmla="*/ 78 w 80"/>
                <a:gd name="T75" fmla="*/ 96 h 96"/>
                <a:gd name="T76" fmla="*/ 72 w 80"/>
                <a:gd name="T77" fmla="*/ 96 h 96"/>
                <a:gd name="T78" fmla="*/ 68 w 80"/>
                <a:gd name="T79" fmla="*/ 94 h 96"/>
                <a:gd name="T80" fmla="*/ 52 w 80"/>
                <a:gd name="T81" fmla="*/ 66 h 96"/>
                <a:gd name="T82" fmla="*/ 52 w 80"/>
                <a:gd name="T83" fmla="*/ 66 h 96"/>
                <a:gd name="T84" fmla="*/ 50 w 80"/>
                <a:gd name="T85" fmla="*/ 64 h 96"/>
                <a:gd name="T86" fmla="*/ 50 w 80"/>
                <a:gd name="T87" fmla="*/ 60 h 96"/>
                <a:gd name="T88" fmla="*/ 50 w 80"/>
                <a:gd name="T89" fmla="*/ 60 h 96"/>
                <a:gd name="T90" fmla="*/ 50 w 80"/>
                <a:gd name="T91" fmla="*/ 60 h 96"/>
                <a:gd name="T92" fmla="*/ 48 w 80"/>
                <a:gd name="T93" fmla="*/ 60 h 96"/>
                <a:gd name="T94" fmla="*/ 44 w 80"/>
                <a:gd name="T95" fmla="*/ 58 h 96"/>
                <a:gd name="T96" fmla="*/ 34 w 80"/>
                <a:gd name="T97" fmla="*/ 42 h 96"/>
                <a:gd name="T98" fmla="*/ 34 w 80"/>
                <a:gd name="T99"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96">
                  <a:moveTo>
                    <a:pt x="34" y="42"/>
                  </a:moveTo>
                  <a:lnTo>
                    <a:pt x="34" y="42"/>
                  </a:lnTo>
                  <a:lnTo>
                    <a:pt x="24" y="46"/>
                  </a:lnTo>
                  <a:lnTo>
                    <a:pt x="14" y="48"/>
                  </a:lnTo>
                  <a:lnTo>
                    <a:pt x="6" y="48"/>
                  </a:lnTo>
                  <a:lnTo>
                    <a:pt x="0" y="44"/>
                  </a:lnTo>
                  <a:lnTo>
                    <a:pt x="0" y="44"/>
                  </a:lnTo>
                  <a:lnTo>
                    <a:pt x="0" y="40"/>
                  </a:lnTo>
                  <a:lnTo>
                    <a:pt x="0" y="36"/>
                  </a:lnTo>
                  <a:lnTo>
                    <a:pt x="4" y="28"/>
                  </a:lnTo>
                  <a:lnTo>
                    <a:pt x="10" y="18"/>
                  </a:lnTo>
                  <a:lnTo>
                    <a:pt x="22" y="10"/>
                  </a:lnTo>
                  <a:lnTo>
                    <a:pt x="22" y="10"/>
                  </a:lnTo>
                  <a:lnTo>
                    <a:pt x="34" y="2"/>
                  </a:lnTo>
                  <a:lnTo>
                    <a:pt x="46" y="0"/>
                  </a:lnTo>
                  <a:lnTo>
                    <a:pt x="56" y="0"/>
                  </a:lnTo>
                  <a:lnTo>
                    <a:pt x="60" y="2"/>
                  </a:lnTo>
                  <a:lnTo>
                    <a:pt x="62" y="4"/>
                  </a:lnTo>
                  <a:lnTo>
                    <a:pt x="62" y="4"/>
                  </a:lnTo>
                  <a:lnTo>
                    <a:pt x="64" y="10"/>
                  </a:lnTo>
                  <a:lnTo>
                    <a:pt x="60" y="18"/>
                  </a:lnTo>
                  <a:lnTo>
                    <a:pt x="54" y="26"/>
                  </a:lnTo>
                  <a:lnTo>
                    <a:pt x="46" y="34"/>
                  </a:lnTo>
                  <a:lnTo>
                    <a:pt x="46" y="34"/>
                  </a:lnTo>
                  <a:lnTo>
                    <a:pt x="56" y="50"/>
                  </a:lnTo>
                  <a:lnTo>
                    <a:pt x="56" y="50"/>
                  </a:lnTo>
                  <a:lnTo>
                    <a:pt x="58" y="54"/>
                  </a:lnTo>
                  <a:lnTo>
                    <a:pt x="56" y="56"/>
                  </a:lnTo>
                  <a:lnTo>
                    <a:pt x="56" y="56"/>
                  </a:lnTo>
                  <a:lnTo>
                    <a:pt x="56" y="56"/>
                  </a:lnTo>
                  <a:lnTo>
                    <a:pt x="60" y="56"/>
                  </a:lnTo>
                  <a:lnTo>
                    <a:pt x="62" y="60"/>
                  </a:lnTo>
                  <a:lnTo>
                    <a:pt x="80" y="86"/>
                  </a:lnTo>
                  <a:lnTo>
                    <a:pt x="80" y="86"/>
                  </a:lnTo>
                  <a:lnTo>
                    <a:pt x="80" y="92"/>
                  </a:lnTo>
                  <a:lnTo>
                    <a:pt x="78" y="96"/>
                  </a:lnTo>
                  <a:lnTo>
                    <a:pt x="78" y="96"/>
                  </a:lnTo>
                  <a:lnTo>
                    <a:pt x="78" y="96"/>
                  </a:lnTo>
                  <a:lnTo>
                    <a:pt x="72" y="96"/>
                  </a:lnTo>
                  <a:lnTo>
                    <a:pt x="68" y="94"/>
                  </a:lnTo>
                  <a:lnTo>
                    <a:pt x="52" y="66"/>
                  </a:lnTo>
                  <a:lnTo>
                    <a:pt x="52" y="66"/>
                  </a:lnTo>
                  <a:lnTo>
                    <a:pt x="50" y="64"/>
                  </a:lnTo>
                  <a:lnTo>
                    <a:pt x="50" y="60"/>
                  </a:lnTo>
                  <a:lnTo>
                    <a:pt x="50" y="60"/>
                  </a:lnTo>
                  <a:lnTo>
                    <a:pt x="50" y="60"/>
                  </a:lnTo>
                  <a:lnTo>
                    <a:pt x="48" y="60"/>
                  </a:lnTo>
                  <a:lnTo>
                    <a:pt x="44" y="58"/>
                  </a:lnTo>
                  <a:lnTo>
                    <a:pt x="34" y="42"/>
                  </a:lnTo>
                  <a:lnTo>
                    <a:pt x="34" y="4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8675" name="Freeform 483"/>
            <p:cNvSpPr>
              <a:spLocks/>
            </p:cNvSpPr>
            <p:nvPr/>
          </p:nvSpPr>
          <p:spPr bwMode="auto">
            <a:xfrm>
              <a:off x="4889" y="2207"/>
              <a:ext cx="58" cy="70"/>
            </a:xfrm>
            <a:custGeom>
              <a:avLst/>
              <a:gdLst>
                <a:gd name="T0" fmla="*/ 18 w 58"/>
                <a:gd name="T1" fmla="*/ 2 h 70"/>
                <a:gd name="T2" fmla="*/ 18 w 58"/>
                <a:gd name="T3" fmla="*/ 2 h 70"/>
                <a:gd name="T4" fmla="*/ 22 w 58"/>
                <a:gd name="T5" fmla="*/ 0 h 70"/>
                <a:gd name="T6" fmla="*/ 20 w 58"/>
                <a:gd name="T7" fmla="*/ 0 h 70"/>
                <a:gd name="T8" fmla="*/ 10 w 58"/>
                <a:gd name="T9" fmla="*/ 6 h 70"/>
                <a:gd name="T10" fmla="*/ 0 w 58"/>
                <a:gd name="T11" fmla="*/ 14 h 70"/>
                <a:gd name="T12" fmla="*/ 0 w 58"/>
                <a:gd name="T13" fmla="*/ 14 h 70"/>
                <a:gd name="T14" fmla="*/ 4 w 58"/>
                <a:gd name="T15" fmla="*/ 12 h 70"/>
                <a:gd name="T16" fmla="*/ 4 w 58"/>
                <a:gd name="T17" fmla="*/ 12 h 70"/>
                <a:gd name="T18" fmla="*/ 16 w 58"/>
                <a:gd name="T19" fmla="*/ 30 h 70"/>
                <a:gd name="T20" fmla="*/ 16 w 58"/>
                <a:gd name="T21" fmla="*/ 30 h 70"/>
                <a:gd name="T22" fmla="*/ 18 w 58"/>
                <a:gd name="T23" fmla="*/ 32 h 70"/>
                <a:gd name="T24" fmla="*/ 22 w 58"/>
                <a:gd name="T25" fmla="*/ 32 h 70"/>
                <a:gd name="T26" fmla="*/ 22 w 58"/>
                <a:gd name="T27" fmla="*/ 32 h 70"/>
                <a:gd name="T28" fmla="*/ 22 w 58"/>
                <a:gd name="T29" fmla="*/ 32 h 70"/>
                <a:gd name="T30" fmla="*/ 20 w 58"/>
                <a:gd name="T31" fmla="*/ 36 h 70"/>
                <a:gd name="T32" fmla="*/ 22 w 58"/>
                <a:gd name="T33" fmla="*/ 40 h 70"/>
                <a:gd name="T34" fmla="*/ 42 w 58"/>
                <a:gd name="T35" fmla="*/ 68 h 70"/>
                <a:gd name="T36" fmla="*/ 42 w 58"/>
                <a:gd name="T37" fmla="*/ 68 h 70"/>
                <a:gd name="T38" fmla="*/ 44 w 58"/>
                <a:gd name="T39" fmla="*/ 70 h 70"/>
                <a:gd name="T40" fmla="*/ 46 w 58"/>
                <a:gd name="T41" fmla="*/ 70 h 70"/>
                <a:gd name="T42" fmla="*/ 52 w 58"/>
                <a:gd name="T43" fmla="*/ 68 h 70"/>
                <a:gd name="T44" fmla="*/ 52 w 58"/>
                <a:gd name="T45" fmla="*/ 68 h 70"/>
                <a:gd name="T46" fmla="*/ 52 w 58"/>
                <a:gd name="T47" fmla="*/ 68 h 70"/>
                <a:gd name="T48" fmla="*/ 56 w 58"/>
                <a:gd name="T49" fmla="*/ 64 h 70"/>
                <a:gd name="T50" fmla="*/ 58 w 58"/>
                <a:gd name="T51" fmla="*/ 60 h 70"/>
                <a:gd name="T52" fmla="*/ 56 w 58"/>
                <a:gd name="T53" fmla="*/ 58 h 70"/>
                <a:gd name="T54" fmla="*/ 36 w 58"/>
                <a:gd name="T55" fmla="*/ 30 h 70"/>
                <a:gd name="T56" fmla="*/ 36 w 58"/>
                <a:gd name="T57" fmla="*/ 30 h 70"/>
                <a:gd name="T58" fmla="*/ 34 w 58"/>
                <a:gd name="T59" fmla="*/ 26 h 70"/>
                <a:gd name="T60" fmla="*/ 30 w 58"/>
                <a:gd name="T61" fmla="*/ 26 h 70"/>
                <a:gd name="T62" fmla="*/ 30 w 58"/>
                <a:gd name="T63" fmla="*/ 26 h 70"/>
                <a:gd name="T64" fmla="*/ 30 w 58"/>
                <a:gd name="T65" fmla="*/ 26 h 70"/>
                <a:gd name="T66" fmla="*/ 32 w 58"/>
                <a:gd name="T67" fmla="*/ 22 h 70"/>
                <a:gd name="T68" fmla="*/ 30 w 58"/>
                <a:gd name="T69" fmla="*/ 20 h 70"/>
                <a:gd name="T70" fmla="*/ 18 w 58"/>
                <a:gd name="T71" fmla="*/ 2 h 70"/>
                <a:gd name="T72" fmla="*/ 18 w 58"/>
                <a:gd name="T7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70">
                  <a:moveTo>
                    <a:pt x="18" y="2"/>
                  </a:moveTo>
                  <a:lnTo>
                    <a:pt x="18" y="2"/>
                  </a:lnTo>
                  <a:lnTo>
                    <a:pt x="22" y="0"/>
                  </a:lnTo>
                  <a:lnTo>
                    <a:pt x="20" y="0"/>
                  </a:lnTo>
                  <a:lnTo>
                    <a:pt x="10" y="6"/>
                  </a:lnTo>
                  <a:lnTo>
                    <a:pt x="0" y="14"/>
                  </a:lnTo>
                  <a:lnTo>
                    <a:pt x="0" y="14"/>
                  </a:lnTo>
                  <a:lnTo>
                    <a:pt x="4" y="12"/>
                  </a:lnTo>
                  <a:lnTo>
                    <a:pt x="4" y="12"/>
                  </a:lnTo>
                  <a:lnTo>
                    <a:pt x="16" y="30"/>
                  </a:lnTo>
                  <a:lnTo>
                    <a:pt x="16" y="30"/>
                  </a:lnTo>
                  <a:lnTo>
                    <a:pt x="18" y="32"/>
                  </a:lnTo>
                  <a:lnTo>
                    <a:pt x="22" y="32"/>
                  </a:lnTo>
                  <a:lnTo>
                    <a:pt x="22" y="32"/>
                  </a:lnTo>
                  <a:lnTo>
                    <a:pt x="22" y="32"/>
                  </a:lnTo>
                  <a:lnTo>
                    <a:pt x="20" y="36"/>
                  </a:lnTo>
                  <a:lnTo>
                    <a:pt x="22" y="40"/>
                  </a:lnTo>
                  <a:lnTo>
                    <a:pt x="42" y="68"/>
                  </a:lnTo>
                  <a:lnTo>
                    <a:pt x="42" y="68"/>
                  </a:lnTo>
                  <a:lnTo>
                    <a:pt x="44" y="70"/>
                  </a:lnTo>
                  <a:lnTo>
                    <a:pt x="46" y="70"/>
                  </a:lnTo>
                  <a:lnTo>
                    <a:pt x="52" y="68"/>
                  </a:lnTo>
                  <a:lnTo>
                    <a:pt x="52" y="68"/>
                  </a:lnTo>
                  <a:lnTo>
                    <a:pt x="52" y="68"/>
                  </a:lnTo>
                  <a:lnTo>
                    <a:pt x="56" y="64"/>
                  </a:lnTo>
                  <a:lnTo>
                    <a:pt x="58" y="60"/>
                  </a:lnTo>
                  <a:lnTo>
                    <a:pt x="56" y="58"/>
                  </a:lnTo>
                  <a:lnTo>
                    <a:pt x="36" y="30"/>
                  </a:lnTo>
                  <a:lnTo>
                    <a:pt x="36" y="30"/>
                  </a:lnTo>
                  <a:lnTo>
                    <a:pt x="34" y="26"/>
                  </a:lnTo>
                  <a:lnTo>
                    <a:pt x="30" y="26"/>
                  </a:lnTo>
                  <a:lnTo>
                    <a:pt x="30" y="26"/>
                  </a:lnTo>
                  <a:lnTo>
                    <a:pt x="30" y="26"/>
                  </a:lnTo>
                  <a:lnTo>
                    <a:pt x="32" y="22"/>
                  </a:lnTo>
                  <a:lnTo>
                    <a:pt x="30" y="20"/>
                  </a:lnTo>
                  <a:lnTo>
                    <a:pt x="18" y="2"/>
                  </a:lnTo>
                  <a:lnTo>
                    <a:pt x="18"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102278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1968511" y="504829"/>
            <a:ext cx="8189913" cy="5980113"/>
            <a:chOff x="280" y="318"/>
            <a:chExt cx="5159" cy="3767"/>
          </a:xfrm>
        </p:grpSpPr>
        <p:sp>
          <p:nvSpPr>
            <p:cNvPr id="9219"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0"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1"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2"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223"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4"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5"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9226" name="Group 10"/>
          <p:cNvGrpSpPr>
            <a:grpSpLocks/>
          </p:cNvGrpSpPr>
          <p:nvPr/>
        </p:nvGrpSpPr>
        <p:grpSpPr bwMode="auto">
          <a:xfrm>
            <a:off x="3492504" y="666750"/>
            <a:ext cx="815975" cy="844550"/>
            <a:chOff x="1240" y="420"/>
            <a:chExt cx="514" cy="532"/>
          </a:xfrm>
        </p:grpSpPr>
        <p:sp>
          <p:nvSpPr>
            <p:cNvPr id="9227"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8"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29"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0"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1"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2"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3"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4"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5"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6"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7"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8"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39"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0"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1"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2"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3"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4"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5"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6"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7"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8"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49"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0"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1"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2"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3"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4"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5"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6"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7"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8"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59"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0"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1"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2"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3"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4"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5"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6"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7"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8"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69"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0"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1"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2"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3"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4"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5"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6"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7"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8"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79"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0"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1"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2"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3"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4"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5"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6"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7"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8"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89"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0"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1"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2"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3"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4"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5"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6"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7"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8"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299"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0"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1"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2"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3"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4"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5"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6"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7"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8"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09"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0"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1"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2"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3"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4"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5"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6"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7"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8"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19"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0"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1"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2"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3"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4"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5"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6"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7"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8"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29"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0"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1"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2"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3"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4"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5"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6"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7"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8"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39"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0"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1"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2"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3"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4"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5"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6"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7"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8"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49"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0"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1"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2"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3"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4"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5"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6"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7"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8"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59"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0"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1"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2"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3"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4"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5"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366"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7"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8"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69"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0"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1"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3" name="Freeform 15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9700" name="Group 484"/>
          <p:cNvGrpSpPr>
            <a:grpSpLocks/>
          </p:cNvGrpSpPr>
          <p:nvPr/>
        </p:nvGrpSpPr>
        <p:grpSpPr bwMode="auto">
          <a:xfrm>
            <a:off x="4946652" y="2597160"/>
            <a:ext cx="2309813" cy="1941513"/>
            <a:chOff x="2156" y="1636"/>
            <a:chExt cx="1455" cy="1223"/>
          </a:xfrm>
        </p:grpSpPr>
        <p:sp>
          <p:nvSpPr>
            <p:cNvPr id="9374" name="Freeform 158"/>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5" name="Freeform 159"/>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6" name="Freeform 160"/>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7" name="Freeform 161"/>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8" name="Freeform 162"/>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79" name="Freeform 163"/>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380" name="Group 164"/>
          <p:cNvGrpSpPr>
            <a:grpSpLocks/>
          </p:cNvGrpSpPr>
          <p:nvPr/>
        </p:nvGrpSpPr>
        <p:grpSpPr bwMode="auto">
          <a:xfrm>
            <a:off x="7926389" y="584201"/>
            <a:ext cx="530227" cy="533400"/>
            <a:chOff x="4033" y="368"/>
            <a:chExt cx="334" cy="336"/>
          </a:xfrm>
        </p:grpSpPr>
        <p:sp>
          <p:nvSpPr>
            <p:cNvPr id="9381" name="Line 165"/>
            <p:cNvSpPr>
              <a:spLocks noChangeShapeType="1"/>
            </p:cNvSpPr>
            <p:nvPr/>
          </p:nvSpPr>
          <p:spPr bwMode="auto">
            <a:xfrm>
              <a:off x="4195" y="53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2" name="Line 166"/>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3" name="Line 167"/>
            <p:cNvSpPr>
              <a:spLocks noChangeShapeType="1"/>
            </p:cNvSpPr>
            <p:nvPr/>
          </p:nvSpPr>
          <p:spPr bwMode="auto">
            <a:xfrm>
              <a:off x="4193" y="53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4" name="Freeform 168"/>
            <p:cNvSpPr>
              <a:spLocks/>
            </p:cNvSpPr>
            <p:nvPr/>
          </p:nvSpPr>
          <p:spPr bwMode="auto">
            <a:xfrm>
              <a:off x="4307" y="418"/>
              <a:ext cx="18" cy="18"/>
            </a:xfrm>
            <a:custGeom>
              <a:avLst/>
              <a:gdLst>
                <a:gd name="T0" fmla="*/ 2 w 18"/>
                <a:gd name="T1" fmla="*/ 16 h 18"/>
                <a:gd name="T2" fmla="*/ 2 w 18"/>
                <a:gd name="T3" fmla="*/ 16 h 18"/>
                <a:gd name="T4" fmla="*/ 2 w 18"/>
                <a:gd name="T5" fmla="*/ 12 h 18"/>
                <a:gd name="T6" fmla="*/ 0 w 18"/>
                <a:gd name="T7" fmla="*/ 8 h 18"/>
                <a:gd name="T8" fmla="*/ 2 w 18"/>
                <a:gd name="T9" fmla="*/ 6 h 18"/>
                <a:gd name="T10" fmla="*/ 4 w 18"/>
                <a:gd name="T11" fmla="*/ 2 h 18"/>
                <a:gd name="T12" fmla="*/ 4 w 18"/>
                <a:gd name="T13" fmla="*/ 2 h 18"/>
                <a:gd name="T14" fmla="*/ 6 w 18"/>
                <a:gd name="T15" fmla="*/ 2 h 18"/>
                <a:gd name="T16" fmla="*/ 10 w 18"/>
                <a:gd name="T17" fmla="*/ 0 h 18"/>
                <a:gd name="T18" fmla="*/ 12 w 18"/>
                <a:gd name="T19" fmla="*/ 2 h 18"/>
                <a:gd name="T20" fmla="*/ 16 w 18"/>
                <a:gd name="T21" fmla="*/ 4 h 18"/>
                <a:gd name="T22" fmla="*/ 16 w 18"/>
                <a:gd name="T23" fmla="*/ 4 h 18"/>
                <a:gd name="T24" fmla="*/ 18 w 18"/>
                <a:gd name="T25" fmla="*/ 6 h 18"/>
                <a:gd name="T26" fmla="*/ 18 w 18"/>
                <a:gd name="T27" fmla="*/ 10 h 18"/>
                <a:gd name="T28" fmla="*/ 18 w 18"/>
                <a:gd name="T29" fmla="*/ 12 h 18"/>
                <a:gd name="T30" fmla="*/ 16 w 18"/>
                <a:gd name="T31" fmla="*/ 16 h 18"/>
                <a:gd name="T32" fmla="*/ 16 w 18"/>
                <a:gd name="T33" fmla="*/ 16 h 18"/>
                <a:gd name="T34" fmla="*/ 12 w 18"/>
                <a:gd name="T35" fmla="*/ 18 h 18"/>
                <a:gd name="T36" fmla="*/ 8 w 18"/>
                <a:gd name="T37" fmla="*/ 18 h 18"/>
                <a:gd name="T38" fmla="*/ 6 w 18"/>
                <a:gd name="T39" fmla="*/ 18 h 18"/>
                <a:gd name="T40" fmla="*/ 2 w 18"/>
                <a:gd name="T41" fmla="*/ 16 h 18"/>
                <a:gd name="T42" fmla="*/ 2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6"/>
                  </a:moveTo>
                  <a:lnTo>
                    <a:pt x="2" y="16"/>
                  </a:lnTo>
                  <a:lnTo>
                    <a:pt x="2" y="12"/>
                  </a:lnTo>
                  <a:lnTo>
                    <a:pt x="0" y="8"/>
                  </a:lnTo>
                  <a:lnTo>
                    <a:pt x="2" y="6"/>
                  </a:lnTo>
                  <a:lnTo>
                    <a:pt x="4" y="2"/>
                  </a:lnTo>
                  <a:lnTo>
                    <a:pt x="4" y="2"/>
                  </a:lnTo>
                  <a:lnTo>
                    <a:pt x="6" y="2"/>
                  </a:lnTo>
                  <a:lnTo>
                    <a:pt x="10" y="0"/>
                  </a:lnTo>
                  <a:lnTo>
                    <a:pt x="12" y="2"/>
                  </a:lnTo>
                  <a:lnTo>
                    <a:pt x="16" y="4"/>
                  </a:lnTo>
                  <a:lnTo>
                    <a:pt x="16" y="4"/>
                  </a:lnTo>
                  <a:lnTo>
                    <a:pt x="18" y="6"/>
                  </a:lnTo>
                  <a:lnTo>
                    <a:pt x="18" y="10"/>
                  </a:lnTo>
                  <a:lnTo>
                    <a:pt x="18" y="12"/>
                  </a:lnTo>
                  <a:lnTo>
                    <a:pt x="16" y="16"/>
                  </a:lnTo>
                  <a:lnTo>
                    <a:pt x="16" y="16"/>
                  </a:lnTo>
                  <a:lnTo>
                    <a:pt x="12" y="18"/>
                  </a:lnTo>
                  <a:lnTo>
                    <a:pt x="8" y="18"/>
                  </a:lnTo>
                  <a:lnTo>
                    <a:pt x="6" y="18"/>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5" name="Freeform 169"/>
            <p:cNvSpPr>
              <a:spLocks/>
            </p:cNvSpPr>
            <p:nvPr/>
          </p:nvSpPr>
          <p:spPr bwMode="auto">
            <a:xfrm>
              <a:off x="4321" y="434"/>
              <a:ext cx="16" cy="16"/>
            </a:xfrm>
            <a:custGeom>
              <a:avLst/>
              <a:gdLst>
                <a:gd name="T0" fmla="*/ 0 w 16"/>
                <a:gd name="T1" fmla="*/ 14 h 16"/>
                <a:gd name="T2" fmla="*/ 0 w 16"/>
                <a:gd name="T3" fmla="*/ 14 h 16"/>
                <a:gd name="T4" fmla="*/ 0 w 16"/>
                <a:gd name="T5" fmla="*/ 10 h 16"/>
                <a:gd name="T6" fmla="*/ 0 w 16"/>
                <a:gd name="T7" fmla="*/ 6 h 16"/>
                <a:gd name="T8" fmla="*/ 0 w 16"/>
                <a:gd name="T9" fmla="*/ 4 h 16"/>
                <a:gd name="T10" fmla="*/ 2 w 16"/>
                <a:gd name="T11" fmla="*/ 2 h 16"/>
                <a:gd name="T12" fmla="*/ 2 w 16"/>
                <a:gd name="T13" fmla="*/ 2 h 16"/>
                <a:gd name="T14" fmla="*/ 6 w 16"/>
                <a:gd name="T15" fmla="*/ 0 h 16"/>
                <a:gd name="T16" fmla="*/ 10 w 16"/>
                <a:gd name="T17" fmla="*/ 0 h 16"/>
                <a:gd name="T18" fmla="*/ 12 w 16"/>
                <a:gd name="T19" fmla="*/ 0 h 16"/>
                <a:gd name="T20" fmla="*/ 14 w 16"/>
                <a:gd name="T21" fmla="*/ 4 h 16"/>
                <a:gd name="T22" fmla="*/ 14 w 16"/>
                <a:gd name="T23" fmla="*/ 4 h 16"/>
                <a:gd name="T24" fmla="*/ 16 w 16"/>
                <a:gd name="T25" fmla="*/ 6 h 16"/>
                <a:gd name="T26" fmla="*/ 16 w 16"/>
                <a:gd name="T27" fmla="*/ 10 h 16"/>
                <a:gd name="T28" fmla="*/ 16 w 16"/>
                <a:gd name="T29" fmla="*/ 12 h 16"/>
                <a:gd name="T30" fmla="*/ 12 w 16"/>
                <a:gd name="T31" fmla="*/ 16 h 16"/>
                <a:gd name="T32" fmla="*/ 12 w 16"/>
                <a:gd name="T33" fmla="*/ 16 h 16"/>
                <a:gd name="T34" fmla="*/ 10 w 16"/>
                <a:gd name="T35" fmla="*/ 16 h 16"/>
                <a:gd name="T36" fmla="*/ 6 w 16"/>
                <a:gd name="T37" fmla="*/ 16 h 16"/>
                <a:gd name="T38" fmla="*/ 4 w 16"/>
                <a:gd name="T39" fmla="*/ 16 h 16"/>
                <a:gd name="T40" fmla="*/ 0 w 16"/>
                <a:gd name="T41" fmla="*/ 14 h 16"/>
                <a:gd name="T42" fmla="*/ 0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4"/>
                  </a:moveTo>
                  <a:lnTo>
                    <a:pt x="0" y="14"/>
                  </a:lnTo>
                  <a:lnTo>
                    <a:pt x="0" y="10"/>
                  </a:lnTo>
                  <a:lnTo>
                    <a:pt x="0" y="6"/>
                  </a:lnTo>
                  <a:lnTo>
                    <a:pt x="0" y="4"/>
                  </a:lnTo>
                  <a:lnTo>
                    <a:pt x="2" y="2"/>
                  </a:lnTo>
                  <a:lnTo>
                    <a:pt x="2" y="2"/>
                  </a:lnTo>
                  <a:lnTo>
                    <a:pt x="6" y="0"/>
                  </a:lnTo>
                  <a:lnTo>
                    <a:pt x="10" y="0"/>
                  </a:lnTo>
                  <a:lnTo>
                    <a:pt x="12" y="0"/>
                  </a:lnTo>
                  <a:lnTo>
                    <a:pt x="14" y="4"/>
                  </a:lnTo>
                  <a:lnTo>
                    <a:pt x="14" y="4"/>
                  </a:lnTo>
                  <a:lnTo>
                    <a:pt x="16" y="6"/>
                  </a:lnTo>
                  <a:lnTo>
                    <a:pt x="16" y="10"/>
                  </a:lnTo>
                  <a:lnTo>
                    <a:pt x="16" y="12"/>
                  </a:lnTo>
                  <a:lnTo>
                    <a:pt x="12" y="16"/>
                  </a:lnTo>
                  <a:lnTo>
                    <a:pt x="12" y="16"/>
                  </a:lnTo>
                  <a:lnTo>
                    <a:pt x="10" y="16"/>
                  </a:lnTo>
                  <a:lnTo>
                    <a:pt x="6" y="16"/>
                  </a:lnTo>
                  <a:lnTo>
                    <a:pt x="4"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6" name="Freeform 170"/>
            <p:cNvSpPr>
              <a:spLocks/>
            </p:cNvSpPr>
            <p:nvPr/>
          </p:nvSpPr>
          <p:spPr bwMode="auto">
            <a:xfrm>
              <a:off x="4331" y="450"/>
              <a:ext cx="16" cy="18"/>
            </a:xfrm>
            <a:custGeom>
              <a:avLst/>
              <a:gdLst>
                <a:gd name="T0" fmla="*/ 0 w 16"/>
                <a:gd name="T1" fmla="*/ 14 h 18"/>
                <a:gd name="T2" fmla="*/ 0 w 16"/>
                <a:gd name="T3" fmla="*/ 14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0 w 16"/>
                <a:gd name="T17" fmla="*/ 0 h 18"/>
                <a:gd name="T18" fmla="*/ 14 w 16"/>
                <a:gd name="T19" fmla="*/ 2 h 18"/>
                <a:gd name="T20" fmla="*/ 16 w 16"/>
                <a:gd name="T21" fmla="*/ 4 h 18"/>
                <a:gd name="T22" fmla="*/ 16 w 16"/>
                <a:gd name="T23" fmla="*/ 4 h 18"/>
                <a:gd name="T24" fmla="*/ 16 w 16"/>
                <a:gd name="T25" fmla="*/ 8 h 18"/>
                <a:gd name="T26" fmla="*/ 16 w 16"/>
                <a:gd name="T27" fmla="*/ 12 h 18"/>
                <a:gd name="T28" fmla="*/ 16 w 16"/>
                <a:gd name="T29" fmla="*/ 14 h 18"/>
                <a:gd name="T30" fmla="*/ 12 w 16"/>
                <a:gd name="T31" fmla="*/ 16 h 18"/>
                <a:gd name="T32" fmla="*/ 12 w 16"/>
                <a:gd name="T33" fmla="*/ 16 h 18"/>
                <a:gd name="T34" fmla="*/ 10 w 16"/>
                <a:gd name="T35" fmla="*/ 18 h 18"/>
                <a:gd name="T36" fmla="*/ 6 w 16"/>
                <a:gd name="T37" fmla="*/ 18 h 18"/>
                <a:gd name="T38" fmla="*/ 2 w 16"/>
                <a:gd name="T39" fmla="*/ 16 h 18"/>
                <a:gd name="T40" fmla="*/ 0 w 16"/>
                <a:gd name="T41" fmla="*/ 14 h 18"/>
                <a:gd name="T42" fmla="*/ 0 w 16"/>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4"/>
                  </a:move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2"/>
                  </a:lnTo>
                  <a:lnTo>
                    <a:pt x="16" y="14"/>
                  </a:lnTo>
                  <a:lnTo>
                    <a:pt x="12" y="16"/>
                  </a:lnTo>
                  <a:lnTo>
                    <a:pt x="12" y="16"/>
                  </a:lnTo>
                  <a:lnTo>
                    <a:pt x="10" y="18"/>
                  </a:lnTo>
                  <a:lnTo>
                    <a:pt x="6" y="18"/>
                  </a:lnTo>
                  <a:lnTo>
                    <a:pt x="2"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7" name="Freeform 171"/>
            <p:cNvSpPr>
              <a:spLocks/>
            </p:cNvSpPr>
            <p:nvPr/>
          </p:nvSpPr>
          <p:spPr bwMode="auto">
            <a:xfrm>
              <a:off x="4339" y="468"/>
              <a:ext cx="18" cy="18"/>
            </a:xfrm>
            <a:custGeom>
              <a:avLst/>
              <a:gdLst>
                <a:gd name="T0" fmla="*/ 0 w 18"/>
                <a:gd name="T1" fmla="*/ 12 h 18"/>
                <a:gd name="T2" fmla="*/ 0 w 18"/>
                <a:gd name="T3" fmla="*/ 12 h 18"/>
                <a:gd name="T4" fmla="*/ 0 w 18"/>
                <a:gd name="T5" fmla="*/ 8 h 18"/>
                <a:gd name="T6" fmla="*/ 0 w 18"/>
                <a:gd name="T7" fmla="*/ 6 h 18"/>
                <a:gd name="T8" fmla="*/ 2 w 18"/>
                <a:gd name="T9" fmla="*/ 2 h 18"/>
                <a:gd name="T10" fmla="*/ 6 w 18"/>
                <a:gd name="T11" fmla="*/ 0 h 18"/>
                <a:gd name="T12" fmla="*/ 6 w 18"/>
                <a:gd name="T13" fmla="*/ 0 h 18"/>
                <a:gd name="T14" fmla="*/ 8 w 18"/>
                <a:gd name="T15" fmla="*/ 0 h 18"/>
                <a:gd name="T16" fmla="*/ 12 w 18"/>
                <a:gd name="T17" fmla="*/ 0 h 18"/>
                <a:gd name="T18" fmla="*/ 14 w 18"/>
                <a:gd name="T19" fmla="*/ 2 h 18"/>
                <a:gd name="T20" fmla="*/ 16 w 18"/>
                <a:gd name="T21" fmla="*/ 6 h 18"/>
                <a:gd name="T22" fmla="*/ 16 w 18"/>
                <a:gd name="T23" fmla="*/ 6 h 18"/>
                <a:gd name="T24" fmla="*/ 18 w 18"/>
                <a:gd name="T25" fmla="*/ 8 h 18"/>
                <a:gd name="T26" fmla="*/ 16 w 18"/>
                <a:gd name="T27" fmla="*/ 12 h 18"/>
                <a:gd name="T28" fmla="*/ 14 w 18"/>
                <a:gd name="T29" fmla="*/ 14 h 18"/>
                <a:gd name="T30" fmla="*/ 12 w 18"/>
                <a:gd name="T31" fmla="*/ 16 h 18"/>
                <a:gd name="T32" fmla="*/ 12 w 18"/>
                <a:gd name="T33" fmla="*/ 16 h 18"/>
                <a:gd name="T34" fmla="*/ 8 w 18"/>
                <a:gd name="T35" fmla="*/ 18 h 18"/>
                <a:gd name="T36" fmla="*/ 6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0" y="6"/>
                  </a:lnTo>
                  <a:lnTo>
                    <a:pt x="2" y="2"/>
                  </a:lnTo>
                  <a:lnTo>
                    <a:pt x="6" y="0"/>
                  </a:lnTo>
                  <a:lnTo>
                    <a:pt x="6" y="0"/>
                  </a:lnTo>
                  <a:lnTo>
                    <a:pt x="8" y="0"/>
                  </a:lnTo>
                  <a:lnTo>
                    <a:pt x="12" y="0"/>
                  </a:lnTo>
                  <a:lnTo>
                    <a:pt x="14" y="2"/>
                  </a:lnTo>
                  <a:lnTo>
                    <a:pt x="16" y="6"/>
                  </a:lnTo>
                  <a:lnTo>
                    <a:pt x="16" y="6"/>
                  </a:lnTo>
                  <a:lnTo>
                    <a:pt x="18" y="8"/>
                  </a:lnTo>
                  <a:lnTo>
                    <a:pt x="16" y="12"/>
                  </a:lnTo>
                  <a:lnTo>
                    <a:pt x="14" y="14"/>
                  </a:lnTo>
                  <a:lnTo>
                    <a:pt x="12" y="16"/>
                  </a:lnTo>
                  <a:lnTo>
                    <a:pt x="12" y="16"/>
                  </a:lnTo>
                  <a:lnTo>
                    <a:pt x="8" y="18"/>
                  </a:lnTo>
                  <a:lnTo>
                    <a:pt x="6"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8" name="Freeform 172"/>
            <p:cNvSpPr>
              <a:spLocks/>
            </p:cNvSpPr>
            <p:nvPr/>
          </p:nvSpPr>
          <p:spPr bwMode="auto">
            <a:xfrm>
              <a:off x="4345" y="486"/>
              <a:ext cx="18" cy="18"/>
            </a:xfrm>
            <a:custGeom>
              <a:avLst/>
              <a:gdLst>
                <a:gd name="T0" fmla="*/ 0 w 18"/>
                <a:gd name="T1" fmla="*/ 12 h 18"/>
                <a:gd name="T2" fmla="*/ 0 w 18"/>
                <a:gd name="T3" fmla="*/ 12 h 18"/>
                <a:gd name="T4" fmla="*/ 0 w 18"/>
                <a:gd name="T5" fmla="*/ 8 h 18"/>
                <a:gd name="T6" fmla="*/ 2 w 18"/>
                <a:gd name="T7" fmla="*/ 4 h 18"/>
                <a:gd name="T8" fmla="*/ 4 w 18"/>
                <a:gd name="T9" fmla="*/ 2 h 18"/>
                <a:gd name="T10" fmla="*/ 6 w 18"/>
                <a:gd name="T11" fmla="*/ 0 h 18"/>
                <a:gd name="T12" fmla="*/ 6 w 18"/>
                <a:gd name="T13" fmla="*/ 0 h 18"/>
                <a:gd name="T14" fmla="*/ 10 w 18"/>
                <a:gd name="T15" fmla="*/ 0 h 18"/>
                <a:gd name="T16" fmla="*/ 14 w 18"/>
                <a:gd name="T17" fmla="*/ 2 h 18"/>
                <a:gd name="T18" fmla="*/ 16 w 18"/>
                <a:gd name="T19" fmla="*/ 4 h 18"/>
                <a:gd name="T20" fmla="*/ 18 w 18"/>
                <a:gd name="T21" fmla="*/ 6 h 18"/>
                <a:gd name="T22" fmla="*/ 18 w 18"/>
                <a:gd name="T23" fmla="*/ 6 h 18"/>
                <a:gd name="T24" fmla="*/ 18 w 18"/>
                <a:gd name="T25" fmla="*/ 10 h 18"/>
                <a:gd name="T26" fmla="*/ 16 w 18"/>
                <a:gd name="T27" fmla="*/ 14 h 18"/>
                <a:gd name="T28" fmla="*/ 14 w 18"/>
                <a:gd name="T29" fmla="*/ 16 h 18"/>
                <a:gd name="T30" fmla="*/ 12 w 18"/>
                <a:gd name="T31" fmla="*/ 18 h 18"/>
                <a:gd name="T32" fmla="*/ 12 w 18"/>
                <a:gd name="T33" fmla="*/ 18 h 18"/>
                <a:gd name="T34" fmla="*/ 8 w 18"/>
                <a:gd name="T35" fmla="*/ 18 h 18"/>
                <a:gd name="T36" fmla="*/ 4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2" y="4"/>
                  </a:lnTo>
                  <a:lnTo>
                    <a:pt x="4" y="2"/>
                  </a:lnTo>
                  <a:lnTo>
                    <a:pt x="6" y="0"/>
                  </a:lnTo>
                  <a:lnTo>
                    <a:pt x="6" y="0"/>
                  </a:lnTo>
                  <a:lnTo>
                    <a:pt x="10" y="0"/>
                  </a:lnTo>
                  <a:lnTo>
                    <a:pt x="14" y="2"/>
                  </a:lnTo>
                  <a:lnTo>
                    <a:pt x="16" y="4"/>
                  </a:lnTo>
                  <a:lnTo>
                    <a:pt x="18" y="6"/>
                  </a:lnTo>
                  <a:lnTo>
                    <a:pt x="18" y="6"/>
                  </a:lnTo>
                  <a:lnTo>
                    <a:pt x="18" y="10"/>
                  </a:lnTo>
                  <a:lnTo>
                    <a:pt x="16" y="14"/>
                  </a:lnTo>
                  <a:lnTo>
                    <a:pt x="14" y="16"/>
                  </a:lnTo>
                  <a:lnTo>
                    <a:pt x="12" y="18"/>
                  </a:lnTo>
                  <a:lnTo>
                    <a:pt x="12" y="18"/>
                  </a:lnTo>
                  <a:lnTo>
                    <a:pt x="8" y="18"/>
                  </a:lnTo>
                  <a:lnTo>
                    <a:pt x="4"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89" name="Freeform 173"/>
            <p:cNvSpPr>
              <a:spLocks/>
            </p:cNvSpPr>
            <p:nvPr/>
          </p:nvSpPr>
          <p:spPr bwMode="auto">
            <a:xfrm>
              <a:off x="4349" y="506"/>
              <a:ext cx="18" cy="16"/>
            </a:xfrm>
            <a:custGeom>
              <a:avLst/>
              <a:gdLst>
                <a:gd name="T0" fmla="*/ 0 w 18"/>
                <a:gd name="T1" fmla="*/ 10 h 16"/>
                <a:gd name="T2" fmla="*/ 0 w 18"/>
                <a:gd name="T3" fmla="*/ 10 h 16"/>
                <a:gd name="T4" fmla="*/ 0 w 18"/>
                <a:gd name="T5" fmla="*/ 6 h 16"/>
                <a:gd name="T6" fmla="*/ 2 w 18"/>
                <a:gd name="T7" fmla="*/ 4 h 16"/>
                <a:gd name="T8" fmla="*/ 4 w 18"/>
                <a:gd name="T9" fmla="*/ 0 h 16"/>
                <a:gd name="T10" fmla="*/ 8 w 18"/>
                <a:gd name="T11" fmla="*/ 0 h 16"/>
                <a:gd name="T12" fmla="*/ 8 w 18"/>
                <a:gd name="T13" fmla="*/ 0 h 16"/>
                <a:gd name="T14" fmla="*/ 12 w 18"/>
                <a:gd name="T15" fmla="*/ 0 h 16"/>
                <a:gd name="T16" fmla="*/ 14 w 18"/>
                <a:gd name="T17" fmla="*/ 2 h 16"/>
                <a:gd name="T18" fmla="*/ 16 w 18"/>
                <a:gd name="T19" fmla="*/ 4 h 16"/>
                <a:gd name="T20" fmla="*/ 18 w 18"/>
                <a:gd name="T21" fmla="*/ 8 h 16"/>
                <a:gd name="T22" fmla="*/ 18 w 18"/>
                <a:gd name="T23" fmla="*/ 8 h 16"/>
                <a:gd name="T24" fmla="*/ 18 w 18"/>
                <a:gd name="T25" fmla="*/ 10 h 16"/>
                <a:gd name="T26" fmla="*/ 16 w 18"/>
                <a:gd name="T27" fmla="*/ 14 h 16"/>
                <a:gd name="T28" fmla="*/ 14 w 18"/>
                <a:gd name="T29" fmla="*/ 16 h 16"/>
                <a:gd name="T30" fmla="*/ 10 w 18"/>
                <a:gd name="T31" fmla="*/ 16 h 16"/>
                <a:gd name="T32" fmla="*/ 10 w 18"/>
                <a:gd name="T33" fmla="*/ 16 h 16"/>
                <a:gd name="T34" fmla="*/ 6 w 18"/>
                <a:gd name="T35" fmla="*/ 16 h 16"/>
                <a:gd name="T36" fmla="*/ 4 w 18"/>
                <a:gd name="T37" fmla="*/ 16 h 16"/>
                <a:gd name="T38" fmla="*/ 2 w 18"/>
                <a:gd name="T39" fmla="*/ 12 h 16"/>
                <a:gd name="T40" fmla="*/ 0 w 18"/>
                <a:gd name="T41" fmla="*/ 10 h 16"/>
                <a:gd name="T42" fmla="*/ 0 w 18"/>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10"/>
                  </a:moveTo>
                  <a:lnTo>
                    <a:pt x="0" y="10"/>
                  </a:lnTo>
                  <a:lnTo>
                    <a:pt x="0" y="6"/>
                  </a:lnTo>
                  <a:lnTo>
                    <a:pt x="2" y="4"/>
                  </a:lnTo>
                  <a:lnTo>
                    <a:pt x="4" y="0"/>
                  </a:lnTo>
                  <a:lnTo>
                    <a:pt x="8" y="0"/>
                  </a:lnTo>
                  <a:lnTo>
                    <a:pt x="8" y="0"/>
                  </a:lnTo>
                  <a:lnTo>
                    <a:pt x="12" y="0"/>
                  </a:lnTo>
                  <a:lnTo>
                    <a:pt x="14" y="2"/>
                  </a:lnTo>
                  <a:lnTo>
                    <a:pt x="16" y="4"/>
                  </a:lnTo>
                  <a:lnTo>
                    <a:pt x="18" y="8"/>
                  </a:lnTo>
                  <a:lnTo>
                    <a:pt x="18" y="8"/>
                  </a:lnTo>
                  <a:lnTo>
                    <a:pt x="18" y="10"/>
                  </a:lnTo>
                  <a:lnTo>
                    <a:pt x="16" y="14"/>
                  </a:lnTo>
                  <a:lnTo>
                    <a:pt x="14" y="16"/>
                  </a:lnTo>
                  <a:lnTo>
                    <a:pt x="10" y="16"/>
                  </a:lnTo>
                  <a:lnTo>
                    <a:pt x="10" y="16"/>
                  </a:lnTo>
                  <a:lnTo>
                    <a:pt x="6" y="16"/>
                  </a:lnTo>
                  <a:lnTo>
                    <a:pt x="4" y="16"/>
                  </a:lnTo>
                  <a:lnTo>
                    <a:pt x="2" y="12"/>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0" name="Freeform 174"/>
            <p:cNvSpPr>
              <a:spLocks/>
            </p:cNvSpPr>
            <p:nvPr/>
          </p:nvSpPr>
          <p:spPr bwMode="auto">
            <a:xfrm>
              <a:off x="4351" y="52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8 w 16"/>
                <a:gd name="T11" fmla="*/ 0 h 16"/>
                <a:gd name="T12" fmla="*/ 8 w 16"/>
                <a:gd name="T13" fmla="*/ 0 h 16"/>
                <a:gd name="T14" fmla="*/ 12 w 16"/>
                <a:gd name="T15" fmla="*/ 0 h 16"/>
                <a:gd name="T16" fmla="*/ 14 w 16"/>
                <a:gd name="T17" fmla="*/ 2 h 16"/>
                <a:gd name="T18" fmla="*/ 16 w 16"/>
                <a:gd name="T19" fmla="*/ 4 h 16"/>
                <a:gd name="T20" fmla="*/ 16 w 16"/>
                <a:gd name="T21" fmla="*/ 8 h 16"/>
                <a:gd name="T22" fmla="*/ 16 w 16"/>
                <a:gd name="T23" fmla="*/ 8 h 16"/>
                <a:gd name="T24" fmla="*/ 16 w 16"/>
                <a:gd name="T25" fmla="*/ 12 h 16"/>
                <a:gd name="T26" fmla="*/ 14 w 16"/>
                <a:gd name="T27" fmla="*/ 14 h 16"/>
                <a:gd name="T28" fmla="*/ 12 w 16"/>
                <a:gd name="T29" fmla="*/ 16 h 16"/>
                <a:gd name="T30" fmla="*/ 8 w 16"/>
                <a:gd name="T31" fmla="*/ 16 h 16"/>
                <a:gd name="T32" fmla="*/ 8 w 16"/>
                <a:gd name="T33" fmla="*/ 16 h 16"/>
                <a:gd name="T34" fmla="*/ 4 w 16"/>
                <a:gd name="T35" fmla="*/ 16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8" y="0"/>
                  </a:lnTo>
                  <a:lnTo>
                    <a:pt x="8" y="0"/>
                  </a:lnTo>
                  <a:lnTo>
                    <a:pt x="12" y="0"/>
                  </a:lnTo>
                  <a:lnTo>
                    <a:pt x="14" y="2"/>
                  </a:lnTo>
                  <a:lnTo>
                    <a:pt x="16" y="4"/>
                  </a:lnTo>
                  <a:lnTo>
                    <a:pt x="16" y="8"/>
                  </a:lnTo>
                  <a:lnTo>
                    <a:pt x="16" y="8"/>
                  </a:lnTo>
                  <a:lnTo>
                    <a:pt x="16" y="12"/>
                  </a:lnTo>
                  <a:lnTo>
                    <a:pt x="14" y="14"/>
                  </a:lnTo>
                  <a:lnTo>
                    <a:pt x="12" y="16"/>
                  </a:lnTo>
                  <a:lnTo>
                    <a:pt x="8" y="16"/>
                  </a:lnTo>
                  <a:lnTo>
                    <a:pt x="8" y="16"/>
                  </a:lnTo>
                  <a:lnTo>
                    <a:pt x="4" y="16"/>
                  </a:lnTo>
                  <a:lnTo>
                    <a:pt x="2" y="14"/>
                  </a:lnTo>
                  <a:lnTo>
                    <a:pt x="0"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1" name="Freeform 175"/>
            <p:cNvSpPr>
              <a:spLocks/>
            </p:cNvSpPr>
            <p:nvPr/>
          </p:nvSpPr>
          <p:spPr bwMode="auto">
            <a:xfrm>
              <a:off x="4349" y="544"/>
              <a:ext cx="18" cy="18"/>
            </a:xfrm>
            <a:custGeom>
              <a:avLst/>
              <a:gdLst>
                <a:gd name="T0" fmla="*/ 0 w 18"/>
                <a:gd name="T1" fmla="*/ 8 h 18"/>
                <a:gd name="T2" fmla="*/ 0 w 18"/>
                <a:gd name="T3" fmla="*/ 8 h 18"/>
                <a:gd name="T4" fmla="*/ 2 w 18"/>
                <a:gd name="T5" fmla="*/ 6 h 18"/>
                <a:gd name="T6" fmla="*/ 4 w 18"/>
                <a:gd name="T7" fmla="*/ 2 h 18"/>
                <a:gd name="T8" fmla="*/ 6 w 18"/>
                <a:gd name="T9" fmla="*/ 2 h 18"/>
                <a:gd name="T10" fmla="*/ 10 w 18"/>
                <a:gd name="T11" fmla="*/ 0 h 18"/>
                <a:gd name="T12" fmla="*/ 10 w 18"/>
                <a:gd name="T13" fmla="*/ 0 h 18"/>
                <a:gd name="T14" fmla="*/ 14 w 18"/>
                <a:gd name="T15" fmla="*/ 2 h 18"/>
                <a:gd name="T16" fmla="*/ 16 w 18"/>
                <a:gd name="T17" fmla="*/ 4 h 18"/>
                <a:gd name="T18" fmla="*/ 18 w 18"/>
                <a:gd name="T19" fmla="*/ 8 h 18"/>
                <a:gd name="T20" fmla="*/ 18 w 18"/>
                <a:gd name="T21" fmla="*/ 10 h 18"/>
                <a:gd name="T22" fmla="*/ 18 w 18"/>
                <a:gd name="T23" fmla="*/ 10 h 18"/>
                <a:gd name="T24" fmla="*/ 16 w 18"/>
                <a:gd name="T25" fmla="*/ 14 h 18"/>
                <a:gd name="T26" fmla="*/ 14 w 18"/>
                <a:gd name="T27" fmla="*/ 16 h 18"/>
                <a:gd name="T28" fmla="*/ 12 w 18"/>
                <a:gd name="T29" fmla="*/ 18 h 18"/>
                <a:gd name="T30" fmla="*/ 8 w 18"/>
                <a:gd name="T31" fmla="*/ 18 h 18"/>
                <a:gd name="T32" fmla="*/ 8 w 18"/>
                <a:gd name="T33" fmla="*/ 18 h 18"/>
                <a:gd name="T34" fmla="*/ 6 w 18"/>
                <a:gd name="T35" fmla="*/ 18 h 18"/>
                <a:gd name="T36" fmla="*/ 2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2"/>
                  </a:lnTo>
                  <a:lnTo>
                    <a:pt x="10" y="0"/>
                  </a:lnTo>
                  <a:lnTo>
                    <a:pt x="10" y="0"/>
                  </a:lnTo>
                  <a:lnTo>
                    <a:pt x="14" y="2"/>
                  </a:lnTo>
                  <a:lnTo>
                    <a:pt x="16" y="4"/>
                  </a:lnTo>
                  <a:lnTo>
                    <a:pt x="18" y="8"/>
                  </a:lnTo>
                  <a:lnTo>
                    <a:pt x="18" y="10"/>
                  </a:lnTo>
                  <a:lnTo>
                    <a:pt x="18" y="10"/>
                  </a:lnTo>
                  <a:lnTo>
                    <a:pt x="16" y="14"/>
                  </a:lnTo>
                  <a:lnTo>
                    <a:pt x="14" y="16"/>
                  </a:lnTo>
                  <a:lnTo>
                    <a:pt x="12" y="18"/>
                  </a:lnTo>
                  <a:lnTo>
                    <a:pt x="8" y="18"/>
                  </a:lnTo>
                  <a:lnTo>
                    <a:pt x="8" y="18"/>
                  </a:lnTo>
                  <a:lnTo>
                    <a:pt x="6" y="18"/>
                  </a:lnTo>
                  <a:lnTo>
                    <a:pt x="2"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2" name="Freeform 176"/>
            <p:cNvSpPr>
              <a:spLocks/>
            </p:cNvSpPr>
            <p:nvPr/>
          </p:nvSpPr>
          <p:spPr bwMode="auto">
            <a:xfrm>
              <a:off x="4347" y="564"/>
              <a:ext cx="16" cy="18"/>
            </a:xfrm>
            <a:custGeom>
              <a:avLst/>
              <a:gdLst>
                <a:gd name="T0" fmla="*/ 0 w 16"/>
                <a:gd name="T1" fmla="*/ 6 h 18"/>
                <a:gd name="T2" fmla="*/ 0 w 16"/>
                <a:gd name="T3" fmla="*/ 6 h 18"/>
                <a:gd name="T4" fmla="*/ 2 w 16"/>
                <a:gd name="T5" fmla="*/ 4 h 18"/>
                <a:gd name="T6" fmla="*/ 4 w 16"/>
                <a:gd name="T7" fmla="*/ 2 h 18"/>
                <a:gd name="T8" fmla="*/ 6 w 16"/>
                <a:gd name="T9" fmla="*/ 0 h 18"/>
                <a:gd name="T10" fmla="*/ 10 w 16"/>
                <a:gd name="T11" fmla="*/ 0 h 18"/>
                <a:gd name="T12" fmla="*/ 10 w 16"/>
                <a:gd name="T13" fmla="*/ 0 h 18"/>
                <a:gd name="T14" fmla="*/ 14 w 16"/>
                <a:gd name="T15" fmla="*/ 2 h 18"/>
                <a:gd name="T16" fmla="*/ 16 w 16"/>
                <a:gd name="T17" fmla="*/ 4 h 18"/>
                <a:gd name="T18" fmla="*/ 16 w 16"/>
                <a:gd name="T19" fmla="*/ 8 h 18"/>
                <a:gd name="T20" fmla="*/ 16 w 16"/>
                <a:gd name="T21" fmla="*/ 10 h 18"/>
                <a:gd name="T22" fmla="*/ 16 w 16"/>
                <a:gd name="T23" fmla="*/ 10 h 18"/>
                <a:gd name="T24" fmla="*/ 14 w 16"/>
                <a:gd name="T25" fmla="*/ 14 h 18"/>
                <a:gd name="T26" fmla="*/ 12 w 16"/>
                <a:gd name="T27" fmla="*/ 16 h 18"/>
                <a:gd name="T28" fmla="*/ 10 w 16"/>
                <a:gd name="T29" fmla="*/ 18 h 18"/>
                <a:gd name="T30" fmla="*/ 6 w 16"/>
                <a:gd name="T31" fmla="*/ 18 h 18"/>
                <a:gd name="T32" fmla="*/ 6 w 16"/>
                <a:gd name="T33" fmla="*/ 18 h 18"/>
                <a:gd name="T34" fmla="*/ 2 w 16"/>
                <a:gd name="T35" fmla="*/ 16 h 18"/>
                <a:gd name="T36" fmla="*/ 0 w 16"/>
                <a:gd name="T37" fmla="*/ 14 h 18"/>
                <a:gd name="T38" fmla="*/ 0 w 16"/>
                <a:gd name="T39" fmla="*/ 10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4"/>
                  </a:lnTo>
                  <a:lnTo>
                    <a:pt x="4" y="2"/>
                  </a:lnTo>
                  <a:lnTo>
                    <a:pt x="6" y="0"/>
                  </a:lnTo>
                  <a:lnTo>
                    <a:pt x="10" y="0"/>
                  </a:lnTo>
                  <a:lnTo>
                    <a:pt x="10" y="0"/>
                  </a:lnTo>
                  <a:lnTo>
                    <a:pt x="14" y="2"/>
                  </a:lnTo>
                  <a:lnTo>
                    <a:pt x="16" y="4"/>
                  </a:lnTo>
                  <a:lnTo>
                    <a:pt x="16" y="8"/>
                  </a:lnTo>
                  <a:lnTo>
                    <a:pt x="16" y="10"/>
                  </a:lnTo>
                  <a:lnTo>
                    <a:pt x="16" y="10"/>
                  </a:lnTo>
                  <a:lnTo>
                    <a:pt x="14" y="14"/>
                  </a:lnTo>
                  <a:lnTo>
                    <a:pt x="12" y="16"/>
                  </a:lnTo>
                  <a:lnTo>
                    <a:pt x="10" y="18"/>
                  </a:lnTo>
                  <a:lnTo>
                    <a:pt x="6" y="18"/>
                  </a:lnTo>
                  <a:lnTo>
                    <a:pt x="6" y="18"/>
                  </a:lnTo>
                  <a:lnTo>
                    <a:pt x="2" y="16"/>
                  </a:lnTo>
                  <a:lnTo>
                    <a:pt x="0" y="14"/>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3" name="Freeform 177"/>
            <p:cNvSpPr>
              <a:spLocks/>
            </p:cNvSpPr>
            <p:nvPr/>
          </p:nvSpPr>
          <p:spPr bwMode="auto">
            <a:xfrm>
              <a:off x="4341" y="582"/>
              <a:ext cx="16" cy="18"/>
            </a:xfrm>
            <a:custGeom>
              <a:avLst/>
              <a:gdLst>
                <a:gd name="T0" fmla="*/ 0 w 16"/>
                <a:gd name="T1" fmla="*/ 6 h 18"/>
                <a:gd name="T2" fmla="*/ 0 w 16"/>
                <a:gd name="T3" fmla="*/ 6 h 18"/>
                <a:gd name="T4" fmla="*/ 2 w 16"/>
                <a:gd name="T5" fmla="*/ 4 h 18"/>
                <a:gd name="T6" fmla="*/ 4 w 16"/>
                <a:gd name="T7" fmla="*/ 2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2 w 16"/>
                <a:gd name="T27" fmla="*/ 18 h 18"/>
                <a:gd name="T28" fmla="*/ 8 w 16"/>
                <a:gd name="T29" fmla="*/ 18 h 18"/>
                <a:gd name="T30" fmla="*/ 6 w 16"/>
                <a:gd name="T31" fmla="*/ 18 h 18"/>
                <a:gd name="T32" fmla="*/ 6 w 16"/>
                <a:gd name="T33" fmla="*/ 18 h 18"/>
                <a:gd name="T34" fmla="*/ 2 w 16"/>
                <a:gd name="T35" fmla="*/ 16 h 18"/>
                <a:gd name="T36" fmla="*/ 0 w 16"/>
                <a:gd name="T37" fmla="*/ 14 h 18"/>
                <a:gd name="T38" fmla="*/ 0 w 16"/>
                <a:gd name="T39" fmla="*/ 10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4"/>
                  </a:lnTo>
                  <a:lnTo>
                    <a:pt x="4" y="2"/>
                  </a:lnTo>
                  <a:lnTo>
                    <a:pt x="8" y="0"/>
                  </a:lnTo>
                  <a:lnTo>
                    <a:pt x="12" y="2"/>
                  </a:lnTo>
                  <a:lnTo>
                    <a:pt x="12" y="2"/>
                  </a:lnTo>
                  <a:lnTo>
                    <a:pt x="14" y="4"/>
                  </a:lnTo>
                  <a:lnTo>
                    <a:pt x="16" y="6"/>
                  </a:lnTo>
                  <a:lnTo>
                    <a:pt x="16" y="10"/>
                  </a:lnTo>
                  <a:lnTo>
                    <a:pt x="16" y="12"/>
                  </a:lnTo>
                  <a:lnTo>
                    <a:pt x="16" y="12"/>
                  </a:lnTo>
                  <a:lnTo>
                    <a:pt x="14" y="16"/>
                  </a:lnTo>
                  <a:lnTo>
                    <a:pt x="12" y="18"/>
                  </a:lnTo>
                  <a:lnTo>
                    <a:pt x="8" y="18"/>
                  </a:lnTo>
                  <a:lnTo>
                    <a:pt x="6" y="18"/>
                  </a:lnTo>
                  <a:lnTo>
                    <a:pt x="6" y="18"/>
                  </a:lnTo>
                  <a:lnTo>
                    <a:pt x="2" y="16"/>
                  </a:lnTo>
                  <a:lnTo>
                    <a:pt x="0" y="14"/>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4" name="Freeform 178"/>
            <p:cNvSpPr>
              <a:spLocks/>
            </p:cNvSpPr>
            <p:nvPr/>
          </p:nvSpPr>
          <p:spPr bwMode="auto">
            <a:xfrm>
              <a:off x="4333" y="600"/>
              <a:ext cx="16" cy="18"/>
            </a:xfrm>
            <a:custGeom>
              <a:avLst/>
              <a:gdLst>
                <a:gd name="T0" fmla="*/ 0 w 16"/>
                <a:gd name="T1" fmla="*/ 6 h 18"/>
                <a:gd name="T2" fmla="*/ 0 w 16"/>
                <a:gd name="T3" fmla="*/ 6 h 18"/>
                <a:gd name="T4" fmla="*/ 2 w 16"/>
                <a:gd name="T5" fmla="*/ 2 h 18"/>
                <a:gd name="T6" fmla="*/ 6 w 16"/>
                <a:gd name="T7" fmla="*/ 2 h 18"/>
                <a:gd name="T8" fmla="*/ 10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4 h 18"/>
                <a:gd name="T22" fmla="*/ 16 w 16"/>
                <a:gd name="T23" fmla="*/ 14 h 18"/>
                <a:gd name="T24" fmla="*/ 14 w 16"/>
                <a:gd name="T25" fmla="*/ 16 h 18"/>
                <a:gd name="T26" fmla="*/ 10 w 16"/>
                <a:gd name="T27" fmla="*/ 18 h 18"/>
                <a:gd name="T28" fmla="*/ 8 w 16"/>
                <a:gd name="T29" fmla="*/ 18 h 18"/>
                <a:gd name="T30" fmla="*/ 4 w 16"/>
                <a:gd name="T31" fmla="*/ 18 h 18"/>
                <a:gd name="T32" fmla="*/ 4 w 16"/>
                <a:gd name="T33" fmla="*/ 18 h 18"/>
                <a:gd name="T34" fmla="*/ 2 w 16"/>
                <a:gd name="T35" fmla="*/ 16 h 18"/>
                <a:gd name="T36" fmla="*/ 0 w 16"/>
                <a:gd name="T37" fmla="*/ 12 h 18"/>
                <a:gd name="T38" fmla="*/ 0 w 16"/>
                <a:gd name="T39" fmla="*/ 8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2"/>
                  </a:lnTo>
                  <a:lnTo>
                    <a:pt x="6" y="2"/>
                  </a:lnTo>
                  <a:lnTo>
                    <a:pt x="10" y="0"/>
                  </a:lnTo>
                  <a:lnTo>
                    <a:pt x="12" y="2"/>
                  </a:lnTo>
                  <a:lnTo>
                    <a:pt x="12" y="2"/>
                  </a:lnTo>
                  <a:lnTo>
                    <a:pt x="14" y="4"/>
                  </a:lnTo>
                  <a:lnTo>
                    <a:pt x="16" y="6"/>
                  </a:lnTo>
                  <a:lnTo>
                    <a:pt x="16" y="10"/>
                  </a:lnTo>
                  <a:lnTo>
                    <a:pt x="16" y="14"/>
                  </a:lnTo>
                  <a:lnTo>
                    <a:pt x="16" y="14"/>
                  </a:lnTo>
                  <a:lnTo>
                    <a:pt x="14" y="16"/>
                  </a:lnTo>
                  <a:lnTo>
                    <a:pt x="10" y="18"/>
                  </a:lnTo>
                  <a:lnTo>
                    <a:pt x="8" y="18"/>
                  </a:lnTo>
                  <a:lnTo>
                    <a:pt x="4" y="18"/>
                  </a:lnTo>
                  <a:lnTo>
                    <a:pt x="4" y="18"/>
                  </a:lnTo>
                  <a:lnTo>
                    <a:pt x="2" y="16"/>
                  </a:lnTo>
                  <a:lnTo>
                    <a:pt x="0" y="12"/>
                  </a:lnTo>
                  <a:lnTo>
                    <a:pt x="0" y="8"/>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5" name="Freeform 179"/>
            <p:cNvSpPr>
              <a:spLocks/>
            </p:cNvSpPr>
            <p:nvPr/>
          </p:nvSpPr>
          <p:spPr bwMode="auto">
            <a:xfrm>
              <a:off x="4323" y="61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2"/>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6" name="Freeform 180"/>
            <p:cNvSpPr>
              <a:spLocks/>
            </p:cNvSpPr>
            <p:nvPr/>
          </p:nvSpPr>
          <p:spPr bwMode="auto">
            <a:xfrm>
              <a:off x="4311" y="634"/>
              <a:ext cx="16" cy="16"/>
            </a:xfrm>
            <a:custGeom>
              <a:avLst/>
              <a:gdLst>
                <a:gd name="T0" fmla="*/ 2 w 16"/>
                <a:gd name="T1" fmla="*/ 2 h 16"/>
                <a:gd name="T2" fmla="*/ 2 w 16"/>
                <a:gd name="T3" fmla="*/ 2 h 16"/>
                <a:gd name="T4" fmla="*/ 4 w 16"/>
                <a:gd name="T5" fmla="*/ 0 h 16"/>
                <a:gd name="T6" fmla="*/ 8 w 16"/>
                <a:gd name="T7" fmla="*/ 0 h 16"/>
                <a:gd name="T8" fmla="*/ 10 w 16"/>
                <a:gd name="T9" fmla="*/ 0 h 16"/>
                <a:gd name="T10" fmla="*/ 14 w 16"/>
                <a:gd name="T11" fmla="*/ 2 h 16"/>
                <a:gd name="T12" fmla="*/ 14 w 16"/>
                <a:gd name="T13" fmla="*/ 2 h 16"/>
                <a:gd name="T14" fmla="*/ 16 w 16"/>
                <a:gd name="T15" fmla="*/ 4 h 16"/>
                <a:gd name="T16" fmla="*/ 16 w 16"/>
                <a:gd name="T17" fmla="*/ 8 h 16"/>
                <a:gd name="T18" fmla="*/ 16 w 16"/>
                <a:gd name="T19" fmla="*/ 10 h 16"/>
                <a:gd name="T20" fmla="*/ 14 w 16"/>
                <a:gd name="T21" fmla="*/ 14 h 16"/>
                <a:gd name="T22" fmla="*/ 14 w 16"/>
                <a:gd name="T23" fmla="*/ 14 h 16"/>
                <a:gd name="T24" fmla="*/ 12 w 16"/>
                <a:gd name="T25" fmla="*/ 16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4 h 16"/>
                <a:gd name="T40" fmla="*/ 2 w 16"/>
                <a:gd name="T41" fmla="*/ 2 h 16"/>
                <a:gd name="T42" fmla="*/ 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2"/>
                  </a:moveTo>
                  <a:lnTo>
                    <a:pt x="2" y="2"/>
                  </a:lnTo>
                  <a:lnTo>
                    <a:pt x="4" y="0"/>
                  </a:lnTo>
                  <a:lnTo>
                    <a:pt x="8" y="0"/>
                  </a:lnTo>
                  <a:lnTo>
                    <a:pt x="10" y="0"/>
                  </a:lnTo>
                  <a:lnTo>
                    <a:pt x="14" y="2"/>
                  </a:lnTo>
                  <a:lnTo>
                    <a:pt x="14" y="2"/>
                  </a:lnTo>
                  <a:lnTo>
                    <a:pt x="16" y="4"/>
                  </a:lnTo>
                  <a:lnTo>
                    <a:pt x="16" y="8"/>
                  </a:lnTo>
                  <a:lnTo>
                    <a:pt x="16" y="10"/>
                  </a:lnTo>
                  <a:lnTo>
                    <a:pt x="14" y="14"/>
                  </a:lnTo>
                  <a:lnTo>
                    <a:pt x="14" y="14"/>
                  </a:lnTo>
                  <a:lnTo>
                    <a:pt x="12" y="16"/>
                  </a:lnTo>
                  <a:lnTo>
                    <a:pt x="8" y="16"/>
                  </a:lnTo>
                  <a:lnTo>
                    <a:pt x="6" y="16"/>
                  </a:lnTo>
                  <a:lnTo>
                    <a:pt x="2" y="14"/>
                  </a:lnTo>
                  <a:lnTo>
                    <a:pt x="2" y="14"/>
                  </a:lnTo>
                  <a:lnTo>
                    <a:pt x="0" y="12"/>
                  </a:lnTo>
                  <a:lnTo>
                    <a:pt x="0" y="8"/>
                  </a:lnTo>
                  <a:lnTo>
                    <a:pt x="0" y="4"/>
                  </a:lnTo>
                  <a:lnTo>
                    <a:pt x="2" y="2"/>
                  </a:lnTo>
                  <a:lnTo>
                    <a:pt x="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7" name="Freeform 181"/>
            <p:cNvSpPr>
              <a:spLocks/>
            </p:cNvSpPr>
            <p:nvPr/>
          </p:nvSpPr>
          <p:spPr bwMode="auto">
            <a:xfrm>
              <a:off x="4297" y="646"/>
              <a:ext cx="16" cy="18"/>
            </a:xfrm>
            <a:custGeom>
              <a:avLst/>
              <a:gdLst>
                <a:gd name="T0" fmla="*/ 2 w 16"/>
                <a:gd name="T1" fmla="*/ 4 h 18"/>
                <a:gd name="T2" fmla="*/ 2 w 16"/>
                <a:gd name="T3" fmla="*/ 4 h 18"/>
                <a:gd name="T4" fmla="*/ 6 w 16"/>
                <a:gd name="T5" fmla="*/ 2 h 18"/>
                <a:gd name="T6" fmla="*/ 8 w 16"/>
                <a:gd name="T7" fmla="*/ 0 h 18"/>
                <a:gd name="T8" fmla="*/ 12 w 16"/>
                <a:gd name="T9" fmla="*/ 2 h 18"/>
                <a:gd name="T10" fmla="*/ 14 w 16"/>
                <a:gd name="T11" fmla="*/ 4 h 18"/>
                <a:gd name="T12" fmla="*/ 14 w 16"/>
                <a:gd name="T13" fmla="*/ 4 h 18"/>
                <a:gd name="T14" fmla="*/ 16 w 16"/>
                <a:gd name="T15" fmla="*/ 6 h 18"/>
                <a:gd name="T16" fmla="*/ 16 w 16"/>
                <a:gd name="T17" fmla="*/ 10 h 18"/>
                <a:gd name="T18" fmla="*/ 16 w 16"/>
                <a:gd name="T19" fmla="*/ 14 h 18"/>
                <a:gd name="T20" fmla="*/ 14 w 16"/>
                <a:gd name="T21" fmla="*/ 16 h 18"/>
                <a:gd name="T22" fmla="*/ 14 w 16"/>
                <a:gd name="T23" fmla="*/ 16 h 18"/>
                <a:gd name="T24" fmla="*/ 12 w 16"/>
                <a:gd name="T25" fmla="*/ 18 h 18"/>
                <a:gd name="T26" fmla="*/ 8 w 16"/>
                <a:gd name="T27" fmla="*/ 18 h 18"/>
                <a:gd name="T28" fmla="*/ 4 w 16"/>
                <a:gd name="T29" fmla="*/ 18 h 18"/>
                <a:gd name="T30" fmla="*/ 2 w 16"/>
                <a:gd name="T31" fmla="*/ 16 h 18"/>
                <a:gd name="T32" fmla="*/ 2 w 16"/>
                <a:gd name="T33" fmla="*/ 16 h 18"/>
                <a:gd name="T34" fmla="*/ 0 w 16"/>
                <a:gd name="T35" fmla="*/ 12 h 18"/>
                <a:gd name="T36" fmla="*/ 0 w 16"/>
                <a:gd name="T37" fmla="*/ 10 h 18"/>
                <a:gd name="T38" fmla="*/ 0 w 16"/>
                <a:gd name="T39" fmla="*/ 6 h 18"/>
                <a:gd name="T40" fmla="*/ 2 w 16"/>
                <a:gd name="T41" fmla="*/ 4 h 18"/>
                <a:gd name="T42" fmla="*/ 2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4"/>
                  </a:moveTo>
                  <a:lnTo>
                    <a:pt x="2" y="4"/>
                  </a:lnTo>
                  <a:lnTo>
                    <a:pt x="6" y="2"/>
                  </a:lnTo>
                  <a:lnTo>
                    <a:pt x="8" y="0"/>
                  </a:lnTo>
                  <a:lnTo>
                    <a:pt x="12" y="2"/>
                  </a:lnTo>
                  <a:lnTo>
                    <a:pt x="14" y="4"/>
                  </a:lnTo>
                  <a:lnTo>
                    <a:pt x="14" y="4"/>
                  </a:lnTo>
                  <a:lnTo>
                    <a:pt x="16" y="6"/>
                  </a:lnTo>
                  <a:lnTo>
                    <a:pt x="16" y="10"/>
                  </a:lnTo>
                  <a:lnTo>
                    <a:pt x="16" y="14"/>
                  </a:lnTo>
                  <a:lnTo>
                    <a:pt x="14" y="16"/>
                  </a:lnTo>
                  <a:lnTo>
                    <a:pt x="14" y="16"/>
                  </a:lnTo>
                  <a:lnTo>
                    <a:pt x="12" y="18"/>
                  </a:lnTo>
                  <a:lnTo>
                    <a:pt x="8" y="18"/>
                  </a:lnTo>
                  <a:lnTo>
                    <a:pt x="4" y="18"/>
                  </a:lnTo>
                  <a:lnTo>
                    <a:pt x="2" y="16"/>
                  </a:lnTo>
                  <a:lnTo>
                    <a:pt x="2" y="16"/>
                  </a:lnTo>
                  <a:lnTo>
                    <a:pt x="0" y="12"/>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8" name="Freeform 182"/>
            <p:cNvSpPr>
              <a:spLocks/>
            </p:cNvSpPr>
            <p:nvPr/>
          </p:nvSpPr>
          <p:spPr bwMode="auto">
            <a:xfrm>
              <a:off x="4281" y="660"/>
              <a:ext cx="18" cy="16"/>
            </a:xfrm>
            <a:custGeom>
              <a:avLst/>
              <a:gdLst>
                <a:gd name="T0" fmla="*/ 4 w 18"/>
                <a:gd name="T1" fmla="*/ 0 h 16"/>
                <a:gd name="T2" fmla="*/ 4 w 18"/>
                <a:gd name="T3" fmla="*/ 0 h 16"/>
                <a:gd name="T4" fmla="*/ 8 w 18"/>
                <a:gd name="T5" fmla="*/ 0 h 16"/>
                <a:gd name="T6" fmla="*/ 10 w 18"/>
                <a:gd name="T7" fmla="*/ 0 h 16"/>
                <a:gd name="T8" fmla="*/ 14 w 18"/>
                <a:gd name="T9" fmla="*/ 0 h 16"/>
                <a:gd name="T10" fmla="*/ 16 w 18"/>
                <a:gd name="T11" fmla="*/ 2 h 16"/>
                <a:gd name="T12" fmla="*/ 16 w 18"/>
                <a:gd name="T13" fmla="*/ 2 h 16"/>
                <a:gd name="T14" fmla="*/ 18 w 18"/>
                <a:gd name="T15" fmla="*/ 6 h 16"/>
                <a:gd name="T16" fmla="*/ 18 w 18"/>
                <a:gd name="T17" fmla="*/ 10 h 16"/>
                <a:gd name="T18" fmla="*/ 16 w 18"/>
                <a:gd name="T19" fmla="*/ 12 h 16"/>
                <a:gd name="T20" fmla="*/ 14 w 18"/>
                <a:gd name="T21" fmla="*/ 14 h 16"/>
                <a:gd name="T22" fmla="*/ 14 w 18"/>
                <a:gd name="T23" fmla="*/ 14 h 16"/>
                <a:gd name="T24" fmla="*/ 10 w 18"/>
                <a:gd name="T25" fmla="*/ 16 h 16"/>
                <a:gd name="T26" fmla="*/ 8 w 18"/>
                <a:gd name="T27" fmla="*/ 16 h 16"/>
                <a:gd name="T28" fmla="*/ 4 w 18"/>
                <a:gd name="T29" fmla="*/ 14 h 16"/>
                <a:gd name="T30" fmla="*/ 2 w 18"/>
                <a:gd name="T31" fmla="*/ 12 h 16"/>
                <a:gd name="T32" fmla="*/ 2 w 18"/>
                <a:gd name="T33" fmla="*/ 12 h 16"/>
                <a:gd name="T34" fmla="*/ 0 w 18"/>
                <a:gd name="T35" fmla="*/ 10 h 16"/>
                <a:gd name="T36" fmla="*/ 0 w 18"/>
                <a:gd name="T37" fmla="*/ 6 h 16"/>
                <a:gd name="T38" fmla="*/ 2 w 18"/>
                <a:gd name="T39" fmla="*/ 2 h 16"/>
                <a:gd name="T40" fmla="*/ 4 w 18"/>
                <a:gd name="T41" fmla="*/ 0 h 16"/>
                <a:gd name="T42" fmla="*/ 4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0"/>
                  </a:moveTo>
                  <a:lnTo>
                    <a:pt x="4" y="0"/>
                  </a:lnTo>
                  <a:lnTo>
                    <a:pt x="8" y="0"/>
                  </a:lnTo>
                  <a:lnTo>
                    <a:pt x="10" y="0"/>
                  </a:lnTo>
                  <a:lnTo>
                    <a:pt x="14" y="0"/>
                  </a:lnTo>
                  <a:lnTo>
                    <a:pt x="16" y="2"/>
                  </a:lnTo>
                  <a:lnTo>
                    <a:pt x="16" y="2"/>
                  </a:lnTo>
                  <a:lnTo>
                    <a:pt x="18" y="6"/>
                  </a:lnTo>
                  <a:lnTo>
                    <a:pt x="18" y="10"/>
                  </a:lnTo>
                  <a:lnTo>
                    <a:pt x="16" y="12"/>
                  </a:lnTo>
                  <a:lnTo>
                    <a:pt x="14" y="14"/>
                  </a:lnTo>
                  <a:lnTo>
                    <a:pt x="14" y="14"/>
                  </a:lnTo>
                  <a:lnTo>
                    <a:pt x="10" y="16"/>
                  </a:lnTo>
                  <a:lnTo>
                    <a:pt x="8" y="16"/>
                  </a:lnTo>
                  <a:lnTo>
                    <a:pt x="4" y="14"/>
                  </a:lnTo>
                  <a:lnTo>
                    <a:pt x="2" y="12"/>
                  </a:lnTo>
                  <a:lnTo>
                    <a:pt x="2" y="12"/>
                  </a:lnTo>
                  <a:lnTo>
                    <a:pt x="0" y="10"/>
                  </a:lnTo>
                  <a:lnTo>
                    <a:pt x="0" y="6"/>
                  </a:lnTo>
                  <a:lnTo>
                    <a:pt x="2" y="2"/>
                  </a:lnTo>
                  <a:lnTo>
                    <a:pt x="4" y="0"/>
                  </a:lnTo>
                  <a:lnTo>
                    <a:pt x="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399" name="Freeform 183"/>
            <p:cNvSpPr>
              <a:spLocks/>
            </p:cNvSpPr>
            <p:nvPr/>
          </p:nvSpPr>
          <p:spPr bwMode="auto">
            <a:xfrm>
              <a:off x="4265" y="670"/>
              <a:ext cx="16" cy="16"/>
            </a:xfrm>
            <a:custGeom>
              <a:avLst/>
              <a:gdLst>
                <a:gd name="T0" fmla="*/ 4 w 16"/>
                <a:gd name="T1" fmla="*/ 0 h 16"/>
                <a:gd name="T2" fmla="*/ 4 w 16"/>
                <a:gd name="T3" fmla="*/ 0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4" y="2"/>
                  </a:lnTo>
                  <a:lnTo>
                    <a:pt x="16" y="4"/>
                  </a:lnTo>
                  <a:lnTo>
                    <a:pt x="16" y="4"/>
                  </a:lnTo>
                  <a:lnTo>
                    <a:pt x="16" y="8"/>
                  </a:lnTo>
                  <a:lnTo>
                    <a:pt x="16" y="10"/>
                  </a:lnTo>
                  <a:lnTo>
                    <a:pt x="14" y="14"/>
                  </a:lnTo>
                  <a:lnTo>
                    <a:pt x="12" y="16"/>
                  </a:lnTo>
                  <a:lnTo>
                    <a:pt x="12" y="16"/>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0" name="Freeform 184"/>
            <p:cNvSpPr>
              <a:spLocks/>
            </p:cNvSpPr>
            <p:nvPr/>
          </p:nvSpPr>
          <p:spPr bwMode="auto">
            <a:xfrm>
              <a:off x="4247" y="676"/>
              <a:ext cx="16" cy="18"/>
            </a:xfrm>
            <a:custGeom>
              <a:avLst/>
              <a:gdLst>
                <a:gd name="T0" fmla="*/ 6 w 16"/>
                <a:gd name="T1" fmla="*/ 2 h 18"/>
                <a:gd name="T2" fmla="*/ 6 w 16"/>
                <a:gd name="T3" fmla="*/ 2 h 18"/>
                <a:gd name="T4" fmla="*/ 8 w 16"/>
                <a:gd name="T5" fmla="*/ 0 h 18"/>
                <a:gd name="T6" fmla="*/ 12 w 16"/>
                <a:gd name="T7" fmla="*/ 2 h 18"/>
                <a:gd name="T8" fmla="*/ 14 w 16"/>
                <a:gd name="T9" fmla="*/ 4 h 18"/>
                <a:gd name="T10" fmla="*/ 16 w 16"/>
                <a:gd name="T11" fmla="*/ 6 h 18"/>
                <a:gd name="T12" fmla="*/ 16 w 16"/>
                <a:gd name="T13" fmla="*/ 6 h 18"/>
                <a:gd name="T14" fmla="*/ 16 w 16"/>
                <a:gd name="T15" fmla="*/ 10 h 18"/>
                <a:gd name="T16" fmla="*/ 16 w 16"/>
                <a:gd name="T17" fmla="*/ 14 h 18"/>
                <a:gd name="T18" fmla="*/ 14 w 16"/>
                <a:gd name="T19" fmla="*/ 16 h 18"/>
                <a:gd name="T20" fmla="*/ 12 w 16"/>
                <a:gd name="T21" fmla="*/ 18 h 18"/>
                <a:gd name="T22" fmla="*/ 12 w 16"/>
                <a:gd name="T23" fmla="*/ 18 h 18"/>
                <a:gd name="T24" fmla="*/ 8 w 16"/>
                <a:gd name="T25" fmla="*/ 18 h 18"/>
                <a:gd name="T26" fmla="*/ 4 w 16"/>
                <a:gd name="T27" fmla="*/ 18 h 18"/>
                <a:gd name="T28" fmla="*/ 2 w 16"/>
                <a:gd name="T29" fmla="*/ 16 h 18"/>
                <a:gd name="T30" fmla="*/ 0 w 16"/>
                <a:gd name="T31" fmla="*/ 12 h 18"/>
                <a:gd name="T32" fmla="*/ 0 w 16"/>
                <a:gd name="T33" fmla="*/ 12 h 18"/>
                <a:gd name="T34" fmla="*/ 0 w 16"/>
                <a:gd name="T35" fmla="*/ 10 h 18"/>
                <a:gd name="T36" fmla="*/ 0 w 16"/>
                <a:gd name="T37" fmla="*/ 6 h 18"/>
                <a:gd name="T38" fmla="*/ 2 w 16"/>
                <a:gd name="T39" fmla="*/ 4 h 18"/>
                <a:gd name="T40" fmla="*/ 6 w 16"/>
                <a:gd name="T41" fmla="*/ 2 h 18"/>
                <a:gd name="T42" fmla="*/ 6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2"/>
                  </a:moveTo>
                  <a:lnTo>
                    <a:pt x="6" y="2"/>
                  </a:lnTo>
                  <a:lnTo>
                    <a:pt x="8" y="0"/>
                  </a:lnTo>
                  <a:lnTo>
                    <a:pt x="12" y="2"/>
                  </a:lnTo>
                  <a:lnTo>
                    <a:pt x="14" y="4"/>
                  </a:lnTo>
                  <a:lnTo>
                    <a:pt x="16" y="6"/>
                  </a:lnTo>
                  <a:lnTo>
                    <a:pt x="16" y="6"/>
                  </a:lnTo>
                  <a:lnTo>
                    <a:pt x="16" y="10"/>
                  </a:lnTo>
                  <a:lnTo>
                    <a:pt x="16" y="14"/>
                  </a:lnTo>
                  <a:lnTo>
                    <a:pt x="14" y="16"/>
                  </a:lnTo>
                  <a:lnTo>
                    <a:pt x="12" y="18"/>
                  </a:lnTo>
                  <a:lnTo>
                    <a:pt x="12" y="18"/>
                  </a:lnTo>
                  <a:lnTo>
                    <a:pt x="8" y="18"/>
                  </a:lnTo>
                  <a:lnTo>
                    <a:pt x="4" y="18"/>
                  </a:lnTo>
                  <a:lnTo>
                    <a:pt x="2" y="16"/>
                  </a:lnTo>
                  <a:lnTo>
                    <a:pt x="0" y="12"/>
                  </a:lnTo>
                  <a:lnTo>
                    <a:pt x="0" y="12"/>
                  </a:lnTo>
                  <a:lnTo>
                    <a:pt x="0" y="10"/>
                  </a:lnTo>
                  <a:lnTo>
                    <a:pt x="0" y="6"/>
                  </a:lnTo>
                  <a:lnTo>
                    <a:pt x="2" y="4"/>
                  </a:lnTo>
                  <a:lnTo>
                    <a:pt x="6" y="2"/>
                  </a:lnTo>
                  <a:lnTo>
                    <a:pt x="6"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1" name="Freeform 185"/>
            <p:cNvSpPr>
              <a:spLocks/>
            </p:cNvSpPr>
            <p:nvPr/>
          </p:nvSpPr>
          <p:spPr bwMode="auto">
            <a:xfrm>
              <a:off x="4227" y="682"/>
              <a:ext cx="18" cy="18"/>
            </a:xfrm>
            <a:custGeom>
              <a:avLst/>
              <a:gdLst>
                <a:gd name="T0" fmla="*/ 8 w 18"/>
                <a:gd name="T1" fmla="*/ 0 h 18"/>
                <a:gd name="T2" fmla="*/ 8 w 18"/>
                <a:gd name="T3" fmla="*/ 0 h 18"/>
                <a:gd name="T4" fmla="*/ 10 w 18"/>
                <a:gd name="T5" fmla="*/ 0 h 18"/>
                <a:gd name="T6" fmla="*/ 14 w 18"/>
                <a:gd name="T7" fmla="*/ 2 h 18"/>
                <a:gd name="T8" fmla="*/ 16 w 18"/>
                <a:gd name="T9" fmla="*/ 4 h 18"/>
                <a:gd name="T10" fmla="*/ 18 w 18"/>
                <a:gd name="T11" fmla="*/ 8 h 18"/>
                <a:gd name="T12" fmla="*/ 18 w 18"/>
                <a:gd name="T13" fmla="*/ 8 h 18"/>
                <a:gd name="T14" fmla="*/ 18 w 18"/>
                <a:gd name="T15" fmla="*/ 10 h 18"/>
                <a:gd name="T16" fmla="*/ 16 w 18"/>
                <a:gd name="T17" fmla="*/ 14 h 18"/>
                <a:gd name="T18" fmla="*/ 14 w 18"/>
                <a:gd name="T19" fmla="*/ 16 h 18"/>
                <a:gd name="T20" fmla="*/ 12 w 18"/>
                <a:gd name="T21" fmla="*/ 18 h 18"/>
                <a:gd name="T22" fmla="*/ 12 w 18"/>
                <a:gd name="T23" fmla="*/ 18 h 18"/>
                <a:gd name="T24" fmla="*/ 8 w 18"/>
                <a:gd name="T25" fmla="*/ 18 h 18"/>
                <a:gd name="T26" fmla="*/ 4 w 18"/>
                <a:gd name="T27" fmla="*/ 16 h 18"/>
                <a:gd name="T28" fmla="*/ 2 w 18"/>
                <a:gd name="T29" fmla="*/ 14 h 18"/>
                <a:gd name="T30" fmla="*/ 0 w 18"/>
                <a:gd name="T31" fmla="*/ 12 h 18"/>
                <a:gd name="T32" fmla="*/ 0 w 18"/>
                <a:gd name="T33" fmla="*/ 12 h 18"/>
                <a:gd name="T34" fmla="*/ 0 w 18"/>
                <a:gd name="T35" fmla="*/ 8 h 18"/>
                <a:gd name="T36" fmla="*/ 2 w 18"/>
                <a:gd name="T37" fmla="*/ 4 h 18"/>
                <a:gd name="T38" fmla="*/ 4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0" y="0"/>
                  </a:lnTo>
                  <a:lnTo>
                    <a:pt x="14" y="2"/>
                  </a:lnTo>
                  <a:lnTo>
                    <a:pt x="16" y="4"/>
                  </a:lnTo>
                  <a:lnTo>
                    <a:pt x="18" y="8"/>
                  </a:lnTo>
                  <a:lnTo>
                    <a:pt x="18" y="8"/>
                  </a:lnTo>
                  <a:lnTo>
                    <a:pt x="18" y="10"/>
                  </a:lnTo>
                  <a:lnTo>
                    <a:pt x="16" y="14"/>
                  </a:lnTo>
                  <a:lnTo>
                    <a:pt x="14" y="16"/>
                  </a:lnTo>
                  <a:lnTo>
                    <a:pt x="12" y="18"/>
                  </a:lnTo>
                  <a:lnTo>
                    <a:pt x="12" y="18"/>
                  </a:lnTo>
                  <a:lnTo>
                    <a:pt x="8" y="18"/>
                  </a:lnTo>
                  <a:lnTo>
                    <a:pt x="4" y="16"/>
                  </a:lnTo>
                  <a:lnTo>
                    <a:pt x="2" y="14"/>
                  </a:lnTo>
                  <a:lnTo>
                    <a:pt x="0" y="12"/>
                  </a:lnTo>
                  <a:lnTo>
                    <a:pt x="0" y="12"/>
                  </a:lnTo>
                  <a:lnTo>
                    <a:pt x="0" y="8"/>
                  </a:lnTo>
                  <a:lnTo>
                    <a:pt x="2" y="4"/>
                  </a:lnTo>
                  <a:lnTo>
                    <a:pt x="4"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2" name="Freeform 186"/>
            <p:cNvSpPr>
              <a:spLocks/>
            </p:cNvSpPr>
            <p:nvPr/>
          </p:nvSpPr>
          <p:spPr bwMode="auto">
            <a:xfrm>
              <a:off x="4209" y="686"/>
              <a:ext cx="16" cy="18"/>
            </a:xfrm>
            <a:custGeom>
              <a:avLst/>
              <a:gdLst>
                <a:gd name="T0" fmla="*/ 6 w 16"/>
                <a:gd name="T1" fmla="*/ 0 h 18"/>
                <a:gd name="T2" fmla="*/ 6 w 16"/>
                <a:gd name="T3" fmla="*/ 0 h 18"/>
                <a:gd name="T4" fmla="*/ 10 w 16"/>
                <a:gd name="T5" fmla="*/ 0 h 18"/>
                <a:gd name="T6" fmla="*/ 14 w 16"/>
                <a:gd name="T7" fmla="*/ 2 h 18"/>
                <a:gd name="T8" fmla="*/ 16 w 16"/>
                <a:gd name="T9" fmla="*/ 4 h 18"/>
                <a:gd name="T10" fmla="*/ 16 w 16"/>
                <a:gd name="T11" fmla="*/ 8 h 18"/>
                <a:gd name="T12" fmla="*/ 16 w 16"/>
                <a:gd name="T13" fmla="*/ 8 h 18"/>
                <a:gd name="T14" fmla="*/ 16 w 16"/>
                <a:gd name="T15" fmla="*/ 10 h 18"/>
                <a:gd name="T16" fmla="*/ 14 w 16"/>
                <a:gd name="T17" fmla="*/ 14 h 18"/>
                <a:gd name="T18" fmla="*/ 12 w 16"/>
                <a:gd name="T19" fmla="*/ 16 h 18"/>
                <a:gd name="T20" fmla="*/ 8 w 16"/>
                <a:gd name="T21" fmla="*/ 18 h 18"/>
                <a:gd name="T22" fmla="*/ 8 w 16"/>
                <a:gd name="T23" fmla="*/ 18 h 18"/>
                <a:gd name="T24" fmla="*/ 6 w 16"/>
                <a:gd name="T25" fmla="*/ 16 h 18"/>
                <a:gd name="T26" fmla="*/ 2 w 16"/>
                <a:gd name="T27" fmla="*/ 16 h 18"/>
                <a:gd name="T28" fmla="*/ 0 w 16"/>
                <a:gd name="T29" fmla="*/ 12 h 18"/>
                <a:gd name="T30" fmla="*/ 0 w 16"/>
                <a:gd name="T31" fmla="*/ 10 h 18"/>
                <a:gd name="T32" fmla="*/ 0 w 16"/>
                <a:gd name="T33" fmla="*/ 10 h 18"/>
                <a:gd name="T34" fmla="*/ 0 w 16"/>
                <a:gd name="T35" fmla="*/ 6 h 18"/>
                <a:gd name="T36" fmla="*/ 2 w 16"/>
                <a:gd name="T37" fmla="*/ 4 h 18"/>
                <a:gd name="T38" fmla="*/ 4 w 16"/>
                <a:gd name="T39" fmla="*/ 0 h 18"/>
                <a:gd name="T40" fmla="*/ 6 w 16"/>
                <a:gd name="T41" fmla="*/ 0 h 18"/>
                <a:gd name="T42" fmla="*/ 6 w 16"/>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0"/>
                  </a:moveTo>
                  <a:lnTo>
                    <a:pt x="6" y="0"/>
                  </a:lnTo>
                  <a:lnTo>
                    <a:pt x="10" y="0"/>
                  </a:lnTo>
                  <a:lnTo>
                    <a:pt x="14" y="2"/>
                  </a:lnTo>
                  <a:lnTo>
                    <a:pt x="16" y="4"/>
                  </a:lnTo>
                  <a:lnTo>
                    <a:pt x="16" y="8"/>
                  </a:lnTo>
                  <a:lnTo>
                    <a:pt x="16" y="8"/>
                  </a:lnTo>
                  <a:lnTo>
                    <a:pt x="16" y="10"/>
                  </a:lnTo>
                  <a:lnTo>
                    <a:pt x="14" y="14"/>
                  </a:lnTo>
                  <a:lnTo>
                    <a:pt x="12" y="16"/>
                  </a:lnTo>
                  <a:lnTo>
                    <a:pt x="8" y="18"/>
                  </a:lnTo>
                  <a:lnTo>
                    <a:pt x="8" y="18"/>
                  </a:lnTo>
                  <a:lnTo>
                    <a:pt x="6" y="16"/>
                  </a:lnTo>
                  <a:lnTo>
                    <a:pt x="2" y="16"/>
                  </a:lnTo>
                  <a:lnTo>
                    <a:pt x="0" y="12"/>
                  </a:lnTo>
                  <a:lnTo>
                    <a:pt x="0" y="10"/>
                  </a:lnTo>
                  <a:lnTo>
                    <a:pt x="0" y="10"/>
                  </a:lnTo>
                  <a:lnTo>
                    <a:pt x="0" y="6"/>
                  </a:lnTo>
                  <a:lnTo>
                    <a:pt x="2" y="4"/>
                  </a:lnTo>
                  <a:lnTo>
                    <a:pt x="4" y="0"/>
                  </a:lnTo>
                  <a:lnTo>
                    <a:pt x="6" y="0"/>
                  </a:lnTo>
                  <a:lnTo>
                    <a:pt x="6"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3" name="Freeform 187"/>
            <p:cNvSpPr>
              <a:spLocks/>
            </p:cNvSpPr>
            <p:nvPr/>
          </p:nvSpPr>
          <p:spPr bwMode="auto">
            <a:xfrm>
              <a:off x="4189" y="686"/>
              <a:ext cx="16" cy="18"/>
            </a:xfrm>
            <a:custGeom>
              <a:avLst/>
              <a:gdLst>
                <a:gd name="T0" fmla="*/ 8 w 16"/>
                <a:gd name="T1" fmla="*/ 0 h 18"/>
                <a:gd name="T2" fmla="*/ 8 w 16"/>
                <a:gd name="T3" fmla="*/ 0 h 18"/>
                <a:gd name="T4" fmla="*/ 12 w 16"/>
                <a:gd name="T5" fmla="*/ 2 h 18"/>
                <a:gd name="T6" fmla="*/ 14 w 16"/>
                <a:gd name="T7" fmla="*/ 4 h 18"/>
                <a:gd name="T8" fmla="*/ 16 w 16"/>
                <a:gd name="T9" fmla="*/ 6 h 18"/>
                <a:gd name="T10" fmla="*/ 16 w 16"/>
                <a:gd name="T11" fmla="*/ 10 h 18"/>
                <a:gd name="T12" fmla="*/ 16 w 16"/>
                <a:gd name="T13" fmla="*/ 10 h 18"/>
                <a:gd name="T14" fmla="*/ 16 w 16"/>
                <a:gd name="T15" fmla="*/ 12 h 18"/>
                <a:gd name="T16" fmla="*/ 14 w 16"/>
                <a:gd name="T17" fmla="*/ 16 h 18"/>
                <a:gd name="T18" fmla="*/ 12 w 16"/>
                <a:gd name="T19" fmla="*/ 18 h 18"/>
                <a:gd name="T20" fmla="*/ 8 w 16"/>
                <a:gd name="T21" fmla="*/ 18 h 18"/>
                <a:gd name="T22" fmla="*/ 8 w 16"/>
                <a:gd name="T23" fmla="*/ 18 h 18"/>
                <a:gd name="T24" fmla="*/ 4 w 16"/>
                <a:gd name="T25" fmla="*/ 18 h 18"/>
                <a:gd name="T26" fmla="*/ 2 w 16"/>
                <a:gd name="T27" fmla="*/ 16 h 18"/>
                <a:gd name="T28" fmla="*/ 0 w 16"/>
                <a:gd name="T29" fmla="*/ 12 h 18"/>
                <a:gd name="T30" fmla="*/ 0 w 16"/>
                <a:gd name="T31" fmla="*/ 10 h 18"/>
                <a:gd name="T32" fmla="*/ 0 w 16"/>
                <a:gd name="T33" fmla="*/ 10 h 18"/>
                <a:gd name="T34" fmla="*/ 0 w 16"/>
                <a:gd name="T35" fmla="*/ 6 h 18"/>
                <a:gd name="T36" fmla="*/ 2 w 16"/>
                <a:gd name="T37" fmla="*/ 4 h 18"/>
                <a:gd name="T38" fmla="*/ 6 w 16"/>
                <a:gd name="T39" fmla="*/ 2 h 18"/>
                <a:gd name="T40" fmla="*/ 8 w 16"/>
                <a:gd name="T41" fmla="*/ 0 h 18"/>
                <a:gd name="T42" fmla="*/ 8 w 16"/>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8" y="0"/>
                  </a:moveTo>
                  <a:lnTo>
                    <a:pt x="8" y="0"/>
                  </a:lnTo>
                  <a:lnTo>
                    <a:pt x="12" y="2"/>
                  </a:lnTo>
                  <a:lnTo>
                    <a:pt x="14" y="4"/>
                  </a:lnTo>
                  <a:lnTo>
                    <a:pt x="16" y="6"/>
                  </a:lnTo>
                  <a:lnTo>
                    <a:pt x="16" y="10"/>
                  </a:lnTo>
                  <a:lnTo>
                    <a:pt x="16" y="10"/>
                  </a:lnTo>
                  <a:lnTo>
                    <a:pt x="16" y="12"/>
                  </a:lnTo>
                  <a:lnTo>
                    <a:pt x="14" y="16"/>
                  </a:lnTo>
                  <a:lnTo>
                    <a:pt x="12" y="18"/>
                  </a:lnTo>
                  <a:lnTo>
                    <a:pt x="8" y="18"/>
                  </a:lnTo>
                  <a:lnTo>
                    <a:pt x="8" y="18"/>
                  </a:lnTo>
                  <a:lnTo>
                    <a:pt x="4" y="18"/>
                  </a:lnTo>
                  <a:lnTo>
                    <a:pt x="2" y="16"/>
                  </a:lnTo>
                  <a:lnTo>
                    <a:pt x="0"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4" name="Freeform 188"/>
            <p:cNvSpPr>
              <a:spLocks/>
            </p:cNvSpPr>
            <p:nvPr/>
          </p:nvSpPr>
          <p:spPr bwMode="auto">
            <a:xfrm>
              <a:off x="4169" y="686"/>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4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0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4"/>
                  </a:lnTo>
                  <a:lnTo>
                    <a:pt x="12" y="16"/>
                  </a:lnTo>
                  <a:lnTo>
                    <a:pt x="8" y="16"/>
                  </a:lnTo>
                  <a:lnTo>
                    <a:pt x="8" y="16"/>
                  </a:lnTo>
                  <a:lnTo>
                    <a:pt x="4" y="16"/>
                  </a:lnTo>
                  <a:lnTo>
                    <a:pt x="2" y="14"/>
                  </a:lnTo>
                  <a:lnTo>
                    <a:pt x="0" y="10"/>
                  </a:lnTo>
                  <a:lnTo>
                    <a:pt x="0" y="6"/>
                  </a:lnTo>
                  <a:lnTo>
                    <a:pt x="0" y="6"/>
                  </a:lnTo>
                  <a:lnTo>
                    <a:pt x="2" y="4"/>
                  </a:lnTo>
                  <a:lnTo>
                    <a:pt x="4" y="0"/>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5" name="Freeform 189"/>
            <p:cNvSpPr>
              <a:spLocks/>
            </p:cNvSpPr>
            <p:nvPr/>
          </p:nvSpPr>
          <p:spPr bwMode="auto">
            <a:xfrm>
              <a:off x="4149" y="682"/>
              <a:ext cx="18" cy="16"/>
            </a:xfrm>
            <a:custGeom>
              <a:avLst/>
              <a:gdLst>
                <a:gd name="T0" fmla="*/ 12 w 18"/>
                <a:gd name="T1" fmla="*/ 0 h 16"/>
                <a:gd name="T2" fmla="*/ 12 w 18"/>
                <a:gd name="T3" fmla="*/ 0 h 16"/>
                <a:gd name="T4" fmla="*/ 14 w 18"/>
                <a:gd name="T5" fmla="*/ 2 h 16"/>
                <a:gd name="T6" fmla="*/ 18 w 18"/>
                <a:gd name="T7" fmla="*/ 4 h 16"/>
                <a:gd name="T8" fmla="*/ 18 w 18"/>
                <a:gd name="T9" fmla="*/ 6 h 16"/>
                <a:gd name="T10" fmla="*/ 18 w 18"/>
                <a:gd name="T11" fmla="*/ 10 h 16"/>
                <a:gd name="T12" fmla="*/ 18 w 18"/>
                <a:gd name="T13" fmla="*/ 10 h 16"/>
                <a:gd name="T14" fmla="*/ 16 w 18"/>
                <a:gd name="T15" fmla="*/ 14 h 16"/>
                <a:gd name="T16" fmla="*/ 14 w 18"/>
                <a:gd name="T17" fmla="*/ 16 h 16"/>
                <a:gd name="T18" fmla="*/ 10 w 18"/>
                <a:gd name="T19" fmla="*/ 16 h 16"/>
                <a:gd name="T20" fmla="*/ 8 w 18"/>
                <a:gd name="T21" fmla="*/ 16 h 16"/>
                <a:gd name="T22" fmla="*/ 8 w 18"/>
                <a:gd name="T23" fmla="*/ 16 h 16"/>
                <a:gd name="T24" fmla="*/ 4 w 18"/>
                <a:gd name="T25" fmla="*/ 14 h 16"/>
                <a:gd name="T26" fmla="*/ 2 w 18"/>
                <a:gd name="T27" fmla="*/ 12 h 16"/>
                <a:gd name="T28" fmla="*/ 0 w 18"/>
                <a:gd name="T29" fmla="*/ 10 h 16"/>
                <a:gd name="T30" fmla="*/ 2 w 18"/>
                <a:gd name="T31" fmla="*/ 6 h 16"/>
                <a:gd name="T32" fmla="*/ 2 w 18"/>
                <a:gd name="T33" fmla="*/ 6 h 16"/>
                <a:gd name="T34" fmla="*/ 2 w 18"/>
                <a:gd name="T35" fmla="*/ 2 h 16"/>
                <a:gd name="T36" fmla="*/ 6 w 18"/>
                <a:gd name="T37" fmla="*/ 0 h 16"/>
                <a:gd name="T38" fmla="*/ 8 w 18"/>
                <a:gd name="T39" fmla="*/ 0 h 16"/>
                <a:gd name="T40" fmla="*/ 12 w 18"/>
                <a:gd name="T41" fmla="*/ 0 h 16"/>
                <a:gd name="T42" fmla="*/ 12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0"/>
                  </a:moveTo>
                  <a:lnTo>
                    <a:pt x="12" y="0"/>
                  </a:lnTo>
                  <a:lnTo>
                    <a:pt x="14" y="2"/>
                  </a:lnTo>
                  <a:lnTo>
                    <a:pt x="18" y="4"/>
                  </a:lnTo>
                  <a:lnTo>
                    <a:pt x="18" y="6"/>
                  </a:lnTo>
                  <a:lnTo>
                    <a:pt x="18" y="10"/>
                  </a:lnTo>
                  <a:lnTo>
                    <a:pt x="18" y="10"/>
                  </a:lnTo>
                  <a:lnTo>
                    <a:pt x="16" y="14"/>
                  </a:lnTo>
                  <a:lnTo>
                    <a:pt x="14" y="16"/>
                  </a:lnTo>
                  <a:lnTo>
                    <a:pt x="10" y="16"/>
                  </a:lnTo>
                  <a:lnTo>
                    <a:pt x="8" y="16"/>
                  </a:lnTo>
                  <a:lnTo>
                    <a:pt x="8" y="16"/>
                  </a:lnTo>
                  <a:lnTo>
                    <a:pt x="4" y="14"/>
                  </a:lnTo>
                  <a:lnTo>
                    <a:pt x="2" y="12"/>
                  </a:lnTo>
                  <a:lnTo>
                    <a:pt x="0" y="10"/>
                  </a:lnTo>
                  <a:lnTo>
                    <a:pt x="2" y="6"/>
                  </a:lnTo>
                  <a:lnTo>
                    <a:pt x="2"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6" name="Freeform 190"/>
            <p:cNvSpPr>
              <a:spLocks/>
            </p:cNvSpPr>
            <p:nvPr/>
          </p:nvSpPr>
          <p:spPr bwMode="auto">
            <a:xfrm>
              <a:off x="4131" y="676"/>
              <a:ext cx="18" cy="16"/>
            </a:xfrm>
            <a:custGeom>
              <a:avLst/>
              <a:gdLst>
                <a:gd name="T0" fmla="*/ 12 w 18"/>
                <a:gd name="T1" fmla="*/ 0 h 16"/>
                <a:gd name="T2" fmla="*/ 12 w 18"/>
                <a:gd name="T3" fmla="*/ 0 h 16"/>
                <a:gd name="T4" fmla="*/ 16 w 18"/>
                <a:gd name="T5" fmla="*/ 2 h 16"/>
                <a:gd name="T6" fmla="*/ 16 w 18"/>
                <a:gd name="T7" fmla="*/ 4 h 16"/>
                <a:gd name="T8" fmla="*/ 18 w 18"/>
                <a:gd name="T9" fmla="*/ 8 h 16"/>
                <a:gd name="T10" fmla="*/ 16 w 18"/>
                <a:gd name="T11" fmla="*/ 10 h 16"/>
                <a:gd name="T12" fmla="*/ 16 w 18"/>
                <a:gd name="T13" fmla="*/ 10 h 16"/>
                <a:gd name="T14" fmla="*/ 16 w 18"/>
                <a:gd name="T15" fmla="*/ 14 h 16"/>
                <a:gd name="T16" fmla="*/ 12 w 18"/>
                <a:gd name="T17" fmla="*/ 16 h 16"/>
                <a:gd name="T18" fmla="*/ 10 w 18"/>
                <a:gd name="T19" fmla="*/ 16 h 16"/>
                <a:gd name="T20" fmla="*/ 6 w 18"/>
                <a:gd name="T21" fmla="*/ 16 h 16"/>
                <a:gd name="T22" fmla="*/ 6 w 18"/>
                <a:gd name="T23" fmla="*/ 16 h 16"/>
                <a:gd name="T24" fmla="*/ 2 w 18"/>
                <a:gd name="T25" fmla="*/ 14 h 16"/>
                <a:gd name="T26" fmla="*/ 2 w 18"/>
                <a:gd name="T27" fmla="*/ 12 h 16"/>
                <a:gd name="T28" fmla="*/ 0 w 18"/>
                <a:gd name="T29" fmla="*/ 8 h 16"/>
                <a:gd name="T30" fmla="*/ 0 w 18"/>
                <a:gd name="T31" fmla="*/ 4 h 16"/>
                <a:gd name="T32" fmla="*/ 0 w 18"/>
                <a:gd name="T33" fmla="*/ 4 h 16"/>
                <a:gd name="T34" fmla="*/ 2 w 18"/>
                <a:gd name="T35" fmla="*/ 2 h 16"/>
                <a:gd name="T36" fmla="*/ 6 w 18"/>
                <a:gd name="T37" fmla="*/ 0 h 16"/>
                <a:gd name="T38" fmla="*/ 8 w 18"/>
                <a:gd name="T39" fmla="*/ 0 h 16"/>
                <a:gd name="T40" fmla="*/ 12 w 18"/>
                <a:gd name="T41" fmla="*/ 0 h 16"/>
                <a:gd name="T42" fmla="*/ 12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0"/>
                  </a:moveTo>
                  <a:lnTo>
                    <a:pt x="12" y="0"/>
                  </a:lnTo>
                  <a:lnTo>
                    <a:pt x="16" y="2"/>
                  </a:lnTo>
                  <a:lnTo>
                    <a:pt x="16" y="4"/>
                  </a:lnTo>
                  <a:lnTo>
                    <a:pt x="18" y="8"/>
                  </a:lnTo>
                  <a:lnTo>
                    <a:pt x="16" y="10"/>
                  </a:lnTo>
                  <a:lnTo>
                    <a:pt x="16" y="10"/>
                  </a:lnTo>
                  <a:lnTo>
                    <a:pt x="16" y="14"/>
                  </a:lnTo>
                  <a:lnTo>
                    <a:pt x="12" y="16"/>
                  </a:lnTo>
                  <a:lnTo>
                    <a:pt x="10" y="16"/>
                  </a:lnTo>
                  <a:lnTo>
                    <a:pt x="6" y="16"/>
                  </a:lnTo>
                  <a:lnTo>
                    <a:pt x="6" y="16"/>
                  </a:lnTo>
                  <a:lnTo>
                    <a:pt x="2" y="14"/>
                  </a:lnTo>
                  <a:lnTo>
                    <a:pt x="2" y="12"/>
                  </a:lnTo>
                  <a:lnTo>
                    <a:pt x="0" y="8"/>
                  </a:lnTo>
                  <a:lnTo>
                    <a:pt x="0" y="4"/>
                  </a:lnTo>
                  <a:lnTo>
                    <a:pt x="0" y="4"/>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7" name="Freeform 191"/>
            <p:cNvSpPr>
              <a:spLocks/>
            </p:cNvSpPr>
            <p:nvPr/>
          </p:nvSpPr>
          <p:spPr bwMode="auto">
            <a:xfrm>
              <a:off x="4113" y="666"/>
              <a:ext cx="18" cy="18"/>
            </a:xfrm>
            <a:custGeom>
              <a:avLst/>
              <a:gdLst>
                <a:gd name="T0" fmla="*/ 14 w 18"/>
                <a:gd name="T1" fmla="*/ 2 h 18"/>
                <a:gd name="T2" fmla="*/ 14 w 18"/>
                <a:gd name="T3" fmla="*/ 2 h 18"/>
                <a:gd name="T4" fmla="*/ 16 w 18"/>
                <a:gd name="T5" fmla="*/ 4 h 18"/>
                <a:gd name="T6" fmla="*/ 18 w 18"/>
                <a:gd name="T7" fmla="*/ 6 h 18"/>
                <a:gd name="T8" fmla="*/ 18 w 18"/>
                <a:gd name="T9" fmla="*/ 10 h 18"/>
                <a:gd name="T10" fmla="*/ 16 w 18"/>
                <a:gd name="T11" fmla="*/ 14 h 18"/>
                <a:gd name="T12" fmla="*/ 16 w 18"/>
                <a:gd name="T13" fmla="*/ 14 h 18"/>
                <a:gd name="T14" fmla="*/ 14 w 18"/>
                <a:gd name="T15" fmla="*/ 16 h 18"/>
                <a:gd name="T16" fmla="*/ 12 w 18"/>
                <a:gd name="T17" fmla="*/ 18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2 w 18"/>
                <a:gd name="T31" fmla="*/ 4 h 18"/>
                <a:gd name="T32" fmla="*/ 2 w 18"/>
                <a:gd name="T33" fmla="*/ 4 h 18"/>
                <a:gd name="T34" fmla="*/ 4 w 18"/>
                <a:gd name="T35" fmla="*/ 2 h 18"/>
                <a:gd name="T36" fmla="*/ 6 w 18"/>
                <a:gd name="T37" fmla="*/ 0 h 18"/>
                <a:gd name="T38" fmla="*/ 10 w 18"/>
                <a:gd name="T39" fmla="*/ 0 h 18"/>
                <a:gd name="T40" fmla="*/ 14 w 18"/>
                <a:gd name="T41" fmla="*/ 2 h 18"/>
                <a:gd name="T42" fmla="*/ 14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2"/>
                  </a:moveTo>
                  <a:lnTo>
                    <a:pt x="14" y="2"/>
                  </a:lnTo>
                  <a:lnTo>
                    <a:pt x="16" y="4"/>
                  </a:lnTo>
                  <a:lnTo>
                    <a:pt x="18" y="6"/>
                  </a:lnTo>
                  <a:lnTo>
                    <a:pt x="18" y="10"/>
                  </a:lnTo>
                  <a:lnTo>
                    <a:pt x="16" y="14"/>
                  </a:lnTo>
                  <a:lnTo>
                    <a:pt x="16" y="14"/>
                  </a:lnTo>
                  <a:lnTo>
                    <a:pt x="14" y="16"/>
                  </a:lnTo>
                  <a:lnTo>
                    <a:pt x="12" y="18"/>
                  </a:lnTo>
                  <a:lnTo>
                    <a:pt x="8" y="18"/>
                  </a:lnTo>
                  <a:lnTo>
                    <a:pt x="6" y="16"/>
                  </a:lnTo>
                  <a:lnTo>
                    <a:pt x="6" y="16"/>
                  </a:lnTo>
                  <a:lnTo>
                    <a:pt x="2" y="14"/>
                  </a:lnTo>
                  <a:lnTo>
                    <a:pt x="0" y="12"/>
                  </a:lnTo>
                  <a:lnTo>
                    <a:pt x="0" y="8"/>
                  </a:lnTo>
                  <a:lnTo>
                    <a:pt x="2" y="4"/>
                  </a:lnTo>
                  <a:lnTo>
                    <a:pt x="2" y="4"/>
                  </a:lnTo>
                  <a:lnTo>
                    <a:pt x="4" y="2"/>
                  </a:lnTo>
                  <a:lnTo>
                    <a:pt x="6" y="0"/>
                  </a:lnTo>
                  <a:lnTo>
                    <a:pt x="10"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8" name="Freeform 192"/>
            <p:cNvSpPr>
              <a:spLocks/>
            </p:cNvSpPr>
            <p:nvPr/>
          </p:nvSpPr>
          <p:spPr bwMode="auto">
            <a:xfrm>
              <a:off x="4097" y="656"/>
              <a:ext cx="18" cy="18"/>
            </a:xfrm>
            <a:custGeom>
              <a:avLst/>
              <a:gdLst>
                <a:gd name="T0" fmla="*/ 14 w 18"/>
                <a:gd name="T1" fmla="*/ 2 h 18"/>
                <a:gd name="T2" fmla="*/ 14 w 18"/>
                <a:gd name="T3" fmla="*/ 2 h 18"/>
                <a:gd name="T4" fmla="*/ 16 w 18"/>
                <a:gd name="T5" fmla="*/ 4 h 18"/>
                <a:gd name="T6" fmla="*/ 18 w 18"/>
                <a:gd name="T7" fmla="*/ 8 h 18"/>
                <a:gd name="T8" fmla="*/ 18 w 18"/>
                <a:gd name="T9" fmla="*/ 10 h 18"/>
                <a:gd name="T10" fmla="*/ 16 w 18"/>
                <a:gd name="T11" fmla="*/ 14 h 18"/>
                <a:gd name="T12" fmla="*/ 16 w 18"/>
                <a:gd name="T13" fmla="*/ 14 h 18"/>
                <a:gd name="T14" fmla="*/ 14 w 18"/>
                <a:gd name="T15" fmla="*/ 16 h 18"/>
                <a:gd name="T16" fmla="*/ 10 w 18"/>
                <a:gd name="T17" fmla="*/ 18 h 18"/>
                <a:gd name="T18" fmla="*/ 6 w 18"/>
                <a:gd name="T19" fmla="*/ 18 h 18"/>
                <a:gd name="T20" fmla="*/ 4 w 18"/>
                <a:gd name="T21" fmla="*/ 16 h 18"/>
                <a:gd name="T22" fmla="*/ 4 w 18"/>
                <a:gd name="T23" fmla="*/ 16 h 18"/>
                <a:gd name="T24" fmla="*/ 2 w 18"/>
                <a:gd name="T25" fmla="*/ 14 h 18"/>
                <a:gd name="T26" fmla="*/ 0 w 18"/>
                <a:gd name="T27" fmla="*/ 10 h 18"/>
                <a:gd name="T28" fmla="*/ 0 w 18"/>
                <a:gd name="T29" fmla="*/ 6 h 18"/>
                <a:gd name="T30" fmla="*/ 2 w 18"/>
                <a:gd name="T31" fmla="*/ 4 h 18"/>
                <a:gd name="T32" fmla="*/ 2 w 18"/>
                <a:gd name="T33" fmla="*/ 4 h 18"/>
                <a:gd name="T34" fmla="*/ 4 w 18"/>
                <a:gd name="T35" fmla="*/ 2 h 18"/>
                <a:gd name="T36" fmla="*/ 8 w 18"/>
                <a:gd name="T37" fmla="*/ 0 h 18"/>
                <a:gd name="T38" fmla="*/ 10 w 18"/>
                <a:gd name="T39" fmla="*/ 0 h 18"/>
                <a:gd name="T40" fmla="*/ 14 w 18"/>
                <a:gd name="T41" fmla="*/ 2 h 18"/>
                <a:gd name="T42" fmla="*/ 14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2"/>
                  </a:moveTo>
                  <a:lnTo>
                    <a:pt x="14" y="2"/>
                  </a:lnTo>
                  <a:lnTo>
                    <a:pt x="16" y="4"/>
                  </a:lnTo>
                  <a:lnTo>
                    <a:pt x="18" y="8"/>
                  </a:lnTo>
                  <a:lnTo>
                    <a:pt x="18" y="10"/>
                  </a:lnTo>
                  <a:lnTo>
                    <a:pt x="16" y="14"/>
                  </a:lnTo>
                  <a:lnTo>
                    <a:pt x="16" y="14"/>
                  </a:lnTo>
                  <a:lnTo>
                    <a:pt x="14" y="16"/>
                  </a:lnTo>
                  <a:lnTo>
                    <a:pt x="10" y="18"/>
                  </a:lnTo>
                  <a:lnTo>
                    <a:pt x="6" y="18"/>
                  </a:lnTo>
                  <a:lnTo>
                    <a:pt x="4" y="16"/>
                  </a:lnTo>
                  <a:lnTo>
                    <a:pt x="4" y="16"/>
                  </a:lnTo>
                  <a:lnTo>
                    <a:pt x="2" y="14"/>
                  </a:lnTo>
                  <a:lnTo>
                    <a:pt x="0" y="10"/>
                  </a:lnTo>
                  <a:lnTo>
                    <a:pt x="0" y="6"/>
                  </a:lnTo>
                  <a:lnTo>
                    <a:pt x="2" y="4"/>
                  </a:lnTo>
                  <a:lnTo>
                    <a:pt x="2" y="4"/>
                  </a:lnTo>
                  <a:lnTo>
                    <a:pt x="4" y="2"/>
                  </a:lnTo>
                  <a:lnTo>
                    <a:pt x="8" y="0"/>
                  </a:lnTo>
                  <a:lnTo>
                    <a:pt x="10"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09" name="Freeform 193"/>
            <p:cNvSpPr>
              <a:spLocks/>
            </p:cNvSpPr>
            <p:nvPr/>
          </p:nvSpPr>
          <p:spPr bwMode="auto">
            <a:xfrm>
              <a:off x="4081" y="644"/>
              <a:ext cx="18" cy="16"/>
            </a:xfrm>
            <a:custGeom>
              <a:avLst/>
              <a:gdLst>
                <a:gd name="T0" fmla="*/ 16 w 18"/>
                <a:gd name="T1" fmla="*/ 2 h 16"/>
                <a:gd name="T2" fmla="*/ 16 w 18"/>
                <a:gd name="T3" fmla="*/ 2 h 16"/>
                <a:gd name="T4" fmla="*/ 18 w 18"/>
                <a:gd name="T5" fmla="*/ 4 h 16"/>
                <a:gd name="T6" fmla="*/ 18 w 18"/>
                <a:gd name="T7" fmla="*/ 8 h 16"/>
                <a:gd name="T8" fmla="*/ 18 w 18"/>
                <a:gd name="T9" fmla="*/ 10 h 16"/>
                <a:gd name="T10" fmla="*/ 16 w 18"/>
                <a:gd name="T11" fmla="*/ 14 h 16"/>
                <a:gd name="T12" fmla="*/ 16 w 18"/>
                <a:gd name="T13" fmla="*/ 14 h 16"/>
                <a:gd name="T14" fmla="*/ 14 w 18"/>
                <a:gd name="T15" fmla="*/ 16 h 16"/>
                <a:gd name="T16" fmla="*/ 10 w 18"/>
                <a:gd name="T17" fmla="*/ 16 h 16"/>
                <a:gd name="T18" fmla="*/ 6 w 18"/>
                <a:gd name="T19" fmla="*/ 16 h 16"/>
                <a:gd name="T20" fmla="*/ 4 w 18"/>
                <a:gd name="T21" fmla="*/ 14 h 16"/>
                <a:gd name="T22" fmla="*/ 4 w 18"/>
                <a:gd name="T23" fmla="*/ 14 h 16"/>
                <a:gd name="T24" fmla="*/ 2 w 18"/>
                <a:gd name="T25" fmla="*/ 12 h 16"/>
                <a:gd name="T26" fmla="*/ 0 w 18"/>
                <a:gd name="T27" fmla="*/ 8 h 16"/>
                <a:gd name="T28" fmla="*/ 2 w 18"/>
                <a:gd name="T29" fmla="*/ 4 h 16"/>
                <a:gd name="T30" fmla="*/ 4 w 18"/>
                <a:gd name="T31" fmla="*/ 2 h 16"/>
                <a:gd name="T32" fmla="*/ 4 w 18"/>
                <a:gd name="T33" fmla="*/ 2 h 16"/>
                <a:gd name="T34" fmla="*/ 6 w 18"/>
                <a:gd name="T35" fmla="*/ 0 h 16"/>
                <a:gd name="T36" fmla="*/ 10 w 18"/>
                <a:gd name="T37" fmla="*/ 0 h 16"/>
                <a:gd name="T38" fmla="*/ 12 w 18"/>
                <a:gd name="T39" fmla="*/ 0 h 16"/>
                <a:gd name="T40" fmla="*/ 16 w 18"/>
                <a:gd name="T41" fmla="*/ 2 h 16"/>
                <a:gd name="T42" fmla="*/ 16 w 18"/>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2"/>
                  </a:moveTo>
                  <a:lnTo>
                    <a:pt x="16" y="2"/>
                  </a:lnTo>
                  <a:lnTo>
                    <a:pt x="18" y="4"/>
                  </a:lnTo>
                  <a:lnTo>
                    <a:pt x="18" y="8"/>
                  </a:lnTo>
                  <a:lnTo>
                    <a:pt x="18" y="10"/>
                  </a:lnTo>
                  <a:lnTo>
                    <a:pt x="16" y="14"/>
                  </a:lnTo>
                  <a:lnTo>
                    <a:pt x="16" y="14"/>
                  </a:lnTo>
                  <a:lnTo>
                    <a:pt x="14" y="16"/>
                  </a:lnTo>
                  <a:lnTo>
                    <a:pt x="10" y="16"/>
                  </a:lnTo>
                  <a:lnTo>
                    <a:pt x="6" y="16"/>
                  </a:lnTo>
                  <a:lnTo>
                    <a:pt x="4" y="14"/>
                  </a:lnTo>
                  <a:lnTo>
                    <a:pt x="4" y="14"/>
                  </a:lnTo>
                  <a:lnTo>
                    <a:pt x="2" y="12"/>
                  </a:lnTo>
                  <a:lnTo>
                    <a:pt x="0" y="8"/>
                  </a:lnTo>
                  <a:lnTo>
                    <a:pt x="2" y="4"/>
                  </a:lnTo>
                  <a:lnTo>
                    <a:pt x="4" y="2"/>
                  </a:lnTo>
                  <a:lnTo>
                    <a:pt x="4" y="2"/>
                  </a:lnTo>
                  <a:lnTo>
                    <a:pt x="6" y="0"/>
                  </a:lnTo>
                  <a:lnTo>
                    <a:pt x="10" y="0"/>
                  </a:lnTo>
                  <a:lnTo>
                    <a:pt x="12" y="0"/>
                  </a:lnTo>
                  <a:lnTo>
                    <a:pt x="16" y="2"/>
                  </a:lnTo>
                  <a:lnTo>
                    <a:pt x="16"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0" name="Freeform 194"/>
            <p:cNvSpPr>
              <a:spLocks/>
            </p:cNvSpPr>
            <p:nvPr/>
          </p:nvSpPr>
          <p:spPr bwMode="auto">
            <a:xfrm>
              <a:off x="4069" y="630"/>
              <a:ext cx="16" cy="16"/>
            </a:xfrm>
            <a:custGeom>
              <a:avLst/>
              <a:gdLst>
                <a:gd name="T0" fmla="*/ 14 w 16"/>
                <a:gd name="T1" fmla="*/ 2 h 16"/>
                <a:gd name="T2" fmla="*/ 14 w 16"/>
                <a:gd name="T3" fmla="*/ 2 h 16"/>
                <a:gd name="T4" fmla="*/ 16 w 16"/>
                <a:gd name="T5" fmla="*/ 6 h 16"/>
                <a:gd name="T6" fmla="*/ 16 w 16"/>
                <a:gd name="T7" fmla="*/ 8 h 16"/>
                <a:gd name="T8" fmla="*/ 16 w 16"/>
                <a:gd name="T9" fmla="*/ 12 h 16"/>
                <a:gd name="T10" fmla="*/ 14 w 16"/>
                <a:gd name="T11" fmla="*/ 14 h 16"/>
                <a:gd name="T12" fmla="*/ 14 w 16"/>
                <a:gd name="T13" fmla="*/ 14 h 16"/>
                <a:gd name="T14" fmla="*/ 10 w 16"/>
                <a:gd name="T15" fmla="*/ 16 h 16"/>
                <a:gd name="T16" fmla="*/ 8 w 16"/>
                <a:gd name="T17" fmla="*/ 16 h 16"/>
                <a:gd name="T18" fmla="*/ 4 w 16"/>
                <a:gd name="T19" fmla="*/ 16 h 16"/>
                <a:gd name="T20" fmla="*/ 2 w 16"/>
                <a:gd name="T21" fmla="*/ 14 h 16"/>
                <a:gd name="T22" fmla="*/ 2 w 16"/>
                <a:gd name="T23" fmla="*/ 14 h 16"/>
                <a:gd name="T24" fmla="*/ 0 w 16"/>
                <a:gd name="T25" fmla="*/ 10 h 16"/>
                <a:gd name="T26" fmla="*/ 0 w 16"/>
                <a:gd name="T27" fmla="*/ 6 h 16"/>
                <a:gd name="T28" fmla="*/ 0 w 16"/>
                <a:gd name="T29" fmla="*/ 4 h 16"/>
                <a:gd name="T30" fmla="*/ 2 w 16"/>
                <a:gd name="T31" fmla="*/ 0 h 16"/>
                <a:gd name="T32" fmla="*/ 2 w 16"/>
                <a:gd name="T33" fmla="*/ 0 h 16"/>
                <a:gd name="T34" fmla="*/ 6 w 16"/>
                <a:gd name="T35" fmla="*/ 0 h 16"/>
                <a:gd name="T36" fmla="*/ 10 w 16"/>
                <a:gd name="T37" fmla="*/ 0 h 16"/>
                <a:gd name="T38" fmla="*/ 12 w 16"/>
                <a:gd name="T39" fmla="*/ 0 h 16"/>
                <a:gd name="T40" fmla="*/ 14 w 16"/>
                <a:gd name="T41" fmla="*/ 2 h 16"/>
                <a:gd name="T42" fmla="*/ 1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2"/>
                  </a:moveTo>
                  <a:lnTo>
                    <a:pt x="14" y="2"/>
                  </a:lnTo>
                  <a:lnTo>
                    <a:pt x="16" y="6"/>
                  </a:lnTo>
                  <a:lnTo>
                    <a:pt x="16" y="8"/>
                  </a:lnTo>
                  <a:lnTo>
                    <a:pt x="16" y="12"/>
                  </a:lnTo>
                  <a:lnTo>
                    <a:pt x="14" y="14"/>
                  </a:ln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1" name="Freeform 195"/>
            <p:cNvSpPr>
              <a:spLocks/>
            </p:cNvSpPr>
            <p:nvPr/>
          </p:nvSpPr>
          <p:spPr bwMode="auto">
            <a:xfrm>
              <a:off x="4057" y="614"/>
              <a:ext cx="18" cy="16"/>
            </a:xfrm>
            <a:custGeom>
              <a:avLst/>
              <a:gdLst>
                <a:gd name="T0" fmla="*/ 16 w 18"/>
                <a:gd name="T1" fmla="*/ 4 h 16"/>
                <a:gd name="T2" fmla="*/ 16 w 18"/>
                <a:gd name="T3" fmla="*/ 4 h 16"/>
                <a:gd name="T4" fmla="*/ 18 w 18"/>
                <a:gd name="T5" fmla="*/ 6 h 16"/>
                <a:gd name="T6" fmla="*/ 18 w 18"/>
                <a:gd name="T7" fmla="*/ 10 h 16"/>
                <a:gd name="T8" fmla="*/ 16 w 18"/>
                <a:gd name="T9" fmla="*/ 12 h 16"/>
                <a:gd name="T10" fmla="*/ 14 w 18"/>
                <a:gd name="T11" fmla="*/ 16 h 16"/>
                <a:gd name="T12" fmla="*/ 14 w 18"/>
                <a:gd name="T13" fmla="*/ 16 h 16"/>
                <a:gd name="T14" fmla="*/ 10 w 18"/>
                <a:gd name="T15" fmla="*/ 16 h 16"/>
                <a:gd name="T16" fmla="*/ 6 w 18"/>
                <a:gd name="T17" fmla="*/ 16 h 16"/>
                <a:gd name="T18" fmla="*/ 4 w 18"/>
                <a:gd name="T19" fmla="*/ 14 h 16"/>
                <a:gd name="T20" fmla="*/ 2 w 18"/>
                <a:gd name="T21" fmla="*/ 12 h 16"/>
                <a:gd name="T22" fmla="*/ 2 w 18"/>
                <a:gd name="T23" fmla="*/ 12 h 16"/>
                <a:gd name="T24" fmla="*/ 0 w 18"/>
                <a:gd name="T25" fmla="*/ 10 h 16"/>
                <a:gd name="T26" fmla="*/ 0 w 18"/>
                <a:gd name="T27" fmla="*/ 6 h 16"/>
                <a:gd name="T28" fmla="*/ 2 w 18"/>
                <a:gd name="T29" fmla="*/ 2 h 16"/>
                <a:gd name="T30" fmla="*/ 4 w 18"/>
                <a:gd name="T31" fmla="*/ 0 h 16"/>
                <a:gd name="T32" fmla="*/ 4 w 18"/>
                <a:gd name="T33" fmla="*/ 0 h 16"/>
                <a:gd name="T34" fmla="*/ 8 w 18"/>
                <a:gd name="T35" fmla="*/ 0 h 16"/>
                <a:gd name="T36" fmla="*/ 10 w 18"/>
                <a:gd name="T37" fmla="*/ 0 h 16"/>
                <a:gd name="T38" fmla="*/ 14 w 18"/>
                <a:gd name="T39" fmla="*/ 0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6"/>
                  </a:lnTo>
                  <a:lnTo>
                    <a:pt x="18" y="10"/>
                  </a:lnTo>
                  <a:lnTo>
                    <a:pt x="16" y="12"/>
                  </a:lnTo>
                  <a:lnTo>
                    <a:pt x="14" y="16"/>
                  </a:lnTo>
                  <a:lnTo>
                    <a:pt x="14" y="16"/>
                  </a:lnTo>
                  <a:lnTo>
                    <a:pt x="10" y="16"/>
                  </a:lnTo>
                  <a:lnTo>
                    <a:pt x="6" y="16"/>
                  </a:lnTo>
                  <a:lnTo>
                    <a:pt x="4" y="14"/>
                  </a:lnTo>
                  <a:lnTo>
                    <a:pt x="2" y="12"/>
                  </a:lnTo>
                  <a:lnTo>
                    <a:pt x="2" y="12"/>
                  </a:lnTo>
                  <a:lnTo>
                    <a:pt x="0" y="10"/>
                  </a:lnTo>
                  <a:lnTo>
                    <a:pt x="0" y="6"/>
                  </a:lnTo>
                  <a:lnTo>
                    <a:pt x="2" y="2"/>
                  </a:lnTo>
                  <a:lnTo>
                    <a:pt x="4" y="0"/>
                  </a:lnTo>
                  <a:lnTo>
                    <a:pt x="4" y="0"/>
                  </a:lnTo>
                  <a:lnTo>
                    <a:pt x="8" y="0"/>
                  </a:lnTo>
                  <a:lnTo>
                    <a:pt x="10" y="0"/>
                  </a:lnTo>
                  <a:lnTo>
                    <a:pt x="14" y="0"/>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2" name="Freeform 196"/>
            <p:cNvSpPr>
              <a:spLocks/>
            </p:cNvSpPr>
            <p:nvPr/>
          </p:nvSpPr>
          <p:spPr bwMode="auto">
            <a:xfrm>
              <a:off x="4047" y="596"/>
              <a:ext cx="18" cy="18"/>
            </a:xfrm>
            <a:custGeom>
              <a:avLst/>
              <a:gdLst>
                <a:gd name="T0" fmla="*/ 16 w 18"/>
                <a:gd name="T1" fmla="*/ 4 h 18"/>
                <a:gd name="T2" fmla="*/ 16 w 18"/>
                <a:gd name="T3" fmla="*/ 4 h 18"/>
                <a:gd name="T4" fmla="*/ 18 w 18"/>
                <a:gd name="T5" fmla="*/ 8 h 18"/>
                <a:gd name="T6" fmla="*/ 18 w 18"/>
                <a:gd name="T7" fmla="*/ 12 h 18"/>
                <a:gd name="T8" fmla="*/ 16 w 18"/>
                <a:gd name="T9" fmla="*/ 14 h 18"/>
                <a:gd name="T10" fmla="*/ 12 w 18"/>
                <a:gd name="T11" fmla="*/ 16 h 18"/>
                <a:gd name="T12" fmla="*/ 12 w 18"/>
                <a:gd name="T13" fmla="*/ 16 h 18"/>
                <a:gd name="T14" fmla="*/ 10 w 18"/>
                <a:gd name="T15" fmla="*/ 18 h 18"/>
                <a:gd name="T16" fmla="*/ 6 w 18"/>
                <a:gd name="T17" fmla="*/ 16 h 18"/>
                <a:gd name="T18" fmla="*/ 4 w 18"/>
                <a:gd name="T19" fmla="*/ 16 h 18"/>
                <a:gd name="T20" fmla="*/ 2 w 18"/>
                <a:gd name="T21" fmla="*/ 12 h 18"/>
                <a:gd name="T22" fmla="*/ 2 w 18"/>
                <a:gd name="T23" fmla="*/ 12 h 18"/>
                <a:gd name="T24" fmla="*/ 0 w 18"/>
                <a:gd name="T25" fmla="*/ 10 h 18"/>
                <a:gd name="T26" fmla="*/ 0 w 18"/>
                <a:gd name="T27" fmla="*/ 6 h 18"/>
                <a:gd name="T28" fmla="*/ 2 w 18"/>
                <a:gd name="T29" fmla="*/ 2 h 18"/>
                <a:gd name="T30" fmla="*/ 6 w 18"/>
                <a:gd name="T31" fmla="*/ 0 h 18"/>
                <a:gd name="T32" fmla="*/ 6 w 18"/>
                <a:gd name="T33" fmla="*/ 0 h 18"/>
                <a:gd name="T34" fmla="*/ 8 w 18"/>
                <a:gd name="T35" fmla="*/ 0 h 18"/>
                <a:gd name="T36" fmla="*/ 12 w 18"/>
                <a:gd name="T37" fmla="*/ 0 h 18"/>
                <a:gd name="T38" fmla="*/ 14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8"/>
                  </a:lnTo>
                  <a:lnTo>
                    <a:pt x="18" y="12"/>
                  </a:lnTo>
                  <a:lnTo>
                    <a:pt x="16" y="14"/>
                  </a:lnTo>
                  <a:lnTo>
                    <a:pt x="12" y="16"/>
                  </a:lnTo>
                  <a:lnTo>
                    <a:pt x="12" y="16"/>
                  </a:lnTo>
                  <a:lnTo>
                    <a:pt x="10" y="18"/>
                  </a:lnTo>
                  <a:lnTo>
                    <a:pt x="6" y="16"/>
                  </a:lnTo>
                  <a:lnTo>
                    <a:pt x="4" y="16"/>
                  </a:lnTo>
                  <a:lnTo>
                    <a:pt x="2" y="12"/>
                  </a:lnTo>
                  <a:lnTo>
                    <a:pt x="2" y="12"/>
                  </a:lnTo>
                  <a:lnTo>
                    <a:pt x="0" y="10"/>
                  </a:lnTo>
                  <a:lnTo>
                    <a:pt x="0" y="6"/>
                  </a:lnTo>
                  <a:lnTo>
                    <a:pt x="2" y="2"/>
                  </a:lnTo>
                  <a:lnTo>
                    <a:pt x="6" y="0"/>
                  </a:lnTo>
                  <a:lnTo>
                    <a:pt x="6"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3" name="Freeform 197"/>
            <p:cNvSpPr>
              <a:spLocks/>
            </p:cNvSpPr>
            <p:nvPr/>
          </p:nvSpPr>
          <p:spPr bwMode="auto">
            <a:xfrm>
              <a:off x="4041" y="578"/>
              <a:ext cx="16" cy="18"/>
            </a:xfrm>
            <a:custGeom>
              <a:avLst/>
              <a:gdLst>
                <a:gd name="T0" fmla="*/ 16 w 16"/>
                <a:gd name="T1" fmla="*/ 6 h 18"/>
                <a:gd name="T2" fmla="*/ 16 w 16"/>
                <a:gd name="T3" fmla="*/ 6 h 18"/>
                <a:gd name="T4" fmla="*/ 16 w 16"/>
                <a:gd name="T5" fmla="*/ 10 h 18"/>
                <a:gd name="T6" fmla="*/ 16 w 16"/>
                <a:gd name="T7" fmla="*/ 12 h 18"/>
                <a:gd name="T8" fmla="*/ 14 w 16"/>
                <a:gd name="T9" fmla="*/ 14 h 18"/>
                <a:gd name="T10" fmla="*/ 10 w 16"/>
                <a:gd name="T11" fmla="*/ 16 h 18"/>
                <a:gd name="T12" fmla="*/ 10 w 16"/>
                <a:gd name="T13" fmla="*/ 16 h 18"/>
                <a:gd name="T14" fmla="*/ 8 w 16"/>
                <a:gd name="T15" fmla="*/ 18 h 18"/>
                <a:gd name="T16" fmla="*/ 4 w 16"/>
                <a:gd name="T17" fmla="*/ 16 h 18"/>
                <a:gd name="T18" fmla="*/ 2 w 16"/>
                <a:gd name="T19" fmla="*/ 14 h 18"/>
                <a:gd name="T20" fmla="*/ 0 w 16"/>
                <a:gd name="T21" fmla="*/ 12 h 18"/>
                <a:gd name="T22" fmla="*/ 0 w 16"/>
                <a:gd name="T23" fmla="*/ 12 h 18"/>
                <a:gd name="T24" fmla="*/ 0 w 16"/>
                <a:gd name="T25" fmla="*/ 8 h 18"/>
                <a:gd name="T26" fmla="*/ 0 w 16"/>
                <a:gd name="T27" fmla="*/ 4 h 18"/>
                <a:gd name="T28" fmla="*/ 2 w 16"/>
                <a:gd name="T29" fmla="*/ 2 h 18"/>
                <a:gd name="T30" fmla="*/ 6 w 16"/>
                <a:gd name="T31" fmla="*/ 0 h 18"/>
                <a:gd name="T32" fmla="*/ 6 w 16"/>
                <a:gd name="T33" fmla="*/ 0 h 18"/>
                <a:gd name="T34" fmla="*/ 8 w 16"/>
                <a:gd name="T35" fmla="*/ 0 h 18"/>
                <a:gd name="T36" fmla="*/ 12 w 16"/>
                <a:gd name="T37" fmla="*/ 0 h 18"/>
                <a:gd name="T38" fmla="*/ 14 w 16"/>
                <a:gd name="T39" fmla="*/ 2 h 18"/>
                <a:gd name="T40" fmla="*/ 16 w 16"/>
                <a:gd name="T41" fmla="*/ 6 h 18"/>
                <a:gd name="T42" fmla="*/ 16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6"/>
                  </a:moveTo>
                  <a:lnTo>
                    <a:pt x="16" y="6"/>
                  </a:lnTo>
                  <a:lnTo>
                    <a:pt x="16" y="10"/>
                  </a:lnTo>
                  <a:lnTo>
                    <a:pt x="16" y="12"/>
                  </a:lnTo>
                  <a:lnTo>
                    <a:pt x="14" y="14"/>
                  </a:lnTo>
                  <a:lnTo>
                    <a:pt x="10" y="16"/>
                  </a:lnTo>
                  <a:lnTo>
                    <a:pt x="10" y="16"/>
                  </a:lnTo>
                  <a:lnTo>
                    <a:pt x="8" y="18"/>
                  </a:lnTo>
                  <a:lnTo>
                    <a:pt x="4" y="16"/>
                  </a:lnTo>
                  <a:lnTo>
                    <a:pt x="2" y="14"/>
                  </a:lnTo>
                  <a:lnTo>
                    <a:pt x="0" y="12"/>
                  </a:lnTo>
                  <a:lnTo>
                    <a:pt x="0" y="12"/>
                  </a:lnTo>
                  <a:lnTo>
                    <a:pt x="0" y="8"/>
                  </a:lnTo>
                  <a:lnTo>
                    <a:pt x="0" y="4"/>
                  </a:lnTo>
                  <a:lnTo>
                    <a:pt x="2" y="2"/>
                  </a:lnTo>
                  <a:lnTo>
                    <a:pt x="6" y="0"/>
                  </a:lnTo>
                  <a:lnTo>
                    <a:pt x="6" y="0"/>
                  </a:lnTo>
                  <a:lnTo>
                    <a:pt x="8" y="0"/>
                  </a:lnTo>
                  <a:lnTo>
                    <a:pt x="12" y="0"/>
                  </a:lnTo>
                  <a:lnTo>
                    <a:pt x="14" y="2"/>
                  </a:lnTo>
                  <a:lnTo>
                    <a:pt x="16" y="6"/>
                  </a:lnTo>
                  <a:lnTo>
                    <a:pt x="16"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4" name="Freeform 198"/>
            <p:cNvSpPr>
              <a:spLocks/>
            </p:cNvSpPr>
            <p:nvPr/>
          </p:nvSpPr>
          <p:spPr bwMode="auto">
            <a:xfrm>
              <a:off x="4035" y="558"/>
              <a:ext cx="18" cy="18"/>
            </a:xfrm>
            <a:custGeom>
              <a:avLst/>
              <a:gdLst>
                <a:gd name="T0" fmla="*/ 18 w 18"/>
                <a:gd name="T1" fmla="*/ 8 h 18"/>
                <a:gd name="T2" fmla="*/ 18 w 18"/>
                <a:gd name="T3" fmla="*/ 8 h 18"/>
                <a:gd name="T4" fmla="*/ 18 w 18"/>
                <a:gd name="T5" fmla="*/ 12 h 18"/>
                <a:gd name="T6" fmla="*/ 16 w 18"/>
                <a:gd name="T7" fmla="*/ 14 h 18"/>
                <a:gd name="T8" fmla="*/ 14 w 18"/>
                <a:gd name="T9" fmla="*/ 16 h 18"/>
                <a:gd name="T10" fmla="*/ 10 w 18"/>
                <a:gd name="T11" fmla="*/ 18 h 18"/>
                <a:gd name="T12" fmla="*/ 10 w 18"/>
                <a:gd name="T13" fmla="*/ 18 h 18"/>
                <a:gd name="T14" fmla="*/ 8 w 18"/>
                <a:gd name="T15" fmla="*/ 18 h 18"/>
                <a:gd name="T16" fmla="*/ 4 w 18"/>
                <a:gd name="T17" fmla="*/ 16 h 18"/>
                <a:gd name="T18" fmla="*/ 2 w 18"/>
                <a:gd name="T19" fmla="*/ 14 h 18"/>
                <a:gd name="T20" fmla="*/ 0 w 18"/>
                <a:gd name="T21" fmla="*/ 12 h 18"/>
                <a:gd name="T22" fmla="*/ 0 w 18"/>
                <a:gd name="T23" fmla="*/ 12 h 18"/>
                <a:gd name="T24" fmla="*/ 0 w 18"/>
                <a:gd name="T25" fmla="*/ 8 h 18"/>
                <a:gd name="T26" fmla="*/ 2 w 18"/>
                <a:gd name="T27" fmla="*/ 4 h 18"/>
                <a:gd name="T28" fmla="*/ 4 w 18"/>
                <a:gd name="T29" fmla="*/ 2 h 18"/>
                <a:gd name="T30" fmla="*/ 8 w 18"/>
                <a:gd name="T31" fmla="*/ 0 h 18"/>
                <a:gd name="T32" fmla="*/ 8 w 18"/>
                <a:gd name="T33" fmla="*/ 0 h 18"/>
                <a:gd name="T34" fmla="*/ 10 w 18"/>
                <a:gd name="T35" fmla="*/ 0 h 18"/>
                <a:gd name="T36" fmla="*/ 14 w 18"/>
                <a:gd name="T37" fmla="*/ 2 h 18"/>
                <a:gd name="T38" fmla="*/ 16 w 18"/>
                <a:gd name="T39" fmla="*/ 4 h 18"/>
                <a:gd name="T40" fmla="*/ 18 w 18"/>
                <a:gd name="T41" fmla="*/ 8 h 18"/>
                <a:gd name="T42" fmla="*/ 18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8"/>
                  </a:moveTo>
                  <a:lnTo>
                    <a:pt x="18" y="8"/>
                  </a:lnTo>
                  <a:lnTo>
                    <a:pt x="18" y="12"/>
                  </a:lnTo>
                  <a:lnTo>
                    <a:pt x="16" y="14"/>
                  </a:lnTo>
                  <a:lnTo>
                    <a:pt x="14" y="16"/>
                  </a:lnTo>
                  <a:lnTo>
                    <a:pt x="10" y="18"/>
                  </a:lnTo>
                  <a:lnTo>
                    <a:pt x="10" y="18"/>
                  </a:lnTo>
                  <a:lnTo>
                    <a:pt x="8" y="18"/>
                  </a:lnTo>
                  <a:lnTo>
                    <a:pt x="4" y="16"/>
                  </a:lnTo>
                  <a:lnTo>
                    <a:pt x="2" y="14"/>
                  </a:lnTo>
                  <a:lnTo>
                    <a:pt x="0" y="12"/>
                  </a:lnTo>
                  <a:lnTo>
                    <a:pt x="0" y="12"/>
                  </a:lnTo>
                  <a:lnTo>
                    <a:pt x="0" y="8"/>
                  </a:lnTo>
                  <a:lnTo>
                    <a:pt x="2" y="4"/>
                  </a:lnTo>
                  <a:lnTo>
                    <a:pt x="4" y="2"/>
                  </a:lnTo>
                  <a:lnTo>
                    <a:pt x="8" y="0"/>
                  </a:lnTo>
                  <a:lnTo>
                    <a:pt x="8" y="0"/>
                  </a:lnTo>
                  <a:lnTo>
                    <a:pt x="10" y="0"/>
                  </a:lnTo>
                  <a:lnTo>
                    <a:pt x="14" y="2"/>
                  </a:lnTo>
                  <a:lnTo>
                    <a:pt x="16"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5" name="Freeform 199"/>
            <p:cNvSpPr>
              <a:spLocks/>
            </p:cNvSpPr>
            <p:nvPr/>
          </p:nvSpPr>
          <p:spPr bwMode="auto">
            <a:xfrm>
              <a:off x="4033" y="540"/>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2 w 16"/>
                <a:gd name="T17" fmla="*/ 14 h 16"/>
                <a:gd name="T18" fmla="*/ 0 w 16"/>
                <a:gd name="T19" fmla="*/ 12 h 16"/>
                <a:gd name="T20" fmla="*/ 0 w 16"/>
                <a:gd name="T21" fmla="*/ 8 h 16"/>
                <a:gd name="T22" fmla="*/ 0 w 16"/>
                <a:gd name="T23" fmla="*/ 8 h 16"/>
                <a:gd name="T24" fmla="*/ 0 w 16"/>
                <a:gd name="T25" fmla="*/ 6 h 16"/>
                <a:gd name="T26" fmla="*/ 2 w 16"/>
                <a:gd name="T27" fmla="*/ 2 h 16"/>
                <a:gd name="T28" fmla="*/ 4 w 16"/>
                <a:gd name="T29" fmla="*/ 0 h 16"/>
                <a:gd name="T30" fmla="*/ 8 w 16"/>
                <a:gd name="T31" fmla="*/ 0 h 16"/>
                <a:gd name="T32" fmla="*/ 8 w 16"/>
                <a:gd name="T33" fmla="*/ 0 h 16"/>
                <a:gd name="T34" fmla="*/ 10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0"/>
                  </a:lnTo>
                  <a:lnTo>
                    <a:pt x="8" y="0"/>
                  </a:lnTo>
                  <a:lnTo>
                    <a:pt x="8" y="0"/>
                  </a:lnTo>
                  <a:lnTo>
                    <a:pt x="10" y="0"/>
                  </a:lnTo>
                  <a:lnTo>
                    <a:pt x="14"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6" name="Freeform 200"/>
            <p:cNvSpPr>
              <a:spLocks/>
            </p:cNvSpPr>
            <p:nvPr/>
          </p:nvSpPr>
          <p:spPr bwMode="auto">
            <a:xfrm>
              <a:off x="4033" y="520"/>
              <a:ext cx="16" cy="18"/>
            </a:xfrm>
            <a:custGeom>
              <a:avLst/>
              <a:gdLst>
                <a:gd name="T0" fmla="*/ 16 w 16"/>
                <a:gd name="T1" fmla="*/ 8 h 18"/>
                <a:gd name="T2" fmla="*/ 16 w 16"/>
                <a:gd name="T3" fmla="*/ 8 h 18"/>
                <a:gd name="T4" fmla="*/ 16 w 16"/>
                <a:gd name="T5" fmla="*/ 12 h 18"/>
                <a:gd name="T6" fmla="*/ 14 w 16"/>
                <a:gd name="T7" fmla="*/ 14 h 18"/>
                <a:gd name="T8" fmla="*/ 10 w 16"/>
                <a:gd name="T9" fmla="*/ 16 h 18"/>
                <a:gd name="T10" fmla="*/ 8 w 16"/>
                <a:gd name="T11" fmla="*/ 18 h 18"/>
                <a:gd name="T12" fmla="*/ 8 w 16"/>
                <a:gd name="T13" fmla="*/ 18 h 18"/>
                <a:gd name="T14" fmla="*/ 4 w 16"/>
                <a:gd name="T15" fmla="*/ 16 h 18"/>
                <a:gd name="T16" fmla="*/ 2 w 16"/>
                <a:gd name="T17" fmla="*/ 14 h 18"/>
                <a:gd name="T18" fmla="*/ 0 w 16"/>
                <a:gd name="T19" fmla="*/ 12 h 18"/>
                <a:gd name="T20" fmla="*/ 0 w 16"/>
                <a:gd name="T21" fmla="*/ 8 h 18"/>
                <a:gd name="T22" fmla="*/ 0 w 16"/>
                <a:gd name="T23" fmla="*/ 8 h 18"/>
                <a:gd name="T24" fmla="*/ 0 w 16"/>
                <a:gd name="T25" fmla="*/ 4 h 18"/>
                <a:gd name="T26" fmla="*/ 2 w 16"/>
                <a:gd name="T27" fmla="*/ 2 h 18"/>
                <a:gd name="T28" fmla="*/ 4 w 16"/>
                <a:gd name="T29" fmla="*/ 0 h 18"/>
                <a:gd name="T30" fmla="*/ 8 w 16"/>
                <a:gd name="T31" fmla="*/ 0 h 18"/>
                <a:gd name="T32" fmla="*/ 8 w 16"/>
                <a:gd name="T33" fmla="*/ 0 h 18"/>
                <a:gd name="T34" fmla="*/ 12 w 16"/>
                <a:gd name="T35" fmla="*/ 0 h 18"/>
                <a:gd name="T36" fmla="*/ 14 w 16"/>
                <a:gd name="T37" fmla="*/ 2 h 18"/>
                <a:gd name="T38" fmla="*/ 16 w 16"/>
                <a:gd name="T39" fmla="*/ 6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2"/>
                  </a:lnTo>
                  <a:lnTo>
                    <a:pt x="14" y="14"/>
                  </a:lnTo>
                  <a:lnTo>
                    <a:pt x="10" y="16"/>
                  </a:lnTo>
                  <a:lnTo>
                    <a:pt x="8" y="18"/>
                  </a:lnTo>
                  <a:lnTo>
                    <a:pt x="8" y="18"/>
                  </a:lnTo>
                  <a:lnTo>
                    <a:pt x="4" y="16"/>
                  </a:lnTo>
                  <a:lnTo>
                    <a:pt x="2" y="14"/>
                  </a:lnTo>
                  <a:lnTo>
                    <a:pt x="0" y="12"/>
                  </a:lnTo>
                  <a:lnTo>
                    <a:pt x="0" y="8"/>
                  </a:lnTo>
                  <a:lnTo>
                    <a:pt x="0" y="8"/>
                  </a:lnTo>
                  <a:lnTo>
                    <a:pt x="0" y="4"/>
                  </a:lnTo>
                  <a:lnTo>
                    <a:pt x="2" y="2"/>
                  </a:lnTo>
                  <a:lnTo>
                    <a:pt x="4" y="0"/>
                  </a:lnTo>
                  <a:lnTo>
                    <a:pt x="8" y="0"/>
                  </a:lnTo>
                  <a:lnTo>
                    <a:pt x="8" y="0"/>
                  </a:lnTo>
                  <a:lnTo>
                    <a:pt x="12" y="0"/>
                  </a:lnTo>
                  <a:lnTo>
                    <a:pt x="14" y="2"/>
                  </a:lnTo>
                  <a:lnTo>
                    <a:pt x="16" y="6"/>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7" name="Freeform 201"/>
            <p:cNvSpPr>
              <a:spLocks/>
            </p:cNvSpPr>
            <p:nvPr/>
          </p:nvSpPr>
          <p:spPr bwMode="auto">
            <a:xfrm>
              <a:off x="4035" y="500"/>
              <a:ext cx="16" cy="18"/>
            </a:xfrm>
            <a:custGeom>
              <a:avLst/>
              <a:gdLst>
                <a:gd name="T0" fmla="*/ 16 w 16"/>
                <a:gd name="T1" fmla="*/ 10 h 18"/>
                <a:gd name="T2" fmla="*/ 16 w 16"/>
                <a:gd name="T3" fmla="*/ 10 h 18"/>
                <a:gd name="T4" fmla="*/ 16 w 16"/>
                <a:gd name="T5" fmla="*/ 14 h 18"/>
                <a:gd name="T6" fmla="*/ 12 w 16"/>
                <a:gd name="T7" fmla="*/ 16 h 18"/>
                <a:gd name="T8" fmla="*/ 10 w 16"/>
                <a:gd name="T9" fmla="*/ 18 h 18"/>
                <a:gd name="T10" fmla="*/ 6 w 16"/>
                <a:gd name="T11" fmla="*/ 18 h 18"/>
                <a:gd name="T12" fmla="*/ 6 w 16"/>
                <a:gd name="T13" fmla="*/ 18 h 18"/>
                <a:gd name="T14" fmla="*/ 4 w 16"/>
                <a:gd name="T15" fmla="*/ 16 h 18"/>
                <a:gd name="T16" fmla="*/ 0 w 16"/>
                <a:gd name="T17" fmla="*/ 14 h 18"/>
                <a:gd name="T18" fmla="*/ 0 w 16"/>
                <a:gd name="T19" fmla="*/ 10 h 18"/>
                <a:gd name="T20" fmla="*/ 0 w 16"/>
                <a:gd name="T21" fmla="*/ 8 h 18"/>
                <a:gd name="T22" fmla="*/ 0 w 16"/>
                <a:gd name="T23" fmla="*/ 8 h 18"/>
                <a:gd name="T24" fmla="*/ 0 w 16"/>
                <a:gd name="T25" fmla="*/ 4 h 18"/>
                <a:gd name="T26" fmla="*/ 4 w 16"/>
                <a:gd name="T27" fmla="*/ 2 h 18"/>
                <a:gd name="T28" fmla="*/ 6 w 16"/>
                <a:gd name="T29" fmla="*/ 0 h 18"/>
                <a:gd name="T30" fmla="*/ 10 w 16"/>
                <a:gd name="T31" fmla="*/ 0 h 18"/>
                <a:gd name="T32" fmla="*/ 10 w 16"/>
                <a:gd name="T33" fmla="*/ 0 h 18"/>
                <a:gd name="T34" fmla="*/ 12 w 16"/>
                <a:gd name="T35" fmla="*/ 2 h 18"/>
                <a:gd name="T36" fmla="*/ 16 w 16"/>
                <a:gd name="T37" fmla="*/ 4 h 18"/>
                <a:gd name="T38" fmla="*/ 16 w 16"/>
                <a:gd name="T39" fmla="*/ 6 h 18"/>
                <a:gd name="T40" fmla="*/ 16 w 16"/>
                <a:gd name="T41" fmla="*/ 10 h 18"/>
                <a:gd name="T42" fmla="*/ 16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0"/>
                  </a:moveTo>
                  <a:lnTo>
                    <a:pt x="16" y="10"/>
                  </a:lnTo>
                  <a:lnTo>
                    <a:pt x="16" y="14"/>
                  </a:lnTo>
                  <a:lnTo>
                    <a:pt x="12" y="16"/>
                  </a:lnTo>
                  <a:lnTo>
                    <a:pt x="10" y="18"/>
                  </a:lnTo>
                  <a:lnTo>
                    <a:pt x="6" y="18"/>
                  </a:lnTo>
                  <a:lnTo>
                    <a:pt x="6" y="18"/>
                  </a:lnTo>
                  <a:lnTo>
                    <a:pt x="4" y="16"/>
                  </a:lnTo>
                  <a:lnTo>
                    <a:pt x="0" y="14"/>
                  </a:lnTo>
                  <a:lnTo>
                    <a:pt x="0" y="10"/>
                  </a:lnTo>
                  <a:lnTo>
                    <a:pt x="0" y="8"/>
                  </a:lnTo>
                  <a:lnTo>
                    <a:pt x="0" y="8"/>
                  </a:lnTo>
                  <a:lnTo>
                    <a:pt x="0" y="4"/>
                  </a:lnTo>
                  <a:lnTo>
                    <a:pt x="4" y="2"/>
                  </a:lnTo>
                  <a:lnTo>
                    <a:pt x="6" y="0"/>
                  </a:lnTo>
                  <a:lnTo>
                    <a:pt x="10" y="0"/>
                  </a:lnTo>
                  <a:lnTo>
                    <a:pt x="10" y="0"/>
                  </a:lnTo>
                  <a:lnTo>
                    <a:pt x="12" y="2"/>
                  </a:lnTo>
                  <a:lnTo>
                    <a:pt x="16" y="4"/>
                  </a:lnTo>
                  <a:lnTo>
                    <a:pt x="16" y="6"/>
                  </a:lnTo>
                  <a:lnTo>
                    <a:pt x="16" y="10"/>
                  </a:lnTo>
                  <a:lnTo>
                    <a:pt x="16"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8" name="Freeform 202"/>
            <p:cNvSpPr>
              <a:spLocks/>
            </p:cNvSpPr>
            <p:nvPr/>
          </p:nvSpPr>
          <p:spPr bwMode="auto">
            <a:xfrm>
              <a:off x="4039" y="482"/>
              <a:ext cx="18" cy="16"/>
            </a:xfrm>
            <a:custGeom>
              <a:avLst/>
              <a:gdLst>
                <a:gd name="T0" fmla="*/ 16 w 18"/>
                <a:gd name="T1" fmla="*/ 10 h 16"/>
                <a:gd name="T2" fmla="*/ 16 w 18"/>
                <a:gd name="T3" fmla="*/ 10 h 16"/>
                <a:gd name="T4" fmla="*/ 16 w 18"/>
                <a:gd name="T5" fmla="*/ 14 h 16"/>
                <a:gd name="T6" fmla="*/ 12 w 18"/>
                <a:gd name="T7" fmla="*/ 16 h 16"/>
                <a:gd name="T8" fmla="*/ 10 w 18"/>
                <a:gd name="T9" fmla="*/ 16 h 16"/>
                <a:gd name="T10" fmla="*/ 6 w 18"/>
                <a:gd name="T11" fmla="*/ 16 h 16"/>
                <a:gd name="T12" fmla="*/ 6 w 18"/>
                <a:gd name="T13" fmla="*/ 16 h 16"/>
                <a:gd name="T14" fmla="*/ 2 w 18"/>
                <a:gd name="T15" fmla="*/ 14 h 16"/>
                <a:gd name="T16" fmla="*/ 0 w 18"/>
                <a:gd name="T17" fmla="*/ 12 h 16"/>
                <a:gd name="T18" fmla="*/ 0 w 18"/>
                <a:gd name="T19" fmla="*/ 8 h 16"/>
                <a:gd name="T20" fmla="*/ 0 w 18"/>
                <a:gd name="T21" fmla="*/ 6 h 16"/>
                <a:gd name="T22" fmla="*/ 0 w 18"/>
                <a:gd name="T23" fmla="*/ 6 h 16"/>
                <a:gd name="T24" fmla="*/ 2 w 18"/>
                <a:gd name="T25" fmla="*/ 2 h 16"/>
                <a:gd name="T26" fmla="*/ 4 w 18"/>
                <a:gd name="T27" fmla="*/ 0 h 16"/>
                <a:gd name="T28" fmla="*/ 8 w 18"/>
                <a:gd name="T29" fmla="*/ 0 h 16"/>
                <a:gd name="T30" fmla="*/ 12 w 18"/>
                <a:gd name="T31" fmla="*/ 0 h 16"/>
                <a:gd name="T32" fmla="*/ 12 w 18"/>
                <a:gd name="T33" fmla="*/ 0 h 16"/>
                <a:gd name="T34" fmla="*/ 14 w 18"/>
                <a:gd name="T35" fmla="*/ 2 h 16"/>
                <a:gd name="T36" fmla="*/ 16 w 18"/>
                <a:gd name="T37" fmla="*/ 4 h 16"/>
                <a:gd name="T38" fmla="*/ 18 w 18"/>
                <a:gd name="T39" fmla="*/ 6 h 16"/>
                <a:gd name="T40" fmla="*/ 16 w 18"/>
                <a:gd name="T41" fmla="*/ 10 h 16"/>
                <a:gd name="T42" fmla="*/ 16 w 18"/>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0"/>
                  </a:moveTo>
                  <a:lnTo>
                    <a:pt x="16" y="10"/>
                  </a:lnTo>
                  <a:lnTo>
                    <a:pt x="16" y="14"/>
                  </a:lnTo>
                  <a:lnTo>
                    <a:pt x="12" y="16"/>
                  </a:lnTo>
                  <a:lnTo>
                    <a:pt x="10" y="16"/>
                  </a:lnTo>
                  <a:lnTo>
                    <a:pt x="6" y="16"/>
                  </a:lnTo>
                  <a:lnTo>
                    <a:pt x="6" y="16"/>
                  </a:lnTo>
                  <a:lnTo>
                    <a:pt x="2" y="14"/>
                  </a:lnTo>
                  <a:lnTo>
                    <a:pt x="0" y="12"/>
                  </a:lnTo>
                  <a:lnTo>
                    <a:pt x="0" y="8"/>
                  </a:lnTo>
                  <a:lnTo>
                    <a:pt x="0" y="6"/>
                  </a:lnTo>
                  <a:lnTo>
                    <a:pt x="0" y="6"/>
                  </a:lnTo>
                  <a:lnTo>
                    <a:pt x="2" y="2"/>
                  </a:lnTo>
                  <a:lnTo>
                    <a:pt x="4" y="0"/>
                  </a:lnTo>
                  <a:lnTo>
                    <a:pt x="8" y="0"/>
                  </a:lnTo>
                  <a:lnTo>
                    <a:pt x="12" y="0"/>
                  </a:lnTo>
                  <a:lnTo>
                    <a:pt x="12" y="0"/>
                  </a:lnTo>
                  <a:lnTo>
                    <a:pt x="14" y="2"/>
                  </a:lnTo>
                  <a:lnTo>
                    <a:pt x="16" y="4"/>
                  </a:lnTo>
                  <a:lnTo>
                    <a:pt x="18" y="6"/>
                  </a:lnTo>
                  <a:lnTo>
                    <a:pt x="16" y="10"/>
                  </a:lnTo>
                  <a:lnTo>
                    <a:pt x="16"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19" name="Freeform 203"/>
            <p:cNvSpPr>
              <a:spLocks/>
            </p:cNvSpPr>
            <p:nvPr/>
          </p:nvSpPr>
          <p:spPr bwMode="auto">
            <a:xfrm>
              <a:off x="4045" y="462"/>
              <a:ext cx="18" cy="18"/>
            </a:xfrm>
            <a:custGeom>
              <a:avLst/>
              <a:gdLst>
                <a:gd name="T0" fmla="*/ 18 w 18"/>
                <a:gd name="T1" fmla="*/ 12 h 18"/>
                <a:gd name="T2" fmla="*/ 18 w 18"/>
                <a:gd name="T3" fmla="*/ 12 h 18"/>
                <a:gd name="T4" fmla="*/ 16 w 18"/>
                <a:gd name="T5" fmla="*/ 16 h 18"/>
                <a:gd name="T6" fmla="*/ 12 w 18"/>
                <a:gd name="T7" fmla="*/ 18 h 18"/>
                <a:gd name="T8" fmla="*/ 10 w 18"/>
                <a:gd name="T9" fmla="*/ 18 h 18"/>
                <a:gd name="T10" fmla="*/ 6 w 18"/>
                <a:gd name="T11" fmla="*/ 18 h 18"/>
                <a:gd name="T12" fmla="*/ 6 w 18"/>
                <a:gd name="T13" fmla="*/ 18 h 18"/>
                <a:gd name="T14" fmla="*/ 4 w 18"/>
                <a:gd name="T15" fmla="*/ 16 h 18"/>
                <a:gd name="T16" fmla="*/ 2 w 18"/>
                <a:gd name="T17" fmla="*/ 12 h 18"/>
                <a:gd name="T18" fmla="*/ 0 w 18"/>
                <a:gd name="T19" fmla="*/ 10 h 18"/>
                <a:gd name="T20" fmla="*/ 2 w 18"/>
                <a:gd name="T21" fmla="*/ 6 h 18"/>
                <a:gd name="T22" fmla="*/ 2 w 18"/>
                <a:gd name="T23" fmla="*/ 6 h 18"/>
                <a:gd name="T24" fmla="*/ 4 w 18"/>
                <a:gd name="T25" fmla="*/ 4 h 18"/>
                <a:gd name="T26" fmla="*/ 6 w 18"/>
                <a:gd name="T27" fmla="*/ 2 h 18"/>
                <a:gd name="T28" fmla="*/ 10 w 18"/>
                <a:gd name="T29" fmla="*/ 0 h 18"/>
                <a:gd name="T30" fmla="*/ 12 w 18"/>
                <a:gd name="T31" fmla="*/ 2 h 18"/>
                <a:gd name="T32" fmla="*/ 12 w 18"/>
                <a:gd name="T33" fmla="*/ 2 h 18"/>
                <a:gd name="T34" fmla="*/ 16 w 18"/>
                <a:gd name="T35" fmla="*/ 4 h 18"/>
                <a:gd name="T36" fmla="*/ 18 w 18"/>
                <a:gd name="T37" fmla="*/ 6 h 18"/>
                <a:gd name="T38" fmla="*/ 18 w 18"/>
                <a:gd name="T39" fmla="*/ 10 h 18"/>
                <a:gd name="T40" fmla="*/ 18 w 18"/>
                <a:gd name="T41" fmla="*/ 12 h 18"/>
                <a:gd name="T42" fmla="*/ 18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2"/>
                  </a:moveTo>
                  <a:lnTo>
                    <a:pt x="18" y="12"/>
                  </a:lnTo>
                  <a:lnTo>
                    <a:pt x="16" y="16"/>
                  </a:lnTo>
                  <a:lnTo>
                    <a:pt x="12" y="18"/>
                  </a:lnTo>
                  <a:lnTo>
                    <a:pt x="10" y="18"/>
                  </a:lnTo>
                  <a:lnTo>
                    <a:pt x="6" y="18"/>
                  </a:lnTo>
                  <a:lnTo>
                    <a:pt x="6" y="18"/>
                  </a:lnTo>
                  <a:lnTo>
                    <a:pt x="4" y="16"/>
                  </a:lnTo>
                  <a:lnTo>
                    <a:pt x="2" y="12"/>
                  </a:lnTo>
                  <a:lnTo>
                    <a:pt x="0" y="10"/>
                  </a:lnTo>
                  <a:lnTo>
                    <a:pt x="2" y="6"/>
                  </a:lnTo>
                  <a:lnTo>
                    <a:pt x="2" y="6"/>
                  </a:lnTo>
                  <a:lnTo>
                    <a:pt x="4" y="4"/>
                  </a:lnTo>
                  <a:lnTo>
                    <a:pt x="6" y="2"/>
                  </a:lnTo>
                  <a:lnTo>
                    <a:pt x="10" y="0"/>
                  </a:lnTo>
                  <a:lnTo>
                    <a:pt x="12" y="2"/>
                  </a:lnTo>
                  <a:lnTo>
                    <a:pt x="12" y="2"/>
                  </a:lnTo>
                  <a:lnTo>
                    <a:pt x="16" y="4"/>
                  </a:lnTo>
                  <a:lnTo>
                    <a:pt x="18" y="6"/>
                  </a:lnTo>
                  <a:lnTo>
                    <a:pt x="18" y="10"/>
                  </a:lnTo>
                  <a:lnTo>
                    <a:pt x="18" y="12"/>
                  </a:lnTo>
                  <a:lnTo>
                    <a:pt x="18"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0" name="Freeform 204"/>
            <p:cNvSpPr>
              <a:spLocks/>
            </p:cNvSpPr>
            <p:nvPr/>
          </p:nvSpPr>
          <p:spPr bwMode="auto">
            <a:xfrm>
              <a:off x="4055" y="446"/>
              <a:ext cx="16" cy="16"/>
            </a:xfrm>
            <a:custGeom>
              <a:avLst/>
              <a:gdLst>
                <a:gd name="T0" fmla="*/ 16 w 16"/>
                <a:gd name="T1" fmla="*/ 12 h 16"/>
                <a:gd name="T2" fmla="*/ 16 w 16"/>
                <a:gd name="T3" fmla="*/ 12 h 16"/>
                <a:gd name="T4" fmla="*/ 14 w 16"/>
                <a:gd name="T5" fmla="*/ 16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0 h 16"/>
                <a:gd name="T18" fmla="*/ 0 w 16"/>
                <a:gd name="T19" fmla="*/ 6 h 16"/>
                <a:gd name="T20" fmla="*/ 0 w 16"/>
                <a:gd name="T21" fmla="*/ 4 h 16"/>
                <a:gd name="T22" fmla="*/ 0 w 16"/>
                <a:gd name="T23" fmla="*/ 4 h 16"/>
                <a:gd name="T24" fmla="*/ 4 w 16"/>
                <a:gd name="T25" fmla="*/ 2 h 16"/>
                <a:gd name="T26" fmla="*/ 6 w 16"/>
                <a:gd name="T27" fmla="*/ 0 h 16"/>
                <a:gd name="T28" fmla="*/ 10 w 16"/>
                <a:gd name="T29" fmla="*/ 0 h 16"/>
                <a:gd name="T30" fmla="*/ 12 w 16"/>
                <a:gd name="T31" fmla="*/ 0 h 16"/>
                <a:gd name="T32" fmla="*/ 12 w 16"/>
                <a:gd name="T33" fmla="*/ 0 h 16"/>
                <a:gd name="T34" fmla="*/ 16 w 16"/>
                <a:gd name="T35" fmla="*/ 4 h 16"/>
                <a:gd name="T36" fmla="*/ 16 w 16"/>
                <a:gd name="T37" fmla="*/ 6 h 16"/>
                <a:gd name="T38" fmla="*/ 16 w 16"/>
                <a:gd name="T39" fmla="*/ 10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6"/>
                  </a:lnTo>
                  <a:lnTo>
                    <a:pt x="10" y="16"/>
                  </a:lnTo>
                  <a:lnTo>
                    <a:pt x="8" y="16"/>
                  </a:lnTo>
                  <a:lnTo>
                    <a:pt x="4" y="16"/>
                  </a:lnTo>
                  <a:lnTo>
                    <a:pt x="4" y="16"/>
                  </a:lnTo>
                  <a:lnTo>
                    <a:pt x="2" y="14"/>
                  </a:lnTo>
                  <a:lnTo>
                    <a:pt x="0" y="10"/>
                  </a:lnTo>
                  <a:lnTo>
                    <a:pt x="0" y="6"/>
                  </a:lnTo>
                  <a:lnTo>
                    <a:pt x="0" y="4"/>
                  </a:lnTo>
                  <a:lnTo>
                    <a:pt x="0" y="4"/>
                  </a:lnTo>
                  <a:lnTo>
                    <a:pt x="4" y="2"/>
                  </a:lnTo>
                  <a:lnTo>
                    <a:pt x="6" y="0"/>
                  </a:lnTo>
                  <a:lnTo>
                    <a:pt x="10" y="0"/>
                  </a:lnTo>
                  <a:lnTo>
                    <a:pt x="12" y="0"/>
                  </a:lnTo>
                  <a:lnTo>
                    <a:pt x="12" y="0"/>
                  </a:lnTo>
                  <a:lnTo>
                    <a:pt x="16" y="4"/>
                  </a:lnTo>
                  <a:lnTo>
                    <a:pt x="16" y="6"/>
                  </a:lnTo>
                  <a:lnTo>
                    <a:pt x="16"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1" name="Freeform 205"/>
            <p:cNvSpPr>
              <a:spLocks/>
            </p:cNvSpPr>
            <p:nvPr/>
          </p:nvSpPr>
          <p:spPr bwMode="auto">
            <a:xfrm>
              <a:off x="4065" y="430"/>
              <a:ext cx="18" cy="16"/>
            </a:xfrm>
            <a:custGeom>
              <a:avLst/>
              <a:gdLst>
                <a:gd name="T0" fmla="*/ 16 w 18"/>
                <a:gd name="T1" fmla="*/ 14 h 16"/>
                <a:gd name="T2" fmla="*/ 16 w 18"/>
                <a:gd name="T3" fmla="*/ 14 h 16"/>
                <a:gd name="T4" fmla="*/ 14 w 18"/>
                <a:gd name="T5" fmla="*/ 16 h 16"/>
                <a:gd name="T6" fmla="*/ 10 w 18"/>
                <a:gd name="T7" fmla="*/ 16 h 16"/>
                <a:gd name="T8" fmla="*/ 8 w 18"/>
                <a:gd name="T9" fmla="*/ 16 h 16"/>
                <a:gd name="T10" fmla="*/ 4 w 18"/>
                <a:gd name="T11" fmla="*/ 14 h 16"/>
                <a:gd name="T12" fmla="*/ 4 w 18"/>
                <a:gd name="T13" fmla="*/ 14 h 16"/>
                <a:gd name="T14" fmla="*/ 2 w 18"/>
                <a:gd name="T15" fmla="*/ 12 h 16"/>
                <a:gd name="T16" fmla="*/ 0 w 18"/>
                <a:gd name="T17" fmla="*/ 10 h 16"/>
                <a:gd name="T18" fmla="*/ 2 w 18"/>
                <a:gd name="T19" fmla="*/ 6 h 16"/>
                <a:gd name="T20" fmla="*/ 2 w 18"/>
                <a:gd name="T21" fmla="*/ 2 h 16"/>
                <a:gd name="T22" fmla="*/ 2 w 18"/>
                <a:gd name="T23" fmla="*/ 2 h 16"/>
                <a:gd name="T24" fmla="*/ 6 w 18"/>
                <a:gd name="T25" fmla="*/ 0 h 16"/>
                <a:gd name="T26" fmla="*/ 8 w 18"/>
                <a:gd name="T27" fmla="*/ 0 h 16"/>
                <a:gd name="T28" fmla="*/ 12 w 18"/>
                <a:gd name="T29" fmla="*/ 0 h 16"/>
                <a:gd name="T30" fmla="*/ 14 w 18"/>
                <a:gd name="T31" fmla="*/ 2 h 16"/>
                <a:gd name="T32" fmla="*/ 14 w 18"/>
                <a:gd name="T33" fmla="*/ 2 h 16"/>
                <a:gd name="T34" fmla="*/ 18 w 18"/>
                <a:gd name="T35" fmla="*/ 4 h 16"/>
                <a:gd name="T36" fmla="*/ 18 w 18"/>
                <a:gd name="T37" fmla="*/ 6 h 16"/>
                <a:gd name="T38" fmla="*/ 18 w 18"/>
                <a:gd name="T39" fmla="*/ 10 h 16"/>
                <a:gd name="T40" fmla="*/ 16 w 18"/>
                <a:gd name="T41" fmla="*/ 14 h 16"/>
                <a:gd name="T42" fmla="*/ 16 w 18"/>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4"/>
                  </a:moveTo>
                  <a:lnTo>
                    <a:pt x="16" y="14"/>
                  </a:lnTo>
                  <a:lnTo>
                    <a:pt x="14" y="16"/>
                  </a:lnTo>
                  <a:lnTo>
                    <a:pt x="10" y="16"/>
                  </a:lnTo>
                  <a:lnTo>
                    <a:pt x="8" y="16"/>
                  </a:lnTo>
                  <a:lnTo>
                    <a:pt x="4" y="14"/>
                  </a:lnTo>
                  <a:lnTo>
                    <a:pt x="4" y="14"/>
                  </a:lnTo>
                  <a:lnTo>
                    <a:pt x="2" y="12"/>
                  </a:lnTo>
                  <a:lnTo>
                    <a:pt x="0" y="10"/>
                  </a:lnTo>
                  <a:lnTo>
                    <a:pt x="2" y="6"/>
                  </a:lnTo>
                  <a:lnTo>
                    <a:pt x="2" y="2"/>
                  </a:lnTo>
                  <a:lnTo>
                    <a:pt x="2" y="2"/>
                  </a:lnTo>
                  <a:lnTo>
                    <a:pt x="6" y="0"/>
                  </a:lnTo>
                  <a:lnTo>
                    <a:pt x="8" y="0"/>
                  </a:lnTo>
                  <a:lnTo>
                    <a:pt x="12" y="0"/>
                  </a:lnTo>
                  <a:lnTo>
                    <a:pt x="14" y="2"/>
                  </a:lnTo>
                  <a:lnTo>
                    <a:pt x="14" y="2"/>
                  </a:lnTo>
                  <a:lnTo>
                    <a:pt x="18" y="4"/>
                  </a:lnTo>
                  <a:lnTo>
                    <a:pt x="18" y="6"/>
                  </a:lnTo>
                  <a:lnTo>
                    <a:pt x="18" y="10"/>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2" name="Freeform 206"/>
            <p:cNvSpPr>
              <a:spLocks/>
            </p:cNvSpPr>
            <p:nvPr/>
          </p:nvSpPr>
          <p:spPr bwMode="auto">
            <a:xfrm>
              <a:off x="4079" y="414"/>
              <a:ext cx="18" cy="18"/>
            </a:xfrm>
            <a:custGeom>
              <a:avLst/>
              <a:gdLst>
                <a:gd name="T0" fmla="*/ 14 w 18"/>
                <a:gd name="T1" fmla="*/ 16 h 18"/>
                <a:gd name="T2" fmla="*/ 14 w 18"/>
                <a:gd name="T3" fmla="*/ 16 h 18"/>
                <a:gd name="T4" fmla="*/ 12 w 18"/>
                <a:gd name="T5" fmla="*/ 18 h 18"/>
                <a:gd name="T6" fmla="*/ 8 w 18"/>
                <a:gd name="T7" fmla="*/ 18 h 18"/>
                <a:gd name="T8" fmla="*/ 6 w 18"/>
                <a:gd name="T9" fmla="*/ 18 h 18"/>
                <a:gd name="T10" fmla="*/ 2 w 18"/>
                <a:gd name="T11" fmla="*/ 16 h 18"/>
                <a:gd name="T12" fmla="*/ 2 w 18"/>
                <a:gd name="T13" fmla="*/ 16 h 18"/>
                <a:gd name="T14" fmla="*/ 0 w 18"/>
                <a:gd name="T15" fmla="*/ 12 h 18"/>
                <a:gd name="T16" fmla="*/ 0 w 18"/>
                <a:gd name="T17" fmla="*/ 10 h 18"/>
                <a:gd name="T18" fmla="*/ 0 w 18"/>
                <a:gd name="T19" fmla="*/ 6 h 18"/>
                <a:gd name="T20" fmla="*/ 2 w 18"/>
                <a:gd name="T21" fmla="*/ 4 h 18"/>
                <a:gd name="T22" fmla="*/ 2 w 18"/>
                <a:gd name="T23" fmla="*/ 4 h 18"/>
                <a:gd name="T24" fmla="*/ 6 w 18"/>
                <a:gd name="T25" fmla="*/ 2 h 18"/>
                <a:gd name="T26" fmla="*/ 8 w 18"/>
                <a:gd name="T27" fmla="*/ 0 h 18"/>
                <a:gd name="T28" fmla="*/ 12 w 18"/>
                <a:gd name="T29" fmla="*/ 2 h 18"/>
                <a:gd name="T30" fmla="*/ 14 w 18"/>
                <a:gd name="T31" fmla="*/ 4 h 18"/>
                <a:gd name="T32" fmla="*/ 14 w 18"/>
                <a:gd name="T33" fmla="*/ 4 h 18"/>
                <a:gd name="T34" fmla="*/ 16 w 18"/>
                <a:gd name="T35" fmla="*/ 6 h 18"/>
                <a:gd name="T36" fmla="*/ 18 w 18"/>
                <a:gd name="T37" fmla="*/ 10 h 18"/>
                <a:gd name="T38" fmla="*/ 16 w 18"/>
                <a:gd name="T39" fmla="*/ 12 h 18"/>
                <a:gd name="T40" fmla="*/ 14 w 18"/>
                <a:gd name="T41" fmla="*/ 16 h 18"/>
                <a:gd name="T42" fmla="*/ 14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16"/>
                  </a:moveTo>
                  <a:lnTo>
                    <a:pt x="14" y="16"/>
                  </a:lnTo>
                  <a:lnTo>
                    <a:pt x="12" y="18"/>
                  </a:lnTo>
                  <a:lnTo>
                    <a:pt x="8" y="18"/>
                  </a:lnTo>
                  <a:lnTo>
                    <a:pt x="6" y="18"/>
                  </a:lnTo>
                  <a:lnTo>
                    <a:pt x="2" y="16"/>
                  </a:lnTo>
                  <a:lnTo>
                    <a:pt x="2" y="16"/>
                  </a:lnTo>
                  <a:lnTo>
                    <a:pt x="0" y="12"/>
                  </a:lnTo>
                  <a:lnTo>
                    <a:pt x="0" y="10"/>
                  </a:lnTo>
                  <a:lnTo>
                    <a:pt x="0" y="6"/>
                  </a:lnTo>
                  <a:lnTo>
                    <a:pt x="2" y="4"/>
                  </a:lnTo>
                  <a:lnTo>
                    <a:pt x="2" y="4"/>
                  </a:lnTo>
                  <a:lnTo>
                    <a:pt x="6" y="2"/>
                  </a:lnTo>
                  <a:lnTo>
                    <a:pt x="8" y="0"/>
                  </a:lnTo>
                  <a:lnTo>
                    <a:pt x="12" y="2"/>
                  </a:lnTo>
                  <a:lnTo>
                    <a:pt x="14" y="4"/>
                  </a:lnTo>
                  <a:lnTo>
                    <a:pt x="14" y="4"/>
                  </a:lnTo>
                  <a:lnTo>
                    <a:pt x="16" y="6"/>
                  </a:lnTo>
                  <a:lnTo>
                    <a:pt x="18" y="10"/>
                  </a:lnTo>
                  <a:lnTo>
                    <a:pt x="16" y="12"/>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3" name="Freeform 207"/>
            <p:cNvSpPr>
              <a:spLocks/>
            </p:cNvSpPr>
            <p:nvPr/>
          </p:nvSpPr>
          <p:spPr bwMode="auto">
            <a:xfrm>
              <a:off x="4093" y="402"/>
              <a:ext cx="18" cy="16"/>
            </a:xfrm>
            <a:custGeom>
              <a:avLst/>
              <a:gdLst>
                <a:gd name="T0" fmla="*/ 14 w 18"/>
                <a:gd name="T1" fmla="*/ 16 h 16"/>
                <a:gd name="T2" fmla="*/ 14 w 18"/>
                <a:gd name="T3" fmla="*/ 16 h 16"/>
                <a:gd name="T4" fmla="*/ 12 w 18"/>
                <a:gd name="T5" fmla="*/ 16 h 16"/>
                <a:gd name="T6" fmla="*/ 8 w 18"/>
                <a:gd name="T7" fmla="*/ 16 h 16"/>
                <a:gd name="T8" fmla="*/ 6 w 18"/>
                <a:gd name="T9" fmla="*/ 16 h 16"/>
                <a:gd name="T10" fmla="*/ 2 w 18"/>
                <a:gd name="T11" fmla="*/ 14 h 16"/>
                <a:gd name="T12" fmla="*/ 2 w 18"/>
                <a:gd name="T13" fmla="*/ 14 h 16"/>
                <a:gd name="T14" fmla="*/ 0 w 18"/>
                <a:gd name="T15" fmla="*/ 10 h 16"/>
                <a:gd name="T16" fmla="*/ 0 w 18"/>
                <a:gd name="T17" fmla="*/ 8 h 16"/>
                <a:gd name="T18" fmla="*/ 2 w 18"/>
                <a:gd name="T19" fmla="*/ 4 h 16"/>
                <a:gd name="T20" fmla="*/ 4 w 18"/>
                <a:gd name="T21" fmla="*/ 2 h 16"/>
                <a:gd name="T22" fmla="*/ 4 w 18"/>
                <a:gd name="T23" fmla="*/ 2 h 16"/>
                <a:gd name="T24" fmla="*/ 6 w 18"/>
                <a:gd name="T25" fmla="*/ 0 h 16"/>
                <a:gd name="T26" fmla="*/ 10 w 18"/>
                <a:gd name="T27" fmla="*/ 0 h 16"/>
                <a:gd name="T28" fmla="*/ 14 w 18"/>
                <a:gd name="T29" fmla="*/ 0 h 16"/>
                <a:gd name="T30" fmla="*/ 16 w 18"/>
                <a:gd name="T31" fmla="*/ 2 h 16"/>
                <a:gd name="T32" fmla="*/ 16 w 18"/>
                <a:gd name="T33" fmla="*/ 2 h 16"/>
                <a:gd name="T34" fmla="*/ 18 w 18"/>
                <a:gd name="T35" fmla="*/ 6 h 16"/>
                <a:gd name="T36" fmla="*/ 18 w 18"/>
                <a:gd name="T37" fmla="*/ 10 h 16"/>
                <a:gd name="T38" fmla="*/ 16 w 18"/>
                <a:gd name="T39" fmla="*/ 12 h 16"/>
                <a:gd name="T40" fmla="*/ 14 w 18"/>
                <a:gd name="T41" fmla="*/ 16 h 16"/>
                <a:gd name="T42" fmla="*/ 14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4" y="16"/>
                  </a:moveTo>
                  <a:lnTo>
                    <a:pt x="14" y="16"/>
                  </a:lnTo>
                  <a:lnTo>
                    <a:pt x="12" y="16"/>
                  </a:lnTo>
                  <a:lnTo>
                    <a:pt x="8" y="16"/>
                  </a:lnTo>
                  <a:lnTo>
                    <a:pt x="6" y="16"/>
                  </a:lnTo>
                  <a:lnTo>
                    <a:pt x="2" y="14"/>
                  </a:lnTo>
                  <a:lnTo>
                    <a:pt x="2" y="14"/>
                  </a:lnTo>
                  <a:lnTo>
                    <a:pt x="0" y="10"/>
                  </a:lnTo>
                  <a:lnTo>
                    <a:pt x="0" y="8"/>
                  </a:lnTo>
                  <a:lnTo>
                    <a:pt x="2" y="4"/>
                  </a:lnTo>
                  <a:lnTo>
                    <a:pt x="4" y="2"/>
                  </a:lnTo>
                  <a:lnTo>
                    <a:pt x="4" y="2"/>
                  </a:lnTo>
                  <a:lnTo>
                    <a:pt x="6" y="0"/>
                  </a:lnTo>
                  <a:lnTo>
                    <a:pt x="10" y="0"/>
                  </a:lnTo>
                  <a:lnTo>
                    <a:pt x="14" y="0"/>
                  </a:lnTo>
                  <a:lnTo>
                    <a:pt x="16" y="2"/>
                  </a:lnTo>
                  <a:lnTo>
                    <a:pt x="16" y="2"/>
                  </a:lnTo>
                  <a:lnTo>
                    <a:pt x="18" y="6"/>
                  </a:lnTo>
                  <a:lnTo>
                    <a:pt x="18" y="10"/>
                  </a:lnTo>
                  <a:lnTo>
                    <a:pt x="16" y="12"/>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4" name="Freeform 208"/>
            <p:cNvSpPr>
              <a:spLocks/>
            </p:cNvSpPr>
            <p:nvPr/>
          </p:nvSpPr>
          <p:spPr bwMode="auto">
            <a:xfrm>
              <a:off x="4109" y="390"/>
              <a:ext cx="18" cy="18"/>
            </a:xfrm>
            <a:custGeom>
              <a:avLst/>
              <a:gdLst>
                <a:gd name="T0" fmla="*/ 14 w 18"/>
                <a:gd name="T1" fmla="*/ 16 h 18"/>
                <a:gd name="T2" fmla="*/ 14 w 18"/>
                <a:gd name="T3" fmla="*/ 16 h 18"/>
                <a:gd name="T4" fmla="*/ 10 w 18"/>
                <a:gd name="T5" fmla="*/ 18 h 18"/>
                <a:gd name="T6" fmla="*/ 8 w 18"/>
                <a:gd name="T7" fmla="*/ 18 h 18"/>
                <a:gd name="T8" fmla="*/ 4 w 18"/>
                <a:gd name="T9" fmla="*/ 16 h 18"/>
                <a:gd name="T10" fmla="*/ 2 w 18"/>
                <a:gd name="T11" fmla="*/ 14 h 18"/>
                <a:gd name="T12" fmla="*/ 2 w 18"/>
                <a:gd name="T13" fmla="*/ 14 h 18"/>
                <a:gd name="T14" fmla="*/ 0 w 18"/>
                <a:gd name="T15" fmla="*/ 10 h 18"/>
                <a:gd name="T16" fmla="*/ 2 w 18"/>
                <a:gd name="T17" fmla="*/ 8 h 18"/>
                <a:gd name="T18" fmla="*/ 2 w 18"/>
                <a:gd name="T19" fmla="*/ 4 h 18"/>
                <a:gd name="T20" fmla="*/ 4 w 18"/>
                <a:gd name="T21" fmla="*/ 2 h 18"/>
                <a:gd name="T22" fmla="*/ 4 w 18"/>
                <a:gd name="T23" fmla="*/ 2 h 18"/>
                <a:gd name="T24" fmla="*/ 8 w 18"/>
                <a:gd name="T25" fmla="*/ 0 h 18"/>
                <a:gd name="T26" fmla="*/ 12 w 18"/>
                <a:gd name="T27" fmla="*/ 0 h 18"/>
                <a:gd name="T28" fmla="*/ 14 w 18"/>
                <a:gd name="T29" fmla="*/ 2 h 18"/>
                <a:gd name="T30" fmla="*/ 16 w 18"/>
                <a:gd name="T31" fmla="*/ 4 h 18"/>
                <a:gd name="T32" fmla="*/ 16 w 18"/>
                <a:gd name="T33" fmla="*/ 4 h 18"/>
                <a:gd name="T34" fmla="*/ 18 w 18"/>
                <a:gd name="T35" fmla="*/ 8 h 18"/>
                <a:gd name="T36" fmla="*/ 18 w 18"/>
                <a:gd name="T37" fmla="*/ 12 h 18"/>
                <a:gd name="T38" fmla="*/ 16 w 18"/>
                <a:gd name="T39" fmla="*/ 14 h 18"/>
                <a:gd name="T40" fmla="*/ 14 w 18"/>
                <a:gd name="T41" fmla="*/ 16 h 18"/>
                <a:gd name="T42" fmla="*/ 14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16"/>
                  </a:moveTo>
                  <a:lnTo>
                    <a:pt x="14" y="16"/>
                  </a:lnTo>
                  <a:lnTo>
                    <a:pt x="10" y="18"/>
                  </a:lnTo>
                  <a:lnTo>
                    <a:pt x="8" y="18"/>
                  </a:lnTo>
                  <a:lnTo>
                    <a:pt x="4" y="16"/>
                  </a:lnTo>
                  <a:lnTo>
                    <a:pt x="2" y="14"/>
                  </a:lnTo>
                  <a:lnTo>
                    <a:pt x="2" y="14"/>
                  </a:lnTo>
                  <a:lnTo>
                    <a:pt x="0" y="10"/>
                  </a:lnTo>
                  <a:lnTo>
                    <a:pt x="2" y="8"/>
                  </a:lnTo>
                  <a:lnTo>
                    <a:pt x="2" y="4"/>
                  </a:lnTo>
                  <a:lnTo>
                    <a:pt x="4" y="2"/>
                  </a:lnTo>
                  <a:lnTo>
                    <a:pt x="4" y="2"/>
                  </a:lnTo>
                  <a:lnTo>
                    <a:pt x="8" y="0"/>
                  </a:lnTo>
                  <a:lnTo>
                    <a:pt x="12" y="0"/>
                  </a:lnTo>
                  <a:lnTo>
                    <a:pt x="14" y="2"/>
                  </a:lnTo>
                  <a:lnTo>
                    <a:pt x="16" y="4"/>
                  </a:lnTo>
                  <a:lnTo>
                    <a:pt x="16" y="4"/>
                  </a:lnTo>
                  <a:lnTo>
                    <a:pt x="18" y="8"/>
                  </a:lnTo>
                  <a:lnTo>
                    <a:pt x="18" y="12"/>
                  </a:lnTo>
                  <a:lnTo>
                    <a:pt x="16" y="14"/>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5" name="Freeform 209"/>
            <p:cNvSpPr>
              <a:spLocks/>
            </p:cNvSpPr>
            <p:nvPr/>
          </p:nvSpPr>
          <p:spPr bwMode="auto">
            <a:xfrm>
              <a:off x="4127" y="382"/>
              <a:ext cx="18" cy="16"/>
            </a:xfrm>
            <a:custGeom>
              <a:avLst/>
              <a:gdLst>
                <a:gd name="T0" fmla="*/ 12 w 18"/>
                <a:gd name="T1" fmla="*/ 16 h 16"/>
                <a:gd name="T2" fmla="*/ 12 w 18"/>
                <a:gd name="T3" fmla="*/ 16 h 16"/>
                <a:gd name="T4" fmla="*/ 8 w 18"/>
                <a:gd name="T5" fmla="*/ 16 h 16"/>
                <a:gd name="T6" fmla="*/ 6 w 18"/>
                <a:gd name="T7" fmla="*/ 16 h 16"/>
                <a:gd name="T8" fmla="*/ 2 w 18"/>
                <a:gd name="T9" fmla="*/ 14 h 16"/>
                <a:gd name="T10" fmla="*/ 0 w 18"/>
                <a:gd name="T11" fmla="*/ 12 h 16"/>
                <a:gd name="T12" fmla="*/ 0 w 18"/>
                <a:gd name="T13" fmla="*/ 12 h 16"/>
                <a:gd name="T14" fmla="*/ 0 w 18"/>
                <a:gd name="T15" fmla="*/ 8 h 16"/>
                <a:gd name="T16" fmla="*/ 0 w 18"/>
                <a:gd name="T17" fmla="*/ 6 h 16"/>
                <a:gd name="T18" fmla="*/ 2 w 18"/>
                <a:gd name="T19" fmla="*/ 2 h 16"/>
                <a:gd name="T20" fmla="*/ 6 w 18"/>
                <a:gd name="T21" fmla="*/ 0 h 16"/>
                <a:gd name="T22" fmla="*/ 6 w 18"/>
                <a:gd name="T23" fmla="*/ 0 h 16"/>
                <a:gd name="T24" fmla="*/ 8 w 18"/>
                <a:gd name="T25" fmla="*/ 0 h 16"/>
                <a:gd name="T26" fmla="*/ 12 w 18"/>
                <a:gd name="T27" fmla="*/ 0 h 16"/>
                <a:gd name="T28" fmla="*/ 14 w 18"/>
                <a:gd name="T29" fmla="*/ 2 h 16"/>
                <a:gd name="T30" fmla="*/ 16 w 18"/>
                <a:gd name="T31" fmla="*/ 4 h 16"/>
                <a:gd name="T32" fmla="*/ 16 w 18"/>
                <a:gd name="T33" fmla="*/ 4 h 16"/>
                <a:gd name="T34" fmla="*/ 18 w 18"/>
                <a:gd name="T35" fmla="*/ 8 h 16"/>
                <a:gd name="T36" fmla="*/ 16 w 18"/>
                <a:gd name="T37" fmla="*/ 12 h 16"/>
                <a:gd name="T38" fmla="*/ 16 w 18"/>
                <a:gd name="T39" fmla="*/ 14 h 16"/>
                <a:gd name="T40" fmla="*/ 12 w 18"/>
                <a:gd name="T41" fmla="*/ 16 h 16"/>
                <a:gd name="T42" fmla="*/ 12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16"/>
                  </a:moveTo>
                  <a:lnTo>
                    <a:pt x="12" y="16"/>
                  </a:lnTo>
                  <a:lnTo>
                    <a:pt x="8" y="16"/>
                  </a:lnTo>
                  <a:lnTo>
                    <a:pt x="6" y="16"/>
                  </a:lnTo>
                  <a:lnTo>
                    <a:pt x="2" y="14"/>
                  </a:lnTo>
                  <a:lnTo>
                    <a:pt x="0" y="12"/>
                  </a:lnTo>
                  <a:lnTo>
                    <a:pt x="0" y="12"/>
                  </a:lnTo>
                  <a:lnTo>
                    <a:pt x="0" y="8"/>
                  </a:lnTo>
                  <a:lnTo>
                    <a:pt x="0" y="6"/>
                  </a:lnTo>
                  <a:lnTo>
                    <a:pt x="2" y="2"/>
                  </a:lnTo>
                  <a:lnTo>
                    <a:pt x="6" y="0"/>
                  </a:lnTo>
                  <a:lnTo>
                    <a:pt x="6" y="0"/>
                  </a:lnTo>
                  <a:lnTo>
                    <a:pt x="8" y="0"/>
                  </a:lnTo>
                  <a:lnTo>
                    <a:pt x="12" y="0"/>
                  </a:lnTo>
                  <a:lnTo>
                    <a:pt x="14" y="2"/>
                  </a:lnTo>
                  <a:lnTo>
                    <a:pt x="16" y="4"/>
                  </a:lnTo>
                  <a:lnTo>
                    <a:pt x="16" y="4"/>
                  </a:lnTo>
                  <a:lnTo>
                    <a:pt x="18" y="8"/>
                  </a:lnTo>
                  <a:lnTo>
                    <a:pt x="16" y="12"/>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6" name="Freeform 210"/>
            <p:cNvSpPr>
              <a:spLocks/>
            </p:cNvSpPr>
            <p:nvPr/>
          </p:nvSpPr>
          <p:spPr bwMode="auto">
            <a:xfrm>
              <a:off x="4145" y="374"/>
              <a:ext cx="18" cy="18"/>
            </a:xfrm>
            <a:custGeom>
              <a:avLst/>
              <a:gdLst>
                <a:gd name="T0" fmla="*/ 12 w 18"/>
                <a:gd name="T1" fmla="*/ 18 h 18"/>
                <a:gd name="T2" fmla="*/ 12 w 18"/>
                <a:gd name="T3" fmla="*/ 18 h 18"/>
                <a:gd name="T4" fmla="*/ 8 w 18"/>
                <a:gd name="T5" fmla="*/ 18 h 18"/>
                <a:gd name="T6" fmla="*/ 6 w 18"/>
                <a:gd name="T7" fmla="*/ 18 h 18"/>
                <a:gd name="T8" fmla="*/ 2 w 18"/>
                <a:gd name="T9" fmla="*/ 16 h 18"/>
                <a:gd name="T10" fmla="*/ 2 w 18"/>
                <a:gd name="T11" fmla="*/ 12 h 18"/>
                <a:gd name="T12" fmla="*/ 2 w 18"/>
                <a:gd name="T13" fmla="*/ 12 h 18"/>
                <a:gd name="T14" fmla="*/ 0 w 18"/>
                <a:gd name="T15" fmla="*/ 8 h 18"/>
                <a:gd name="T16" fmla="*/ 2 w 18"/>
                <a:gd name="T17" fmla="*/ 6 h 18"/>
                <a:gd name="T18" fmla="*/ 4 w 18"/>
                <a:gd name="T19" fmla="*/ 2 h 18"/>
                <a:gd name="T20" fmla="*/ 6 w 18"/>
                <a:gd name="T21" fmla="*/ 2 h 18"/>
                <a:gd name="T22" fmla="*/ 6 w 18"/>
                <a:gd name="T23" fmla="*/ 2 h 18"/>
                <a:gd name="T24" fmla="*/ 10 w 18"/>
                <a:gd name="T25" fmla="*/ 0 h 18"/>
                <a:gd name="T26" fmla="*/ 14 w 18"/>
                <a:gd name="T27" fmla="*/ 2 h 18"/>
                <a:gd name="T28" fmla="*/ 16 w 18"/>
                <a:gd name="T29" fmla="*/ 4 h 18"/>
                <a:gd name="T30" fmla="*/ 18 w 18"/>
                <a:gd name="T31" fmla="*/ 8 h 18"/>
                <a:gd name="T32" fmla="*/ 18 w 18"/>
                <a:gd name="T33" fmla="*/ 8 h 18"/>
                <a:gd name="T34" fmla="*/ 18 w 18"/>
                <a:gd name="T35" fmla="*/ 10 h 18"/>
                <a:gd name="T36" fmla="*/ 16 w 18"/>
                <a:gd name="T37" fmla="*/ 14 h 18"/>
                <a:gd name="T38" fmla="*/ 14 w 18"/>
                <a:gd name="T39" fmla="*/ 16 h 18"/>
                <a:gd name="T40" fmla="*/ 12 w 18"/>
                <a:gd name="T41" fmla="*/ 18 h 18"/>
                <a:gd name="T42" fmla="*/ 12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18"/>
                  </a:moveTo>
                  <a:lnTo>
                    <a:pt x="12" y="18"/>
                  </a:lnTo>
                  <a:lnTo>
                    <a:pt x="8" y="18"/>
                  </a:lnTo>
                  <a:lnTo>
                    <a:pt x="6" y="18"/>
                  </a:lnTo>
                  <a:lnTo>
                    <a:pt x="2" y="16"/>
                  </a:lnTo>
                  <a:lnTo>
                    <a:pt x="2" y="12"/>
                  </a:lnTo>
                  <a:lnTo>
                    <a:pt x="2" y="12"/>
                  </a:lnTo>
                  <a:lnTo>
                    <a:pt x="0" y="8"/>
                  </a:lnTo>
                  <a:lnTo>
                    <a:pt x="2" y="6"/>
                  </a:lnTo>
                  <a:lnTo>
                    <a:pt x="4" y="2"/>
                  </a:lnTo>
                  <a:lnTo>
                    <a:pt x="6" y="2"/>
                  </a:lnTo>
                  <a:lnTo>
                    <a:pt x="6" y="2"/>
                  </a:lnTo>
                  <a:lnTo>
                    <a:pt x="10" y="0"/>
                  </a:lnTo>
                  <a:lnTo>
                    <a:pt x="14" y="2"/>
                  </a:lnTo>
                  <a:lnTo>
                    <a:pt x="16" y="4"/>
                  </a:lnTo>
                  <a:lnTo>
                    <a:pt x="18" y="8"/>
                  </a:lnTo>
                  <a:lnTo>
                    <a:pt x="18" y="8"/>
                  </a:lnTo>
                  <a:lnTo>
                    <a:pt x="18" y="10"/>
                  </a:lnTo>
                  <a:lnTo>
                    <a:pt x="16" y="14"/>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7" name="Freeform 211"/>
            <p:cNvSpPr>
              <a:spLocks/>
            </p:cNvSpPr>
            <p:nvPr/>
          </p:nvSpPr>
          <p:spPr bwMode="auto">
            <a:xfrm>
              <a:off x="4165" y="370"/>
              <a:ext cx="16" cy="18"/>
            </a:xfrm>
            <a:custGeom>
              <a:avLst/>
              <a:gdLst>
                <a:gd name="T0" fmla="*/ 10 w 16"/>
                <a:gd name="T1" fmla="*/ 18 h 18"/>
                <a:gd name="T2" fmla="*/ 10 w 16"/>
                <a:gd name="T3" fmla="*/ 18 h 18"/>
                <a:gd name="T4" fmla="*/ 6 w 16"/>
                <a:gd name="T5" fmla="*/ 18 h 18"/>
                <a:gd name="T6" fmla="*/ 4 w 16"/>
                <a:gd name="T7" fmla="*/ 16 h 18"/>
                <a:gd name="T8" fmla="*/ 2 w 16"/>
                <a:gd name="T9" fmla="*/ 14 h 18"/>
                <a:gd name="T10" fmla="*/ 0 w 16"/>
                <a:gd name="T11" fmla="*/ 10 h 18"/>
                <a:gd name="T12" fmla="*/ 0 w 16"/>
                <a:gd name="T13" fmla="*/ 10 h 18"/>
                <a:gd name="T14" fmla="*/ 0 w 16"/>
                <a:gd name="T15" fmla="*/ 8 h 18"/>
                <a:gd name="T16" fmla="*/ 2 w 16"/>
                <a:gd name="T17" fmla="*/ 4 h 18"/>
                <a:gd name="T18" fmla="*/ 4 w 16"/>
                <a:gd name="T19" fmla="*/ 2 h 18"/>
                <a:gd name="T20" fmla="*/ 6 w 16"/>
                <a:gd name="T21" fmla="*/ 0 h 18"/>
                <a:gd name="T22" fmla="*/ 6 w 16"/>
                <a:gd name="T23" fmla="*/ 0 h 18"/>
                <a:gd name="T24" fmla="*/ 10 w 16"/>
                <a:gd name="T25" fmla="*/ 0 h 18"/>
                <a:gd name="T26" fmla="*/ 14 w 16"/>
                <a:gd name="T27" fmla="*/ 2 h 18"/>
                <a:gd name="T28" fmla="*/ 16 w 16"/>
                <a:gd name="T29" fmla="*/ 4 h 18"/>
                <a:gd name="T30" fmla="*/ 16 w 16"/>
                <a:gd name="T31" fmla="*/ 8 h 18"/>
                <a:gd name="T32" fmla="*/ 16 w 16"/>
                <a:gd name="T33" fmla="*/ 8 h 18"/>
                <a:gd name="T34" fmla="*/ 16 w 16"/>
                <a:gd name="T35" fmla="*/ 12 h 18"/>
                <a:gd name="T36" fmla="*/ 16 w 16"/>
                <a:gd name="T37" fmla="*/ 14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6" y="18"/>
                  </a:lnTo>
                  <a:lnTo>
                    <a:pt x="4" y="16"/>
                  </a:lnTo>
                  <a:lnTo>
                    <a:pt x="2" y="14"/>
                  </a:lnTo>
                  <a:lnTo>
                    <a:pt x="0" y="10"/>
                  </a:lnTo>
                  <a:lnTo>
                    <a:pt x="0" y="10"/>
                  </a:lnTo>
                  <a:lnTo>
                    <a:pt x="0" y="8"/>
                  </a:lnTo>
                  <a:lnTo>
                    <a:pt x="2" y="4"/>
                  </a:lnTo>
                  <a:lnTo>
                    <a:pt x="4" y="2"/>
                  </a:lnTo>
                  <a:lnTo>
                    <a:pt x="6" y="0"/>
                  </a:lnTo>
                  <a:lnTo>
                    <a:pt x="6" y="0"/>
                  </a:lnTo>
                  <a:lnTo>
                    <a:pt x="10" y="0"/>
                  </a:lnTo>
                  <a:lnTo>
                    <a:pt x="14" y="2"/>
                  </a:lnTo>
                  <a:lnTo>
                    <a:pt x="16" y="4"/>
                  </a:lnTo>
                  <a:lnTo>
                    <a:pt x="16" y="8"/>
                  </a:lnTo>
                  <a:lnTo>
                    <a:pt x="16" y="8"/>
                  </a:lnTo>
                  <a:lnTo>
                    <a:pt x="16" y="12"/>
                  </a:lnTo>
                  <a:lnTo>
                    <a:pt x="16" y="14"/>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8" name="Freeform 212"/>
            <p:cNvSpPr>
              <a:spLocks/>
            </p:cNvSpPr>
            <p:nvPr/>
          </p:nvSpPr>
          <p:spPr bwMode="auto">
            <a:xfrm>
              <a:off x="4185" y="368"/>
              <a:ext cx="16" cy="18"/>
            </a:xfrm>
            <a:custGeom>
              <a:avLst/>
              <a:gdLst>
                <a:gd name="T0" fmla="*/ 8 w 16"/>
                <a:gd name="T1" fmla="*/ 18 h 18"/>
                <a:gd name="T2" fmla="*/ 8 w 16"/>
                <a:gd name="T3" fmla="*/ 18 h 18"/>
                <a:gd name="T4" fmla="*/ 4 w 16"/>
                <a:gd name="T5" fmla="*/ 18 h 18"/>
                <a:gd name="T6" fmla="*/ 2 w 16"/>
                <a:gd name="T7" fmla="*/ 16 h 18"/>
                <a:gd name="T8" fmla="*/ 0 w 16"/>
                <a:gd name="T9" fmla="*/ 12 h 18"/>
                <a:gd name="T10" fmla="*/ 0 w 16"/>
                <a:gd name="T11" fmla="*/ 10 h 18"/>
                <a:gd name="T12" fmla="*/ 0 w 16"/>
                <a:gd name="T13" fmla="*/ 10 h 18"/>
                <a:gd name="T14" fmla="*/ 0 w 16"/>
                <a:gd name="T15" fmla="*/ 6 h 18"/>
                <a:gd name="T16" fmla="*/ 2 w 16"/>
                <a:gd name="T17" fmla="*/ 4 h 18"/>
                <a:gd name="T18" fmla="*/ 4 w 16"/>
                <a:gd name="T19" fmla="*/ 2 h 18"/>
                <a:gd name="T20" fmla="*/ 8 w 16"/>
                <a:gd name="T21" fmla="*/ 0 h 18"/>
                <a:gd name="T22" fmla="*/ 8 w 16"/>
                <a:gd name="T23" fmla="*/ 0 h 18"/>
                <a:gd name="T24" fmla="*/ 10 w 16"/>
                <a:gd name="T25" fmla="*/ 0 h 18"/>
                <a:gd name="T26" fmla="*/ 14 w 16"/>
                <a:gd name="T27" fmla="*/ 2 h 18"/>
                <a:gd name="T28" fmla="*/ 16 w 16"/>
                <a:gd name="T29" fmla="*/ 6 h 18"/>
                <a:gd name="T30" fmla="*/ 16 w 16"/>
                <a:gd name="T31" fmla="*/ 8 h 18"/>
                <a:gd name="T32" fmla="*/ 16 w 16"/>
                <a:gd name="T33" fmla="*/ 8 h 18"/>
                <a:gd name="T34" fmla="*/ 16 w 16"/>
                <a:gd name="T35" fmla="*/ 12 h 18"/>
                <a:gd name="T36" fmla="*/ 14 w 16"/>
                <a:gd name="T37" fmla="*/ 14 h 18"/>
                <a:gd name="T38" fmla="*/ 12 w 16"/>
                <a:gd name="T39" fmla="*/ 16 h 18"/>
                <a:gd name="T40" fmla="*/ 8 w 16"/>
                <a:gd name="T41" fmla="*/ 18 h 18"/>
                <a:gd name="T42" fmla="*/ 8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8" y="18"/>
                  </a:moveTo>
                  <a:lnTo>
                    <a:pt x="8" y="18"/>
                  </a:lnTo>
                  <a:lnTo>
                    <a:pt x="4" y="18"/>
                  </a:lnTo>
                  <a:lnTo>
                    <a:pt x="2" y="16"/>
                  </a:lnTo>
                  <a:lnTo>
                    <a:pt x="0" y="12"/>
                  </a:lnTo>
                  <a:lnTo>
                    <a:pt x="0" y="10"/>
                  </a:lnTo>
                  <a:lnTo>
                    <a:pt x="0" y="10"/>
                  </a:lnTo>
                  <a:lnTo>
                    <a:pt x="0" y="6"/>
                  </a:lnTo>
                  <a:lnTo>
                    <a:pt x="2" y="4"/>
                  </a:lnTo>
                  <a:lnTo>
                    <a:pt x="4" y="2"/>
                  </a:lnTo>
                  <a:lnTo>
                    <a:pt x="8" y="0"/>
                  </a:lnTo>
                  <a:lnTo>
                    <a:pt x="8" y="0"/>
                  </a:lnTo>
                  <a:lnTo>
                    <a:pt x="10" y="0"/>
                  </a:lnTo>
                  <a:lnTo>
                    <a:pt x="14" y="2"/>
                  </a:lnTo>
                  <a:lnTo>
                    <a:pt x="16" y="6"/>
                  </a:lnTo>
                  <a:lnTo>
                    <a:pt x="16" y="8"/>
                  </a:lnTo>
                  <a:lnTo>
                    <a:pt x="16" y="8"/>
                  </a:lnTo>
                  <a:lnTo>
                    <a:pt x="16" y="12"/>
                  </a:lnTo>
                  <a:lnTo>
                    <a:pt x="14" y="14"/>
                  </a:lnTo>
                  <a:lnTo>
                    <a:pt x="12" y="16"/>
                  </a:lnTo>
                  <a:lnTo>
                    <a:pt x="8" y="18"/>
                  </a:lnTo>
                  <a:lnTo>
                    <a:pt x="8"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29" name="Freeform 213"/>
            <p:cNvSpPr>
              <a:spLocks/>
            </p:cNvSpPr>
            <p:nvPr/>
          </p:nvSpPr>
          <p:spPr bwMode="auto">
            <a:xfrm>
              <a:off x="4203" y="368"/>
              <a:ext cx="18" cy="18"/>
            </a:xfrm>
            <a:custGeom>
              <a:avLst/>
              <a:gdLst>
                <a:gd name="T0" fmla="*/ 8 w 18"/>
                <a:gd name="T1" fmla="*/ 18 h 18"/>
                <a:gd name="T2" fmla="*/ 8 w 18"/>
                <a:gd name="T3" fmla="*/ 18 h 18"/>
                <a:gd name="T4" fmla="*/ 6 w 18"/>
                <a:gd name="T5" fmla="*/ 16 h 18"/>
                <a:gd name="T6" fmla="*/ 2 w 18"/>
                <a:gd name="T7" fmla="*/ 14 h 18"/>
                <a:gd name="T8" fmla="*/ 2 w 18"/>
                <a:gd name="T9" fmla="*/ 12 h 18"/>
                <a:gd name="T10" fmla="*/ 0 w 18"/>
                <a:gd name="T11" fmla="*/ 8 h 18"/>
                <a:gd name="T12" fmla="*/ 0 w 18"/>
                <a:gd name="T13" fmla="*/ 8 h 18"/>
                <a:gd name="T14" fmla="*/ 2 w 18"/>
                <a:gd name="T15" fmla="*/ 6 h 18"/>
                <a:gd name="T16" fmla="*/ 4 w 18"/>
                <a:gd name="T17" fmla="*/ 2 h 18"/>
                <a:gd name="T18" fmla="*/ 6 w 18"/>
                <a:gd name="T19" fmla="*/ 2 h 18"/>
                <a:gd name="T20" fmla="*/ 10 w 18"/>
                <a:gd name="T21" fmla="*/ 0 h 18"/>
                <a:gd name="T22" fmla="*/ 10 w 18"/>
                <a:gd name="T23" fmla="*/ 0 h 18"/>
                <a:gd name="T24" fmla="*/ 14 w 18"/>
                <a:gd name="T25" fmla="*/ 2 h 18"/>
                <a:gd name="T26" fmla="*/ 16 w 18"/>
                <a:gd name="T27" fmla="*/ 4 h 18"/>
                <a:gd name="T28" fmla="*/ 18 w 18"/>
                <a:gd name="T29" fmla="*/ 6 h 18"/>
                <a:gd name="T30" fmla="*/ 18 w 18"/>
                <a:gd name="T31" fmla="*/ 10 h 18"/>
                <a:gd name="T32" fmla="*/ 18 w 18"/>
                <a:gd name="T33" fmla="*/ 10 h 18"/>
                <a:gd name="T34" fmla="*/ 18 w 18"/>
                <a:gd name="T35" fmla="*/ 14 h 18"/>
                <a:gd name="T36" fmla="*/ 16 w 18"/>
                <a:gd name="T37" fmla="*/ 16 h 18"/>
                <a:gd name="T38" fmla="*/ 12 w 18"/>
                <a:gd name="T39" fmla="*/ 18 h 18"/>
                <a:gd name="T40" fmla="*/ 8 w 18"/>
                <a:gd name="T41" fmla="*/ 18 h 18"/>
                <a:gd name="T42" fmla="*/ 8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18"/>
                  </a:moveTo>
                  <a:lnTo>
                    <a:pt x="8" y="18"/>
                  </a:lnTo>
                  <a:lnTo>
                    <a:pt x="6" y="16"/>
                  </a:lnTo>
                  <a:lnTo>
                    <a:pt x="2" y="14"/>
                  </a:lnTo>
                  <a:lnTo>
                    <a:pt x="2" y="12"/>
                  </a:lnTo>
                  <a:lnTo>
                    <a:pt x="0" y="8"/>
                  </a:lnTo>
                  <a:lnTo>
                    <a:pt x="0" y="8"/>
                  </a:lnTo>
                  <a:lnTo>
                    <a:pt x="2" y="6"/>
                  </a:lnTo>
                  <a:lnTo>
                    <a:pt x="4" y="2"/>
                  </a:lnTo>
                  <a:lnTo>
                    <a:pt x="6" y="2"/>
                  </a:lnTo>
                  <a:lnTo>
                    <a:pt x="10" y="0"/>
                  </a:lnTo>
                  <a:lnTo>
                    <a:pt x="10" y="0"/>
                  </a:lnTo>
                  <a:lnTo>
                    <a:pt x="14" y="2"/>
                  </a:lnTo>
                  <a:lnTo>
                    <a:pt x="16" y="4"/>
                  </a:lnTo>
                  <a:lnTo>
                    <a:pt x="18" y="6"/>
                  </a:lnTo>
                  <a:lnTo>
                    <a:pt x="18" y="10"/>
                  </a:lnTo>
                  <a:lnTo>
                    <a:pt x="18" y="10"/>
                  </a:lnTo>
                  <a:lnTo>
                    <a:pt x="18" y="14"/>
                  </a:lnTo>
                  <a:lnTo>
                    <a:pt x="16" y="16"/>
                  </a:lnTo>
                  <a:lnTo>
                    <a:pt x="12" y="18"/>
                  </a:lnTo>
                  <a:lnTo>
                    <a:pt x="8" y="18"/>
                  </a:lnTo>
                  <a:lnTo>
                    <a:pt x="8"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0" name="Freeform 214"/>
            <p:cNvSpPr>
              <a:spLocks/>
            </p:cNvSpPr>
            <p:nvPr/>
          </p:nvSpPr>
          <p:spPr bwMode="auto">
            <a:xfrm>
              <a:off x="4223" y="372"/>
              <a:ext cx="18" cy="16"/>
            </a:xfrm>
            <a:custGeom>
              <a:avLst/>
              <a:gdLst>
                <a:gd name="T0" fmla="*/ 8 w 18"/>
                <a:gd name="T1" fmla="*/ 16 h 16"/>
                <a:gd name="T2" fmla="*/ 8 w 18"/>
                <a:gd name="T3" fmla="*/ 16 h 16"/>
                <a:gd name="T4" fmla="*/ 4 w 18"/>
                <a:gd name="T5" fmla="*/ 16 h 16"/>
                <a:gd name="T6" fmla="*/ 2 w 18"/>
                <a:gd name="T7" fmla="*/ 12 h 16"/>
                <a:gd name="T8" fmla="*/ 0 w 18"/>
                <a:gd name="T9" fmla="*/ 10 h 16"/>
                <a:gd name="T10" fmla="*/ 0 w 18"/>
                <a:gd name="T11" fmla="*/ 6 h 16"/>
                <a:gd name="T12" fmla="*/ 0 w 18"/>
                <a:gd name="T13" fmla="*/ 6 h 16"/>
                <a:gd name="T14" fmla="*/ 2 w 18"/>
                <a:gd name="T15" fmla="*/ 4 h 16"/>
                <a:gd name="T16" fmla="*/ 4 w 18"/>
                <a:gd name="T17" fmla="*/ 0 h 16"/>
                <a:gd name="T18" fmla="*/ 8 w 18"/>
                <a:gd name="T19" fmla="*/ 0 h 16"/>
                <a:gd name="T20" fmla="*/ 10 w 18"/>
                <a:gd name="T21" fmla="*/ 0 h 16"/>
                <a:gd name="T22" fmla="*/ 10 w 18"/>
                <a:gd name="T23" fmla="*/ 0 h 16"/>
                <a:gd name="T24" fmla="*/ 14 w 18"/>
                <a:gd name="T25" fmla="*/ 0 h 16"/>
                <a:gd name="T26" fmla="*/ 16 w 18"/>
                <a:gd name="T27" fmla="*/ 4 h 16"/>
                <a:gd name="T28" fmla="*/ 18 w 18"/>
                <a:gd name="T29" fmla="*/ 6 h 16"/>
                <a:gd name="T30" fmla="*/ 18 w 18"/>
                <a:gd name="T31" fmla="*/ 10 h 16"/>
                <a:gd name="T32" fmla="*/ 18 w 18"/>
                <a:gd name="T33" fmla="*/ 10 h 16"/>
                <a:gd name="T34" fmla="*/ 16 w 18"/>
                <a:gd name="T35" fmla="*/ 12 h 16"/>
                <a:gd name="T36" fmla="*/ 14 w 18"/>
                <a:gd name="T37" fmla="*/ 16 h 16"/>
                <a:gd name="T38" fmla="*/ 10 w 18"/>
                <a:gd name="T39" fmla="*/ 16 h 16"/>
                <a:gd name="T40" fmla="*/ 8 w 18"/>
                <a:gd name="T41" fmla="*/ 16 h 16"/>
                <a:gd name="T42" fmla="*/ 8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8" y="16"/>
                  </a:moveTo>
                  <a:lnTo>
                    <a:pt x="8" y="16"/>
                  </a:lnTo>
                  <a:lnTo>
                    <a:pt x="4" y="16"/>
                  </a:lnTo>
                  <a:lnTo>
                    <a:pt x="2" y="12"/>
                  </a:lnTo>
                  <a:lnTo>
                    <a:pt x="0" y="10"/>
                  </a:lnTo>
                  <a:lnTo>
                    <a:pt x="0" y="6"/>
                  </a:lnTo>
                  <a:lnTo>
                    <a:pt x="0" y="6"/>
                  </a:lnTo>
                  <a:lnTo>
                    <a:pt x="2" y="4"/>
                  </a:lnTo>
                  <a:lnTo>
                    <a:pt x="4" y="0"/>
                  </a:lnTo>
                  <a:lnTo>
                    <a:pt x="8" y="0"/>
                  </a:lnTo>
                  <a:lnTo>
                    <a:pt x="10" y="0"/>
                  </a:lnTo>
                  <a:lnTo>
                    <a:pt x="10" y="0"/>
                  </a:lnTo>
                  <a:lnTo>
                    <a:pt x="14" y="0"/>
                  </a:lnTo>
                  <a:lnTo>
                    <a:pt x="16" y="4"/>
                  </a:lnTo>
                  <a:lnTo>
                    <a:pt x="18" y="6"/>
                  </a:lnTo>
                  <a:lnTo>
                    <a:pt x="18" y="10"/>
                  </a:lnTo>
                  <a:lnTo>
                    <a:pt x="18" y="10"/>
                  </a:lnTo>
                  <a:lnTo>
                    <a:pt x="16" y="12"/>
                  </a:lnTo>
                  <a:lnTo>
                    <a:pt x="14" y="16"/>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1" name="Freeform 215"/>
            <p:cNvSpPr>
              <a:spLocks/>
            </p:cNvSpPr>
            <p:nvPr/>
          </p:nvSpPr>
          <p:spPr bwMode="auto">
            <a:xfrm>
              <a:off x="4243" y="376"/>
              <a:ext cx="16" cy="18"/>
            </a:xfrm>
            <a:custGeom>
              <a:avLst/>
              <a:gdLst>
                <a:gd name="T0" fmla="*/ 6 w 16"/>
                <a:gd name="T1" fmla="*/ 18 h 18"/>
                <a:gd name="T2" fmla="*/ 6 w 16"/>
                <a:gd name="T3" fmla="*/ 18 h 18"/>
                <a:gd name="T4" fmla="*/ 2 w 16"/>
                <a:gd name="T5" fmla="*/ 16 h 18"/>
                <a:gd name="T6" fmla="*/ 0 w 16"/>
                <a:gd name="T7" fmla="*/ 12 h 18"/>
                <a:gd name="T8" fmla="*/ 0 w 16"/>
                <a:gd name="T9" fmla="*/ 10 h 18"/>
                <a:gd name="T10" fmla="*/ 0 w 16"/>
                <a:gd name="T11" fmla="*/ 6 h 18"/>
                <a:gd name="T12" fmla="*/ 0 w 16"/>
                <a:gd name="T13" fmla="*/ 6 h 18"/>
                <a:gd name="T14" fmla="*/ 2 w 16"/>
                <a:gd name="T15" fmla="*/ 4 h 18"/>
                <a:gd name="T16" fmla="*/ 4 w 16"/>
                <a:gd name="T17" fmla="*/ 2 h 18"/>
                <a:gd name="T18" fmla="*/ 8 w 16"/>
                <a:gd name="T19" fmla="*/ 0 h 18"/>
                <a:gd name="T20" fmla="*/ 10 w 16"/>
                <a:gd name="T21" fmla="*/ 0 h 18"/>
                <a:gd name="T22" fmla="*/ 10 w 16"/>
                <a:gd name="T23" fmla="*/ 0 h 18"/>
                <a:gd name="T24" fmla="*/ 14 w 16"/>
                <a:gd name="T25" fmla="*/ 2 h 18"/>
                <a:gd name="T26" fmla="*/ 16 w 16"/>
                <a:gd name="T27" fmla="*/ 6 h 18"/>
                <a:gd name="T28" fmla="*/ 16 w 16"/>
                <a:gd name="T29" fmla="*/ 8 h 18"/>
                <a:gd name="T30" fmla="*/ 16 w 16"/>
                <a:gd name="T31" fmla="*/ 12 h 18"/>
                <a:gd name="T32" fmla="*/ 16 w 16"/>
                <a:gd name="T33" fmla="*/ 12 h 18"/>
                <a:gd name="T34" fmla="*/ 14 w 16"/>
                <a:gd name="T35" fmla="*/ 14 h 18"/>
                <a:gd name="T36" fmla="*/ 12 w 16"/>
                <a:gd name="T37" fmla="*/ 16 h 18"/>
                <a:gd name="T38" fmla="*/ 8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2"/>
                  </a:lnTo>
                  <a:lnTo>
                    <a:pt x="0" y="10"/>
                  </a:lnTo>
                  <a:lnTo>
                    <a:pt x="0" y="6"/>
                  </a:lnTo>
                  <a:lnTo>
                    <a:pt x="0" y="6"/>
                  </a:lnTo>
                  <a:lnTo>
                    <a:pt x="2" y="4"/>
                  </a:lnTo>
                  <a:lnTo>
                    <a:pt x="4" y="2"/>
                  </a:lnTo>
                  <a:lnTo>
                    <a:pt x="8" y="0"/>
                  </a:lnTo>
                  <a:lnTo>
                    <a:pt x="10" y="0"/>
                  </a:lnTo>
                  <a:lnTo>
                    <a:pt x="10" y="0"/>
                  </a:lnTo>
                  <a:lnTo>
                    <a:pt x="14" y="2"/>
                  </a:lnTo>
                  <a:lnTo>
                    <a:pt x="16" y="6"/>
                  </a:lnTo>
                  <a:lnTo>
                    <a:pt x="16" y="8"/>
                  </a:lnTo>
                  <a:lnTo>
                    <a:pt x="16" y="12"/>
                  </a:lnTo>
                  <a:lnTo>
                    <a:pt x="16" y="12"/>
                  </a:lnTo>
                  <a:lnTo>
                    <a:pt x="14" y="14"/>
                  </a:lnTo>
                  <a:lnTo>
                    <a:pt x="12" y="16"/>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2" name="Freeform 216"/>
            <p:cNvSpPr>
              <a:spLocks/>
            </p:cNvSpPr>
            <p:nvPr/>
          </p:nvSpPr>
          <p:spPr bwMode="auto">
            <a:xfrm>
              <a:off x="4261" y="384"/>
              <a:ext cx="16" cy="18"/>
            </a:xfrm>
            <a:custGeom>
              <a:avLst/>
              <a:gdLst>
                <a:gd name="T0" fmla="*/ 4 w 16"/>
                <a:gd name="T1" fmla="*/ 16 h 18"/>
                <a:gd name="T2" fmla="*/ 4 w 16"/>
                <a:gd name="T3" fmla="*/ 16 h 18"/>
                <a:gd name="T4" fmla="*/ 2 w 16"/>
                <a:gd name="T5" fmla="*/ 14 h 18"/>
                <a:gd name="T6" fmla="*/ 0 w 16"/>
                <a:gd name="T7" fmla="*/ 12 h 18"/>
                <a:gd name="T8" fmla="*/ 0 w 16"/>
                <a:gd name="T9" fmla="*/ 8 h 18"/>
                <a:gd name="T10" fmla="*/ 0 w 16"/>
                <a:gd name="T11" fmla="*/ 4 h 18"/>
                <a:gd name="T12" fmla="*/ 0 w 16"/>
                <a:gd name="T13" fmla="*/ 4 h 18"/>
                <a:gd name="T14" fmla="*/ 2 w 16"/>
                <a:gd name="T15" fmla="*/ 2 h 18"/>
                <a:gd name="T16" fmla="*/ 6 w 16"/>
                <a:gd name="T17" fmla="*/ 0 h 18"/>
                <a:gd name="T18" fmla="*/ 8 w 16"/>
                <a:gd name="T19" fmla="*/ 0 h 18"/>
                <a:gd name="T20" fmla="*/ 12 w 16"/>
                <a:gd name="T21" fmla="*/ 0 h 18"/>
                <a:gd name="T22" fmla="*/ 12 w 16"/>
                <a:gd name="T23" fmla="*/ 0 h 18"/>
                <a:gd name="T24" fmla="*/ 14 w 16"/>
                <a:gd name="T25" fmla="*/ 2 h 18"/>
                <a:gd name="T26" fmla="*/ 16 w 16"/>
                <a:gd name="T27" fmla="*/ 6 h 18"/>
                <a:gd name="T28" fmla="*/ 16 w 16"/>
                <a:gd name="T29" fmla="*/ 8 h 18"/>
                <a:gd name="T30" fmla="*/ 16 w 16"/>
                <a:gd name="T31" fmla="*/ 12 h 18"/>
                <a:gd name="T32" fmla="*/ 16 w 16"/>
                <a:gd name="T33" fmla="*/ 12 h 18"/>
                <a:gd name="T34" fmla="*/ 14 w 16"/>
                <a:gd name="T35" fmla="*/ 14 h 18"/>
                <a:gd name="T36" fmla="*/ 10 w 16"/>
                <a:gd name="T37" fmla="*/ 16 h 18"/>
                <a:gd name="T38" fmla="*/ 8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2" y="14"/>
                  </a:lnTo>
                  <a:lnTo>
                    <a:pt x="0" y="12"/>
                  </a:lnTo>
                  <a:lnTo>
                    <a:pt x="0" y="8"/>
                  </a:lnTo>
                  <a:lnTo>
                    <a:pt x="0" y="4"/>
                  </a:ln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3" name="Freeform 217"/>
            <p:cNvSpPr>
              <a:spLocks/>
            </p:cNvSpPr>
            <p:nvPr/>
          </p:nvSpPr>
          <p:spPr bwMode="auto">
            <a:xfrm>
              <a:off x="4277" y="394"/>
              <a:ext cx="18" cy="16"/>
            </a:xfrm>
            <a:custGeom>
              <a:avLst/>
              <a:gdLst>
                <a:gd name="T0" fmla="*/ 4 w 18"/>
                <a:gd name="T1" fmla="*/ 16 h 16"/>
                <a:gd name="T2" fmla="*/ 4 w 18"/>
                <a:gd name="T3" fmla="*/ 16 h 16"/>
                <a:gd name="T4" fmla="*/ 2 w 18"/>
                <a:gd name="T5" fmla="*/ 12 h 16"/>
                <a:gd name="T6" fmla="*/ 0 w 18"/>
                <a:gd name="T7" fmla="*/ 10 h 16"/>
                <a:gd name="T8" fmla="*/ 0 w 18"/>
                <a:gd name="T9" fmla="*/ 6 h 16"/>
                <a:gd name="T10" fmla="*/ 2 w 18"/>
                <a:gd name="T11" fmla="*/ 4 h 16"/>
                <a:gd name="T12" fmla="*/ 2 w 18"/>
                <a:gd name="T13" fmla="*/ 4 h 16"/>
                <a:gd name="T14" fmla="*/ 4 w 18"/>
                <a:gd name="T15" fmla="*/ 0 h 16"/>
                <a:gd name="T16" fmla="*/ 8 w 18"/>
                <a:gd name="T17" fmla="*/ 0 h 16"/>
                <a:gd name="T18" fmla="*/ 10 w 18"/>
                <a:gd name="T19" fmla="*/ 0 h 16"/>
                <a:gd name="T20" fmla="*/ 14 w 18"/>
                <a:gd name="T21" fmla="*/ 0 h 16"/>
                <a:gd name="T22" fmla="*/ 14 w 18"/>
                <a:gd name="T23" fmla="*/ 0 h 16"/>
                <a:gd name="T24" fmla="*/ 16 w 18"/>
                <a:gd name="T25" fmla="*/ 4 h 16"/>
                <a:gd name="T26" fmla="*/ 18 w 18"/>
                <a:gd name="T27" fmla="*/ 6 h 16"/>
                <a:gd name="T28" fmla="*/ 18 w 18"/>
                <a:gd name="T29" fmla="*/ 10 h 16"/>
                <a:gd name="T30" fmla="*/ 16 w 18"/>
                <a:gd name="T31" fmla="*/ 12 h 16"/>
                <a:gd name="T32" fmla="*/ 16 w 18"/>
                <a:gd name="T33" fmla="*/ 12 h 16"/>
                <a:gd name="T34" fmla="*/ 14 w 18"/>
                <a:gd name="T35" fmla="*/ 16 h 16"/>
                <a:gd name="T36" fmla="*/ 10 w 18"/>
                <a:gd name="T37" fmla="*/ 16 h 16"/>
                <a:gd name="T38" fmla="*/ 8 w 18"/>
                <a:gd name="T39" fmla="*/ 16 h 16"/>
                <a:gd name="T40" fmla="*/ 4 w 18"/>
                <a:gd name="T41" fmla="*/ 16 h 16"/>
                <a:gd name="T42" fmla="*/ 4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16"/>
                  </a:moveTo>
                  <a:lnTo>
                    <a:pt x="4" y="16"/>
                  </a:lnTo>
                  <a:lnTo>
                    <a:pt x="2" y="12"/>
                  </a:lnTo>
                  <a:lnTo>
                    <a:pt x="0" y="10"/>
                  </a:lnTo>
                  <a:lnTo>
                    <a:pt x="0" y="6"/>
                  </a:lnTo>
                  <a:lnTo>
                    <a:pt x="2" y="4"/>
                  </a:lnTo>
                  <a:lnTo>
                    <a:pt x="2" y="4"/>
                  </a:lnTo>
                  <a:lnTo>
                    <a:pt x="4" y="0"/>
                  </a:lnTo>
                  <a:lnTo>
                    <a:pt x="8" y="0"/>
                  </a:lnTo>
                  <a:lnTo>
                    <a:pt x="10" y="0"/>
                  </a:lnTo>
                  <a:lnTo>
                    <a:pt x="14" y="0"/>
                  </a:lnTo>
                  <a:lnTo>
                    <a:pt x="14" y="0"/>
                  </a:lnTo>
                  <a:lnTo>
                    <a:pt x="16" y="4"/>
                  </a:lnTo>
                  <a:lnTo>
                    <a:pt x="18" y="6"/>
                  </a:lnTo>
                  <a:lnTo>
                    <a:pt x="18" y="10"/>
                  </a:lnTo>
                  <a:lnTo>
                    <a:pt x="16" y="12"/>
                  </a:lnTo>
                  <a:lnTo>
                    <a:pt x="16" y="12"/>
                  </a:lnTo>
                  <a:lnTo>
                    <a:pt x="14" y="16"/>
                  </a:lnTo>
                  <a:lnTo>
                    <a:pt x="10" y="16"/>
                  </a:lnTo>
                  <a:lnTo>
                    <a:pt x="8" y="16"/>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4" name="Freeform 218"/>
            <p:cNvSpPr>
              <a:spLocks/>
            </p:cNvSpPr>
            <p:nvPr/>
          </p:nvSpPr>
          <p:spPr bwMode="auto">
            <a:xfrm>
              <a:off x="4293" y="406"/>
              <a:ext cx="18" cy="16"/>
            </a:xfrm>
            <a:custGeom>
              <a:avLst/>
              <a:gdLst>
                <a:gd name="T0" fmla="*/ 4 w 18"/>
                <a:gd name="T1" fmla="*/ 14 h 16"/>
                <a:gd name="T2" fmla="*/ 4 w 18"/>
                <a:gd name="T3" fmla="*/ 14 h 16"/>
                <a:gd name="T4" fmla="*/ 2 w 18"/>
                <a:gd name="T5" fmla="*/ 12 h 16"/>
                <a:gd name="T6" fmla="*/ 0 w 18"/>
                <a:gd name="T7" fmla="*/ 8 h 16"/>
                <a:gd name="T8" fmla="*/ 0 w 18"/>
                <a:gd name="T9" fmla="*/ 6 h 16"/>
                <a:gd name="T10" fmla="*/ 2 w 18"/>
                <a:gd name="T11" fmla="*/ 2 h 16"/>
                <a:gd name="T12" fmla="*/ 2 w 18"/>
                <a:gd name="T13" fmla="*/ 2 h 16"/>
                <a:gd name="T14" fmla="*/ 4 w 18"/>
                <a:gd name="T15" fmla="*/ 0 h 16"/>
                <a:gd name="T16" fmla="*/ 8 w 18"/>
                <a:gd name="T17" fmla="*/ 0 h 16"/>
                <a:gd name="T18" fmla="*/ 12 w 18"/>
                <a:gd name="T19" fmla="*/ 0 h 16"/>
                <a:gd name="T20" fmla="*/ 14 w 18"/>
                <a:gd name="T21" fmla="*/ 2 h 16"/>
                <a:gd name="T22" fmla="*/ 14 w 18"/>
                <a:gd name="T23" fmla="*/ 2 h 16"/>
                <a:gd name="T24" fmla="*/ 16 w 18"/>
                <a:gd name="T25" fmla="*/ 4 h 16"/>
                <a:gd name="T26" fmla="*/ 18 w 18"/>
                <a:gd name="T27" fmla="*/ 6 h 16"/>
                <a:gd name="T28" fmla="*/ 18 w 18"/>
                <a:gd name="T29" fmla="*/ 10 h 16"/>
                <a:gd name="T30" fmla="*/ 16 w 18"/>
                <a:gd name="T31" fmla="*/ 14 h 16"/>
                <a:gd name="T32" fmla="*/ 16 w 18"/>
                <a:gd name="T33" fmla="*/ 14 h 16"/>
                <a:gd name="T34" fmla="*/ 12 w 18"/>
                <a:gd name="T35" fmla="*/ 16 h 16"/>
                <a:gd name="T36" fmla="*/ 10 w 18"/>
                <a:gd name="T37" fmla="*/ 16 h 16"/>
                <a:gd name="T38" fmla="*/ 6 w 18"/>
                <a:gd name="T39" fmla="*/ 16 h 16"/>
                <a:gd name="T40" fmla="*/ 4 w 18"/>
                <a:gd name="T41" fmla="*/ 14 h 16"/>
                <a:gd name="T42" fmla="*/ 4 w 18"/>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14"/>
                  </a:moveTo>
                  <a:lnTo>
                    <a:pt x="4" y="14"/>
                  </a:lnTo>
                  <a:lnTo>
                    <a:pt x="2" y="12"/>
                  </a:lnTo>
                  <a:lnTo>
                    <a:pt x="0" y="8"/>
                  </a:lnTo>
                  <a:lnTo>
                    <a:pt x="0" y="6"/>
                  </a:lnTo>
                  <a:lnTo>
                    <a:pt x="2" y="2"/>
                  </a:lnTo>
                  <a:lnTo>
                    <a:pt x="2" y="2"/>
                  </a:lnTo>
                  <a:lnTo>
                    <a:pt x="4" y="0"/>
                  </a:lnTo>
                  <a:lnTo>
                    <a:pt x="8" y="0"/>
                  </a:lnTo>
                  <a:lnTo>
                    <a:pt x="12" y="0"/>
                  </a:lnTo>
                  <a:lnTo>
                    <a:pt x="14" y="2"/>
                  </a:lnTo>
                  <a:lnTo>
                    <a:pt x="14" y="2"/>
                  </a:lnTo>
                  <a:lnTo>
                    <a:pt x="16" y="4"/>
                  </a:lnTo>
                  <a:lnTo>
                    <a:pt x="18" y="6"/>
                  </a:lnTo>
                  <a:lnTo>
                    <a:pt x="18" y="10"/>
                  </a:lnTo>
                  <a:lnTo>
                    <a:pt x="16" y="14"/>
                  </a:lnTo>
                  <a:lnTo>
                    <a:pt x="16" y="14"/>
                  </a:lnTo>
                  <a:lnTo>
                    <a:pt x="12" y="16"/>
                  </a:lnTo>
                  <a:lnTo>
                    <a:pt x="10" y="16"/>
                  </a:lnTo>
                  <a:lnTo>
                    <a:pt x="6" y="16"/>
                  </a:lnTo>
                  <a:lnTo>
                    <a:pt x="4" y="14"/>
                  </a:lnTo>
                  <a:lnTo>
                    <a:pt x="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5" name="Freeform 219"/>
            <p:cNvSpPr>
              <a:spLocks/>
            </p:cNvSpPr>
            <p:nvPr/>
          </p:nvSpPr>
          <p:spPr bwMode="auto">
            <a:xfrm>
              <a:off x="4307" y="418"/>
              <a:ext cx="18" cy="18"/>
            </a:xfrm>
            <a:custGeom>
              <a:avLst/>
              <a:gdLst>
                <a:gd name="T0" fmla="*/ 2 w 18"/>
                <a:gd name="T1" fmla="*/ 16 h 18"/>
                <a:gd name="T2" fmla="*/ 2 w 18"/>
                <a:gd name="T3" fmla="*/ 16 h 18"/>
                <a:gd name="T4" fmla="*/ 2 w 18"/>
                <a:gd name="T5" fmla="*/ 12 h 18"/>
                <a:gd name="T6" fmla="*/ 0 w 18"/>
                <a:gd name="T7" fmla="*/ 8 h 18"/>
                <a:gd name="T8" fmla="*/ 2 w 18"/>
                <a:gd name="T9" fmla="*/ 6 h 18"/>
                <a:gd name="T10" fmla="*/ 4 w 18"/>
                <a:gd name="T11" fmla="*/ 2 h 18"/>
                <a:gd name="T12" fmla="*/ 4 w 18"/>
                <a:gd name="T13" fmla="*/ 2 h 18"/>
                <a:gd name="T14" fmla="*/ 6 w 18"/>
                <a:gd name="T15" fmla="*/ 2 h 18"/>
                <a:gd name="T16" fmla="*/ 10 w 18"/>
                <a:gd name="T17" fmla="*/ 0 h 18"/>
                <a:gd name="T18" fmla="*/ 12 w 18"/>
                <a:gd name="T19" fmla="*/ 2 h 18"/>
                <a:gd name="T20" fmla="*/ 16 w 18"/>
                <a:gd name="T21" fmla="*/ 4 h 18"/>
                <a:gd name="T22" fmla="*/ 16 w 18"/>
                <a:gd name="T23" fmla="*/ 4 h 18"/>
                <a:gd name="T24" fmla="*/ 18 w 18"/>
                <a:gd name="T25" fmla="*/ 6 h 18"/>
                <a:gd name="T26" fmla="*/ 18 w 18"/>
                <a:gd name="T27" fmla="*/ 10 h 18"/>
                <a:gd name="T28" fmla="*/ 18 w 18"/>
                <a:gd name="T29" fmla="*/ 12 h 18"/>
                <a:gd name="T30" fmla="*/ 16 w 18"/>
                <a:gd name="T31" fmla="*/ 16 h 18"/>
                <a:gd name="T32" fmla="*/ 16 w 18"/>
                <a:gd name="T33" fmla="*/ 16 h 18"/>
                <a:gd name="T34" fmla="*/ 12 w 18"/>
                <a:gd name="T35" fmla="*/ 18 h 18"/>
                <a:gd name="T36" fmla="*/ 8 w 18"/>
                <a:gd name="T37" fmla="*/ 18 h 18"/>
                <a:gd name="T38" fmla="*/ 6 w 18"/>
                <a:gd name="T39" fmla="*/ 18 h 18"/>
                <a:gd name="T40" fmla="*/ 2 w 18"/>
                <a:gd name="T41" fmla="*/ 16 h 18"/>
                <a:gd name="T42" fmla="*/ 2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6"/>
                  </a:moveTo>
                  <a:lnTo>
                    <a:pt x="2" y="16"/>
                  </a:lnTo>
                  <a:lnTo>
                    <a:pt x="2" y="12"/>
                  </a:lnTo>
                  <a:lnTo>
                    <a:pt x="0" y="8"/>
                  </a:lnTo>
                  <a:lnTo>
                    <a:pt x="2" y="6"/>
                  </a:lnTo>
                  <a:lnTo>
                    <a:pt x="4" y="2"/>
                  </a:lnTo>
                  <a:lnTo>
                    <a:pt x="4" y="2"/>
                  </a:lnTo>
                  <a:lnTo>
                    <a:pt x="6" y="2"/>
                  </a:lnTo>
                  <a:lnTo>
                    <a:pt x="10" y="0"/>
                  </a:lnTo>
                  <a:lnTo>
                    <a:pt x="12" y="2"/>
                  </a:lnTo>
                  <a:lnTo>
                    <a:pt x="16" y="4"/>
                  </a:lnTo>
                  <a:lnTo>
                    <a:pt x="16" y="4"/>
                  </a:lnTo>
                  <a:lnTo>
                    <a:pt x="18" y="6"/>
                  </a:lnTo>
                  <a:lnTo>
                    <a:pt x="18" y="10"/>
                  </a:lnTo>
                  <a:lnTo>
                    <a:pt x="18" y="12"/>
                  </a:lnTo>
                  <a:lnTo>
                    <a:pt x="16" y="16"/>
                  </a:lnTo>
                  <a:lnTo>
                    <a:pt x="16" y="16"/>
                  </a:lnTo>
                  <a:lnTo>
                    <a:pt x="12" y="18"/>
                  </a:lnTo>
                  <a:lnTo>
                    <a:pt x="8" y="18"/>
                  </a:lnTo>
                  <a:lnTo>
                    <a:pt x="6" y="18"/>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6" name="Freeform 220"/>
            <p:cNvSpPr>
              <a:spLocks/>
            </p:cNvSpPr>
            <p:nvPr/>
          </p:nvSpPr>
          <p:spPr bwMode="auto">
            <a:xfrm>
              <a:off x="4321" y="434"/>
              <a:ext cx="16" cy="16"/>
            </a:xfrm>
            <a:custGeom>
              <a:avLst/>
              <a:gdLst>
                <a:gd name="T0" fmla="*/ 0 w 16"/>
                <a:gd name="T1" fmla="*/ 14 h 16"/>
                <a:gd name="T2" fmla="*/ 0 w 16"/>
                <a:gd name="T3" fmla="*/ 14 h 16"/>
                <a:gd name="T4" fmla="*/ 0 w 16"/>
                <a:gd name="T5" fmla="*/ 10 h 16"/>
                <a:gd name="T6" fmla="*/ 0 w 16"/>
                <a:gd name="T7" fmla="*/ 6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4 h 16"/>
                <a:gd name="T22" fmla="*/ 14 w 16"/>
                <a:gd name="T23" fmla="*/ 4 h 16"/>
                <a:gd name="T24" fmla="*/ 16 w 16"/>
                <a:gd name="T25" fmla="*/ 6 h 16"/>
                <a:gd name="T26" fmla="*/ 16 w 16"/>
                <a:gd name="T27" fmla="*/ 10 h 16"/>
                <a:gd name="T28" fmla="*/ 16 w 16"/>
                <a:gd name="T29" fmla="*/ 12 h 16"/>
                <a:gd name="T30" fmla="*/ 12 w 16"/>
                <a:gd name="T31" fmla="*/ 16 h 16"/>
                <a:gd name="T32" fmla="*/ 12 w 16"/>
                <a:gd name="T33" fmla="*/ 16 h 16"/>
                <a:gd name="T34" fmla="*/ 10 w 16"/>
                <a:gd name="T35" fmla="*/ 16 h 16"/>
                <a:gd name="T36" fmla="*/ 6 w 16"/>
                <a:gd name="T37" fmla="*/ 16 h 16"/>
                <a:gd name="T38" fmla="*/ 4 w 16"/>
                <a:gd name="T39" fmla="*/ 16 h 16"/>
                <a:gd name="T40" fmla="*/ 0 w 16"/>
                <a:gd name="T41" fmla="*/ 14 h 16"/>
                <a:gd name="T42" fmla="*/ 0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4"/>
                  </a:moveTo>
                  <a:lnTo>
                    <a:pt x="0" y="14"/>
                  </a:lnTo>
                  <a:lnTo>
                    <a:pt x="0" y="10"/>
                  </a:lnTo>
                  <a:lnTo>
                    <a:pt x="0" y="6"/>
                  </a:lnTo>
                  <a:lnTo>
                    <a:pt x="0" y="4"/>
                  </a:lnTo>
                  <a:lnTo>
                    <a:pt x="2" y="2"/>
                  </a:lnTo>
                  <a:lnTo>
                    <a:pt x="2" y="2"/>
                  </a:lnTo>
                  <a:lnTo>
                    <a:pt x="6" y="0"/>
                  </a:lnTo>
                  <a:lnTo>
                    <a:pt x="8" y="0"/>
                  </a:lnTo>
                  <a:lnTo>
                    <a:pt x="12" y="0"/>
                  </a:lnTo>
                  <a:lnTo>
                    <a:pt x="14" y="4"/>
                  </a:lnTo>
                  <a:lnTo>
                    <a:pt x="14" y="4"/>
                  </a:lnTo>
                  <a:lnTo>
                    <a:pt x="16" y="6"/>
                  </a:lnTo>
                  <a:lnTo>
                    <a:pt x="16" y="10"/>
                  </a:lnTo>
                  <a:lnTo>
                    <a:pt x="16" y="12"/>
                  </a:lnTo>
                  <a:lnTo>
                    <a:pt x="12" y="16"/>
                  </a:lnTo>
                  <a:lnTo>
                    <a:pt x="12" y="16"/>
                  </a:lnTo>
                  <a:lnTo>
                    <a:pt x="10" y="16"/>
                  </a:lnTo>
                  <a:lnTo>
                    <a:pt x="6" y="16"/>
                  </a:lnTo>
                  <a:lnTo>
                    <a:pt x="4"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7" name="Freeform 221"/>
            <p:cNvSpPr>
              <a:spLocks/>
            </p:cNvSpPr>
            <p:nvPr/>
          </p:nvSpPr>
          <p:spPr bwMode="auto">
            <a:xfrm>
              <a:off x="4331" y="450"/>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0 w 16"/>
                <a:gd name="T17" fmla="*/ 0 h 18"/>
                <a:gd name="T18" fmla="*/ 14 w 16"/>
                <a:gd name="T19" fmla="*/ 2 h 18"/>
                <a:gd name="T20" fmla="*/ 16 w 16"/>
                <a:gd name="T21" fmla="*/ 4 h 18"/>
                <a:gd name="T22" fmla="*/ 16 w 16"/>
                <a:gd name="T23" fmla="*/ 4 h 18"/>
                <a:gd name="T24" fmla="*/ 16 w 16"/>
                <a:gd name="T25" fmla="*/ 8 h 18"/>
                <a:gd name="T26" fmla="*/ 16 w 16"/>
                <a:gd name="T27" fmla="*/ 12 h 18"/>
                <a:gd name="T28" fmla="*/ 16 w 16"/>
                <a:gd name="T29" fmla="*/ 14 h 18"/>
                <a:gd name="T30" fmla="*/ 12 w 16"/>
                <a:gd name="T31" fmla="*/ 16 h 18"/>
                <a:gd name="T32" fmla="*/ 12 w 16"/>
                <a:gd name="T33" fmla="*/ 16 h 18"/>
                <a:gd name="T34" fmla="*/ 10 w 16"/>
                <a:gd name="T35" fmla="*/ 18 h 18"/>
                <a:gd name="T36" fmla="*/ 6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0" y="0"/>
                  </a:lnTo>
                  <a:lnTo>
                    <a:pt x="14" y="2"/>
                  </a:lnTo>
                  <a:lnTo>
                    <a:pt x="16" y="4"/>
                  </a:lnTo>
                  <a:lnTo>
                    <a:pt x="16" y="4"/>
                  </a:lnTo>
                  <a:lnTo>
                    <a:pt x="16" y="8"/>
                  </a:lnTo>
                  <a:lnTo>
                    <a:pt x="16" y="12"/>
                  </a:lnTo>
                  <a:lnTo>
                    <a:pt x="16" y="14"/>
                  </a:lnTo>
                  <a:lnTo>
                    <a:pt x="12" y="16"/>
                  </a:lnTo>
                  <a:lnTo>
                    <a:pt x="12" y="16"/>
                  </a:lnTo>
                  <a:lnTo>
                    <a:pt x="10" y="18"/>
                  </a:lnTo>
                  <a:lnTo>
                    <a:pt x="6"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8" name="Freeform 222"/>
            <p:cNvSpPr>
              <a:spLocks/>
            </p:cNvSpPr>
            <p:nvPr/>
          </p:nvSpPr>
          <p:spPr bwMode="auto">
            <a:xfrm>
              <a:off x="4339" y="468"/>
              <a:ext cx="18" cy="18"/>
            </a:xfrm>
            <a:custGeom>
              <a:avLst/>
              <a:gdLst>
                <a:gd name="T0" fmla="*/ 0 w 18"/>
                <a:gd name="T1" fmla="*/ 12 h 18"/>
                <a:gd name="T2" fmla="*/ 0 w 18"/>
                <a:gd name="T3" fmla="*/ 12 h 18"/>
                <a:gd name="T4" fmla="*/ 0 w 18"/>
                <a:gd name="T5" fmla="*/ 8 h 18"/>
                <a:gd name="T6" fmla="*/ 0 w 18"/>
                <a:gd name="T7" fmla="*/ 6 h 18"/>
                <a:gd name="T8" fmla="*/ 2 w 18"/>
                <a:gd name="T9" fmla="*/ 2 h 18"/>
                <a:gd name="T10" fmla="*/ 6 w 18"/>
                <a:gd name="T11" fmla="*/ 0 h 18"/>
                <a:gd name="T12" fmla="*/ 6 w 18"/>
                <a:gd name="T13" fmla="*/ 0 h 18"/>
                <a:gd name="T14" fmla="*/ 8 w 18"/>
                <a:gd name="T15" fmla="*/ 0 h 18"/>
                <a:gd name="T16" fmla="*/ 12 w 18"/>
                <a:gd name="T17" fmla="*/ 0 h 18"/>
                <a:gd name="T18" fmla="*/ 14 w 18"/>
                <a:gd name="T19" fmla="*/ 2 h 18"/>
                <a:gd name="T20" fmla="*/ 16 w 18"/>
                <a:gd name="T21" fmla="*/ 6 h 18"/>
                <a:gd name="T22" fmla="*/ 16 w 18"/>
                <a:gd name="T23" fmla="*/ 6 h 18"/>
                <a:gd name="T24" fmla="*/ 18 w 18"/>
                <a:gd name="T25" fmla="*/ 8 h 18"/>
                <a:gd name="T26" fmla="*/ 16 w 18"/>
                <a:gd name="T27" fmla="*/ 12 h 18"/>
                <a:gd name="T28" fmla="*/ 14 w 18"/>
                <a:gd name="T29" fmla="*/ 14 h 18"/>
                <a:gd name="T30" fmla="*/ 12 w 18"/>
                <a:gd name="T31" fmla="*/ 16 h 18"/>
                <a:gd name="T32" fmla="*/ 12 w 18"/>
                <a:gd name="T33" fmla="*/ 16 h 18"/>
                <a:gd name="T34" fmla="*/ 8 w 18"/>
                <a:gd name="T35" fmla="*/ 18 h 18"/>
                <a:gd name="T36" fmla="*/ 6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0" y="6"/>
                  </a:lnTo>
                  <a:lnTo>
                    <a:pt x="2" y="2"/>
                  </a:lnTo>
                  <a:lnTo>
                    <a:pt x="6" y="0"/>
                  </a:lnTo>
                  <a:lnTo>
                    <a:pt x="6" y="0"/>
                  </a:lnTo>
                  <a:lnTo>
                    <a:pt x="8" y="0"/>
                  </a:lnTo>
                  <a:lnTo>
                    <a:pt x="12" y="0"/>
                  </a:lnTo>
                  <a:lnTo>
                    <a:pt x="14" y="2"/>
                  </a:lnTo>
                  <a:lnTo>
                    <a:pt x="16" y="6"/>
                  </a:lnTo>
                  <a:lnTo>
                    <a:pt x="16" y="6"/>
                  </a:lnTo>
                  <a:lnTo>
                    <a:pt x="18" y="8"/>
                  </a:lnTo>
                  <a:lnTo>
                    <a:pt x="16" y="12"/>
                  </a:lnTo>
                  <a:lnTo>
                    <a:pt x="14" y="14"/>
                  </a:lnTo>
                  <a:lnTo>
                    <a:pt x="12" y="16"/>
                  </a:lnTo>
                  <a:lnTo>
                    <a:pt x="12" y="16"/>
                  </a:lnTo>
                  <a:lnTo>
                    <a:pt x="8" y="18"/>
                  </a:lnTo>
                  <a:lnTo>
                    <a:pt x="6"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39" name="Freeform 223"/>
            <p:cNvSpPr>
              <a:spLocks/>
            </p:cNvSpPr>
            <p:nvPr/>
          </p:nvSpPr>
          <p:spPr bwMode="auto">
            <a:xfrm>
              <a:off x="4345" y="486"/>
              <a:ext cx="18" cy="18"/>
            </a:xfrm>
            <a:custGeom>
              <a:avLst/>
              <a:gdLst>
                <a:gd name="T0" fmla="*/ 0 w 18"/>
                <a:gd name="T1" fmla="*/ 12 h 18"/>
                <a:gd name="T2" fmla="*/ 0 w 18"/>
                <a:gd name="T3" fmla="*/ 12 h 18"/>
                <a:gd name="T4" fmla="*/ 0 w 18"/>
                <a:gd name="T5" fmla="*/ 8 h 18"/>
                <a:gd name="T6" fmla="*/ 2 w 18"/>
                <a:gd name="T7" fmla="*/ 4 h 18"/>
                <a:gd name="T8" fmla="*/ 4 w 18"/>
                <a:gd name="T9" fmla="*/ 2 h 18"/>
                <a:gd name="T10" fmla="*/ 6 w 18"/>
                <a:gd name="T11" fmla="*/ 0 h 18"/>
                <a:gd name="T12" fmla="*/ 6 w 18"/>
                <a:gd name="T13" fmla="*/ 0 h 18"/>
                <a:gd name="T14" fmla="*/ 10 w 18"/>
                <a:gd name="T15" fmla="*/ 0 h 18"/>
                <a:gd name="T16" fmla="*/ 14 w 18"/>
                <a:gd name="T17" fmla="*/ 2 h 18"/>
                <a:gd name="T18" fmla="*/ 16 w 18"/>
                <a:gd name="T19" fmla="*/ 4 h 18"/>
                <a:gd name="T20" fmla="*/ 18 w 18"/>
                <a:gd name="T21" fmla="*/ 6 h 18"/>
                <a:gd name="T22" fmla="*/ 18 w 18"/>
                <a:gd name="T23" fmla="*/ 6 h 18"/>
                <a:gd name="T24" fmla="*/ 18 w 18"/>
                <a:gd name="T25" fmla="*/ 10 h 18"/>
                <a:gd name="T26" fmla="*/ 16 w 18"/>
                <a:gd name="T27" fmla="*/ 14 h 18"/>
                <a:gd name="T28" fmla="*/ 14 w 18"/>
                <a:gd name="T29" fmla="*/ 16 h 18"/>
                <a:gd name="T30" fmla="*/ 12 w 18"/>
                <a:gd name="T31" fmla="*/ 18 h 18"/>
                <a:gd name="T32" fmla="*/ 12 w 18"/>
                <a:gd name="T33" fmla="*/ 18 h 18"/>
                <a:gd name="T34" fmla="*/ 8 w 18"/>
                <a:gd name="T35" fmla="*/ 18 h 18"/>
                <a:gd name="T36" fmla="*/ 4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2" y="4"/>
                  </a:lnTo>
                  <a:lnTo>
                    <a:pt x="4" y="2"/>
                  </a:lnTo>
                  <a:lnTo>
                    <a:pt x="6" y="0"/>
                  </a:lnTo>
                  <a:lnTo>
                    <a:pt x="6" y="0"/>
                  </a:lnTo>
                  <a:lnTo>
                    <a:pt x="10" y="0"/>
                  </a:lnTo>
                  <a:lnTo>
                    <a:pt x="14" y="2"/>
                  </a:lnTo>
                  <a:lnTo>
                    <a:pt x="16" y="4"/>
                  </a:lnTo>
                  <a:lnTo>
                    <a:pt x="18" y="6"/>
                  </a:lnTo>
                  <a:lnTo>
                    <a:pt x="18" y="6"/>
                  </a:lnTo>
                  <a:lnTo>
                    <a:pt x="18" y="10"/>
                  </a:lnTo>
                  <a:lnTo>
                    <a:pt x="16" y="14"/>
                  </a:lnTo>
                  <a:lnTo>
                    <a:pt x="14" y="16"/>
                  </a:lnTo>
                  <a:lnTo>
                    <a:pt x="12" y="18"/>
                  </a:lnTo>
                  <a:lnTo>
                    <a:pt x="12" y="18"/>
                  </a:lnTo>
                  <a:lnTo>
                    <a:pt x="8" y="18"/>
                  </a:lnTo>
                  <a:lnTo>
                    <a:pt x="4"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0" name="Line 224"/>
            <p:cNvSpPr>
              <a:spLocks noChangeShapeType="1"/>
            </p:cNvSpPr>
            <p:nvPr/>
          </p:nvSpPr>
          <p:spPr bwMode="auto">
            <a:xfrm>
              <a:off x="4195" y="53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1" name="Line 225"/>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2" name="Freeform 226"/>
            <p:cNvSpPr>
              <a:spLocks/>
            </p:cNvSpPr>
            <p:nvPr/>
          </p:nvSpPr>
          <p:spPr bwMode="auto">
            <a:xfrm>
              <a:off x="4113" y="418"/>
              <a:ext cx="154" cy="238"/>
            </a:xfrm>
            <a:custGeom>
              <a:avLst/>
              <a:gdLst>
                <a:gd name="T0" fmla="*/ 94 w 154"/>
                <a:gd name="T1" fmla="*/ 238 h 238"/>
                <a:gd name="T2" fmla="*/ 94 w 154"/>
                <a:gd name="T3" fmla="*/ 238 h 238"/>
                <a:gd name="T4" fmla="*/ 100 w 154"/>
                <a:gd name="T5" fmla="*/ 238 h 238"/>
                <a:gd name="T6" fmla="*/ 108 w 154"/>
                <a:gd name="T7" fmla="*/ 238 h 238"/>
                <a:gd name="T8" fmla="*/ 114 w 154"/>
                <a:gd name="T9" fmla="*/ 236 h 238"/>
                <a:gd name="T10" fmla="*/ 118 w 154"/>
                <a:gd name="T11" fmla="*/ 234 h 238"/>
                <a:gd name="T12" fmla="*/ 128 w 154"/>
                <a:gd name="T13" fmla="*/ 224 h 238"/>
                <a:gd name="T14" fmla="*/ 130 w 154"/>
                <a:gd name="T15" fmla="*/ 218 h 238"/>
                <a:gd name="T16" fmla="*/ 134 w 154"/>
                <a:gd name="T17" fmla="*/ 212 h 238"/>
                <a:gd name="T18" fmla="*/ 154 w 154"/>
                <a:gd name="T19" fmla="*/ 48 h 238"/>
                <a:gd name="T20" fmla="*/ 154 w 154"/>
                <a:gd name="T21" fmla="*/ 48 h 238"/>
                <a:gd name="T22" fmla="*/ 154 w 154"/>
                <a:gd name="T23" fmla="*/ 34 h 238"/>
                <a:gd name="T24" fmla="*/ 150 w 154"/>
                <a:gd name="T25" fmla="*/ 24 h 238"/>
                <a:gd name="T26" fmla="*/ 142 w 154"/>
                <a:gd name="T27" fmla="*/ 14 h 238"/>
                <a:gd name="T28" fmla="*/ 130 w 154"/>
                <a:gd name="T29" fmla="*/ 8 h 238"/>
                <a:gd name="T30" fmla="*/ 108 w 154"/>
                <a:gd name="T31" fmla="*/ 2 h 238"/>
                <a:gd name="T32" fmla="*/ 108 w 154"/>
                <a:gd name="T33" fmla="*/ 2 h 238"/>
                <a:gd name="T34" fmla="*/ 94 w 154"/>
                <a:gd name="T35" fmla="*/ 0 h 238"/>
                <a:gd name="T36" fmla="*/ 82 w 154"/>
                <a:gd name="T37" fmla="*/ 4 h 238"/>
                <a:gd name="T38" fmla="*/ 70 w 154"/>
                <a:gd name="T39" fmla="*/ 12 h 238"/>
                <a:gd name="T40" fmla="*/ 66 w 154"/>
                <a:gd name="T41" fmla="*/ 18 h 238"/>
                <a:gd name="T42" fmla="*/ 62 w 154"/>
                <a:gd name="T43" fmla="*/ 24 h 238"/>
                <a:gd name="T44" fmla="*/ 2 w 154"/>
                <a:gd name="T45" fmla="*/ 180 h 238"/>
                <a:gd name="T46" fmla="*/ 2 w 154"/>
                <a:gd name="T47" fmla="*/ 180 h 238"/>
                <a:gd name="T48" fmla="*/ 0 w 154"/>
                <a:gd name="T49" fmla="*/ 186 h 238"/>
                <a:gd name="T50" fmla="*/ 2 w 154"/>
                <a:gd name="T51" fmla="*/ 192 h 238"/>
                <a:gd name="T52" fmla="*/ 2 w 154"/>
                <a:gd name="T53" fmla="*/ 198 h 238"/>
                <a:gd name="T54" fmla="*/ 6 w 154"/>
                <a:gd name="T55" fmla="*/ 204 h 238"/>
                <a:gd name="T56" fmla="*/ 10 w 154"/>
                <a:gd name="T57" fmla="*/ 210 h 238"/>
                <a:gd name="T58" fmla="*/ 14 w 154"/>
                <a:gd name="T59" fmla="*/ 214 h 238"/>
                <a:gd name="T60" fmla="*/ 20 w 154"/>
                <a:gd name="T61" fmla="*/ 218 h 238"/>
                <a:gd name="T62" fmla="*/ 26 w 154"/>
                <a:gd name="T63" fmla="*/ 220 h 238"/>
                <a:gd name="T64" fmla="*/ 94 w 154"/>
                <a:gd name="T6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238">
                  <a:moveTo>
                    <a:pt x="94" y="238"/>
                  </a:moveTo>
                  <a:lnTo>
                    <a:pt x="94" y="238"/>
                  </a:lnTo>
                  <a:lnTo>
                    <a:pt x="100" y="238"/>
                  </a:lnTo>
                  <a:lnTo>
                    <a:pt x="108" y="238"/>
                  </a:lnTo>
                  <a:lnTo>
                    <a:pt x="114" y="236"/>
                  </a:lnTo>
                  <a:lnTo>
                    <a:pt x="118" y="234"/>
                  </a:lnTo>
                  <a:lnTo>
                    <a:pt x="128" y="224"/>
                  </a:lnTo>
                  <a:lnTo>
                    <a:pt x="130" y="218"/>
                  </a:lnTo>
                  <a:lnTo>
                    <a:pt x="134" y="212"/>
                  </a:lnTo>
                  <a:lnTo>
                    <a:pt x="154" y="48"/>
                  </a:lnTo>
                  <a:lnTo>
                    <a:pt x="154" y="48"/>
                  </a:lnTo>
                  <a:lnTo>
                    <a:pt x="154" y="34"/>
                  </a:lnTo>
                  <a:lnTo>
                    <a:pt x="150" y="24"/>
                  </a:lnTo>
                  <a:lnTo>
                    <a:pt x="142" y="14"/>
                  </a:lnTo>
                  <a:lnTo>
                    <a:pt x="130" y="8"/>
                  </a:lnTo>
                  <a:lnTo>
                    <a:pt x="108" y="2"/>
                  </a:lnTo>
                  <a:lnTo>
                    <a:pt x="108" y="2"/>
                  </a:lnTo>
                  <a:lnTo>
                    <a:pt x="94" y="0"/>
                  </a:lnTo>
                  <a:lnTo>
                    <a:pt x="82" y="4"/>
                  </a:lnTo>
                  <a:lnTo>
                    <a:pt x="70" y="12"/>
                  </a:lnTo>
                  <a:lnTo>
                    <a:pt x="66" y="18"/>
                  </a:lnTo>
                  <a:lnTo>
                    <a:pt x="62" y="24"/>
                  </a:lnTo>
                  <a:lnTo>
                    <a:pt x="2" y="180"/>
                  </a:lnTo>
                  <a:lnTo>
                    <a:pt x="2" y="180"/>
                  </a:lnTo>
                  <a:lnTo>
                    <a:pt x="0" y="186"/>
                  </a:lnTo>
                  <a:lnTo>
                    <a:pt x="2" y="192"/>
                  </a:lnTo>
                  <a:lnTo>
                    <a:pt x="2" y="198"/>
                  </a:lnTo>
                  <a:lnTo>
                    <a:pt x="6" y="204"/>
                  </a:lnTo>
                  <a:lnTo>
                    <a:pt x="10" y="210"/>
                  </a:lnTo>
                  <a:lnTo>
                    <a:pt x="14" y="214"/>
                  </a:lnTo>
                  <a:lnTo>
                    <a:pt x="20" y="218"/>
                  </a:lnTo>
                  <a:lnTo>
                    <a:pt x="26" y="220"/>
                  </a:lnTo>
                  <a:lnTo>
                    <a:pt x="94" y="238"/>
                  </a:lnTo>
                  <a:close/>
                </a:path>
              </a:pathLst>
            </a:custGeom>
            <a:solidFill>
              <a:srgbClr val="CBBD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3" name="Freeform 227"/>
            <p:cNvSpPr>
              <a:spLocks/>
            </p:cNvSpPr>
            <p:nvPr/>
          </p:nvSpPr>
          <p:spPr bwMode="auto">
            <a:xfrm>
              <a:off x="4243" y="420"/>
              <a:ext cx="16" cy="16"/>
            </a:xfrm>
            <a:custGeom>
              <a:avLst/>
              <a:gdLst>
                <a:gd name="T0" fmla="*/ 4 w 16"/>
                <a:gd name="T1" fmla="*/ 14 h 16"/>
                <a:gd name="T2" fmla="*/ 4 w 16"/>
                <a:gd name="T3" fmla="*/ 14 h 16"/>
                <a:gd name="T4" fmla="*/ 2 w 16"/>
                <a:gd name="T5" fmla="*/ 12 h 16"/>
                <a:gd name="T6" fmla="*/ 0 w 16"/>
                <a:gd name="T7" fmla="*/ 10 h 16"/>
                <a:gd name="T8" fmla="*/ 0 w 16"/>
                <a:gd name="T9" fmla="*/ 6 h 16"/>
                <a:gd name="T10" fmla="*/ 2 w 16"/>
                <a:gd name="T11" fmla="*/ 4 h 16"/>
                <a:gd name="T12" fmla="*/ 2 w 16"/>
                <a:gd name="T13" fmla="*/ 4 h 16"/>
                <a:gd name="T14" fmla="*/ 4 w 16"/>
                <a:gd name="T15" fmla="*/ 2 h 16"/>
                <a:gd name="T16" fmla="*/ 6 w 16"/>
                <a:gd name="T17" fmla="*/ 0 h 16"/>
                <a:gd name="T18" fmla="*/ 8 w 16"/>
                <a:gd name="T19" fmla="*/ 0 h 16"/>
                <a:gd name="T20" fmla="*/ 12 w 16"/>
                <a:gd name="T21" fmla="*/ 0 h 16"/>
                <a:gd name="T22" fmla="*/ 12 w 16"/>
                <a:gd name="T23" fmla="*/ 0 h 16"/>
                <a:gd name="T24" fmla="*/ 14 w 16"/>
                <a:gd name="T25" fmla="*/ 2 h 16"/>
                <a:gd name="T26" fmla="*/ 16 w 16"/>
                <a:gd name="T27" fmla="*/ 6 h 16"/>
                <a:gd name="T28" fmla="*/ 16 w 16"/>
                <a:gd name="T29" fmla="*/ 8 h 16"/>
                <a:gd name="T30" fmla="*/ 14 w 16"/>
                <a:gd name="T31" fmla="*/ 12 h 16"/>
                <a:gd name="T32" fmla="*/ 14 w 16"/>
                <a:gd name="T33" fmla="*/ 12 h 16"/>
                <a:gd name="T34" fmla="*/ 12 w 16"/>
                <a:gd name="T35" fmla="*/ 14 h 16"/>
                <a:gd name="T36" fmla="*/ 10 w 16"/>
                <a:gd name="T37" fmla="*/ 16 h 16"/>
                <a:gd name="T38" fmla="*/ 6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6"/>
                  </a:lnTo>
                  <a:lnTo>
                    <a:pt x="2" y="4"/>
                  </a:lnTo>
                  <a:lnTo>
                    <a:pt x="2" y="4"/>
                  </a:lnTo>
                  <a:lnTo>
                    <a:pt x="4" y="2"/>
                  </a:lnTo>
                  <a:lnTo>
                    <a:pt x="6" y="0"/>
                  </a:lnTo>
                  <a:lnTo>
                    <a:pt x="8" y="0"/>
                  </a:lnTo>
                  <a:lnTo>
                    <a:pt x="12" y="0"/>
                  </a:lnTo>
                  <a:lnTo>
                    <a:pt x="12" y="0"/>
                  </a:lnTo>
                  <a:lnTo>
                    <a:pt x="14" y="2"/>
                  </a:lnTo>
                  <a:lnTo>
                    <a:pt x="16" y="6"/>
                  </a:lnTo>
                  <a:lnTo>
                    <a:pt x="16" y="8"/>
                  </a:lnTo>
                  <a:lnTo>
                    <a:pt x="14" y="12"/>
                  </a:lnTo>
                  <a:lnTo>
                    <a:pt x="14" y="12"/>
                  </a:lnTo>
                  <a:lnTo>
                    <a:pt x="12" y="14"/>
                  </a:lnTo>
                  <a:lnTo>
                    <a:pt x="10" y="16"/>
                  </a:lnTo>
                  <a:lnTo>
                    <a:pt x="6"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4" name="Freeform 228"/>
            <p:cNvSpPr>
              <a:spLocks/>
            </p:cNvSpPr>
            <p:nvPr/>
          </p:nvSpPr>
          <p:spPr bwMode="auto">
            <a:xfrm>
              <a:off x="4261" y="446"/>
              <a:ext cx="14" cy="14"/>
            </a:xfrm>
            <a:custGeom>
              <a:avLst/>
              <a:gdLst>
                <a:gd name="T0" fmla="*/ 0 w 14"/>
                <a:gd name="T1" fmla="*/ 10 h 14"/>
                <a:gd name="T2" fmla="*/ 0 w 14"/>
                <a:gd name="T3" fmla="*/ 10 h 14"/>
                <a:gd name="T4" fmla="*/ 0 w 14"/>
                <a:gd name="T5" fmla="*/ 8 h 14"/>
                <a:gd name="T6" fmla="*/ 0 w 14"/>
                <a:gd name="T7" fmla="*/ 4 h 14"/>
                <a:gd name="T8" fmla="*/ 2 w 14"/>
                <a:gd name="T9" fmla="*/ 2 h 14"/>
                <a:gd name="T10" fmla="*/ 4 w 14"/>
                <a:gd name="T11" fmla="*/ 0 h 14"/>
                <a:gd name="T12" fmla="*/ 4 w 14"/>
                <a:gd name="T13" fmla="*/ 0 h 14"/>
                <a:gd name="T14" fmla="*/ 8 w 14"/>
                <a:gd name="T15" fmla="*/ 0 h 14"/>
                <a:gd name="T16" fmla="*/ 10 w 14"/>
                <a:gd name="T17" fmla="*/ 0 h 14"/>
                <a:gd name="T18" fmla="*/ 12 w 14"/>
                <a:gd name="T19" fmla="*/ 2 h 14"/>
                <a:gd name="T20" fmla="*/ 14 w 14"/>
                <a:gd name="T21" fmla="*/ 4 h 14"/>
                <a:gd name="T22" fmla="*/ 14 w 14"/>
                <a:gd name="T23" fmla="*/ 4 h 14"/>
                <a:gd name="T24" fmla="*/ 14 w 14"/>
                <a:gd name="T25" fmla="*/ 8 h 14"/>
                <a:gd name="T26" fmla="*/ 14 w 14"/>
                <a:gd name="T27" fmla="*/ 10 h 14"/>
                <a:gd name="T28" fmla="*/ 12 w 14"/>
                <a:gd name="T29" fmla="*/ 12 h 14"/>
                <a:gd name="T30" fmla="*/ 10 w 14"/>
                <a:gd name="T31" fmla="*/ 14 h 14"/>
                <a:gd name="T32" fmla="*/ 10 w 14"/>
                <a:gd name="T33" fmla="*/ 14 h 14"/>
                <a:gd name="T34" fmla="*/ 8 w 14"/>
                <a:gd name="T35" fmla="*/ 14 h 14"/>
                <a:gd name="T36" fmla="*/ 4 w 14"/>
                <a:gd name="T37" fmla="*/ 14 h 14"/>
                <a:gd name="T38" fmla="*/ 2 w 14"/>
                <a:gd name="T39" fmla="*/ 12 h 14"/>
                <a:gd name="T40" fmla="*/ 0 w 14"/>
                <a:gd name="T41" fmla="*/ 10 h 14"/>
                <a:gd name="T42" fmla="*/ 0 w 14"/>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0"/>
                  </a:moveTo>
                  <a:lnTo>
                    <a:pt x="0" y="10"/>
                  </a:lnTo>
                  <a:lnTo>
                    <a:pt x="0" y="8"/>
                  </a:lnTo>
                  <a:lnTo>
                    <a:pt x="0" y="4"/>
                  </a:lnTo>
                  <a:lnTo>
                    <a:pt x="2" y="2"/>
                  </a:lnTo>
                  <a:lnTo>
                    <a:pt x="4" y="0"/>
                  </a:lnTo>
                  <a:lnTo>
                    <a:pt x="4" y="0"/>
                  </a:lnTo>
                  <a:lnTo>
                    <a:pt x="8" y="0"/>
                  </a:lnTo>
                  <a:lnTo>
                    <a:pt x="10" y="0"/>
                  </a:lnTo>
                  <a:lnTo>
                    <a:pt x="12" y="2"/>
                  </a:lnTo>
                  <a:lnTo>
                    <a:pt x="14" y="4"/>
                  </a:lnTo>
                  <a:lnTo>
                    <a:pt x="14" y="4"/>
                  </a:lnTo>
                  <a:lnTo>
                    <a:pt x="14" y="8"/>
                  </a:lnTo>
                  <a:lnTo>
                    <a:pt x="14" y="10"/>
                  </a:lnTo>
                  <a:lnTo>
                    <a:pt x="12" y="12"/>
                  </a:lnTo>
                  <a:lnTo>
                    <a:pt x="10" y="14"/>
                  </a:lnTo>
                  <a:lnTo>
                    <a:pt x="10" y="14"/>
                  </a:lnTo>
                  <a:lnTo>
                    <a:pt x="8" y="14"/>
                  </a:lnTo>
                  <a:lnTo>
                    <a:pt x="4" y="14"/>
                  </a:lnTo>
                  <a:lnTo>
                    <a:pt x="2"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5" name="Freeform 229"/>
            <p:cNvSpPr>
              <a:spLocks/>
            </p:cNvSpPr>
            <p:nvPr/>
          </p:nvSpPr>
          <p:spPr bwMode="auto">
            <a:xfrm>
              <a:off x="4241" y="418"/>
              <a:ext cx="16" cy="16"/>
            </a:xfrm>
            <a:custGeom>
              <a:avLst/>
              <a:gdLst>
                <a:gd name="T0" fmla="*/ 4 w 16"/>
                <a:gd name="T1" fmla="*/ 14 h 16"/>
                <a:gd name="T2" fmla="*/ 4 w 16"/>
                <a:gd name="T3" fmla="*/ 14 h 16"/>
                <a:gd name="T4" fmla="*/ 2 w 16"/>
                <a:gd name="T5" fmla="*/ 12 h 16"/>
                <a:gd name="T6" fmla="*/ 0 w 16"/>
                <a:gd name="T7" fmla="*/ 10 h 16"/>
                <a:gd name="T8" fmla="*/ 0 w 16"/>
                <a:gd name="T9" fmla="*/ 6 h 16"/>
                <a:gd name="T10" fmla="*/ 2 w 16"/>
                <a:gd name="T11" fmla="*/ 4 h 16"/>
                <a:gd name="T12" fmla="*/ 2 w 16"/>
                <a:gd name="T13" fmla="*/ 4 h 16"/>
                <a:gd name="T14" fmla="*/ 4 w 16"/>
                <a:gd name="T15" fmla="*/ 2 h 16"/>
                <a:gd name="T16" fmla="*/ 6 w 16"/>
                <a:gd name="T17" fmla="*/ 0 h 16"/>
                <a:gd name="T18" fmla="*/ 8 w 16"/>
                <a:gd name="T19" fmla="*/ 0 h 16"/>
                <a:gd name="T20" fmla="*/ 12 w 16"/>
                <a:gd name="T21" fmla="*/ 0 h 16"/>
                <a:gd name="T22" fmla="*/ 12 w 16"/>
                <a:gd name="T23" fmla="*/ 0 h 16"/>
                <a:gd name="T24" fmla="*/ 14 w 16"/>
                <a:gd name="T25" fmla="*/ 2 h 16"/>
                <a:gd name="T26" fmla="*/ 16 w 16"/>
                <a:gd name="T27" fmla="*/ 6 h 16"/>
                <a:gd name="T28" fmla="*/ 16 w 16"/>
                <a:gd name="T29" fmla="*/ 8 h 16"/>
                <a:gd name="T30" fmla="*/ 14 w 16"/>
                <a:gd name="T31" fmla="*/ 12 h 16"/>
                <a:gd name="T32" fmla="*/ 14 w 16"/>
                <a:gd name="T33" fmla="*/ 12 h 16"/>
                <a:gd name="T34" fmla="*/ 12 w 16"/>
                <a:gd name="T35" fmla="*/ 14 h 16"/>
                <a:gd name="T36" fmla="*/ 10 w 16"/>
                <a:gd name="T37" fmla="*/ 16 h 16"/>
                <a:gd name="T38" fmla="*/ 6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6"/>
                  </a:lnTo>
                  <a:lnTo>
                    <a:pt x="2" y="4"/>
                  </a:lnTo>
                  <a:lnTo>
                    <a:pt x="2" y="4"/>
                  </a:lnTo>
                  <a:lnTo>
                    <a:pt x="4" y="2"/>
                  </a:lnTo>
                  <a:lnTo>
                    <a:pt x="6" y="0"/>
                  </a:lnTo>
                  <a:lnTo>
                    <a:pt x="8" y="0"/>
                  </a:lnTo>
                  <a:lnTo>
                    <a:pt x="12" y="0"/>
                  </a:lnTo>
                  <a:lnTo>
                    <a:pt x="12" y="0"/>
                  </a:lnTo>
                  <a:lnTo>
                    <a:pt x="14" y="2"/>
                  </a:lnTo>
                  <a:lnTo>
                    <a:pt x="16" y="6"/>
                  </a:lnTo>
                  <a:lnTo>
                    <a:pt x="16" y="8"/>
                  </a:lnTo>
                  <a:lnTo>
                    <a:pt x="14" y="12"/>
                  </a:lnTo>
                  <a:lnTo>
                    <a:pt x="14" y="12"/>
                  </a:lnTo>
                  <a:lnTo>
                    <a:pt x="12" y="14"/>
                  </a:lnTo>
                  <a:lnTo>
                    <a:pt x="10" y="16"/>
                  </a:lnTo>
                  <a:lnTo>
                    <a:pt x="6"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6" name="Freeform 230"/>
            <p:cNvSpPr>
              <a:spLocks/>
            </p:cNvSpPr>
            <p:nvPr/>
          </p:nvSpPr>
          <p:spPr bwMode="auto">
            <a:xfrm>
              <a:off x="4259" y="444"/>
              <a:ext cx="14" cy="14"/>
            </a:xfrm>
            <a:custGeom>
              <a:avLst/>
              <a:gdLst>
                <a:gd name="T0" fmla="*/ 0 w 14"/>
                <a:gd name="T1" fmla="*/ 10 h 14"/>
                <a:gd name="T2" fmla="*/ 0 w 14"/>
                <a:gd name="T3" fmla="*/ 10 h 14"/>
                <a:gd name="T4" fmla="*/ 0 w 14"/>
                <a:gd name="T5" fmla="*/ 8 h 14"/>
                <a:gd name="T6" fmla="*/ 0 w 14"/>
                <a:gd name="T7" fmla="*/ 4 h 14"/>
                <a:gd name="T8" fmla="*/ 2 w 14"/>
                <a:gd name="T9" fmla="*/ 2 h 14"/>
                <a:gd name="T10" fmla="*/ 4 w 14"/>
                <a:gd name="T11" fmla="*/ 0 h 14"/>
                <a:gd name="T12" fmla="*/ 4 w 14"/>
                <a:gd name="T13" fmla="*/ 0 h 14"/>
                <a:gd name="T14" fmla="*/ 8 w 14"/>
                <a:gd name="T15" fmla="*/ 0 h 14"/>
                <a:gd name="T16" fmla="*/ 10 w 14"/>
                <a:gd name="T17" fmla="*/ 0 h 14"/>
                <a:gd name="T18" fmla="*/ 12 w 14"/>
                <a:gd name="T19" fmla="*/ 2 h 14"/>
                <a:gd name="T20" fmla="*/ 14 w 14"/>
                <a:gd name="T21" fmla="*/ 4 h 14"/>
                <a:gd name="T22" fmla="*/ 14 w 14"/>
                <a:gd name="T23" fmla="*/ 4 h 14"/>
                <a:gd name="T24" fmla="*/ 14 w 14"/>
                <a:gd name="T25" fmla="*/ 8 h 14"/>
                <a:gd name="T26" fmla="*/ 14 w 14"/>
                <a:gd name="T27" fmla="*/ 10 h 14"/>
                <a:gd name="T28" fmla="*/ 12 w 14"/>
                <a:gd name="T29" fmla="*/ 12 h 14"/>
                <a:gd name="T30" fmla="*/ 10 w 14"/>
                <a:gd name="T31" fmla="*/ 14 h 14"/>
                <a:gd name="T32" fmla="*/ 10 w 14"/>
                <a:gd name="T33" fmla="*/ 14 h 14"/>
                <a:gd name="T34" fmla="*/ 8 w 14"/>
                <a:gd name="T35" fmla="*/ 14 h 14"/>
                <a:gd name="T36" fmla="*/ 4 w 14"/>
                <a:gd name="T37" fmla="*/ 14 h 14"/>
                <a:gd name="T38" fmla="*/ 2 w 14"/>
                <a:gd name="T39" fmla="*/ 12 h 14"/>
                <a:gd name="T40" fmla="*/ 0 w 14"/>
                <a:gd name="T41" fmla="*/ 10 h 14"/>
                <a:gd name="T42" fmla="*/ 0 w 14"/>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0"/>
                  </a:moveTo>
                  <a:lnTo>
                    <a:pt x="0" y="10"/>
                  </a:lnTo>
                  <a:lnTo>
                    <a:pt x="0" y="8"/>
                  </a:lnTo>
                  <a:lnTo>
                    <a:pt x="0" y="4"/>
                  </a:lnTo>
                  <a:lnTo>
                    <a:pt x="2" y="2"/>
                  </a:lnTo>
                  <a:lnTo>
                    <a:pt x="4" y="0"/>
                  </a:lnTo>
                  <a:lnTo>
                    <a:pt x="4" y="0"/>
                  </a:lnTo>
                  <a:lnTo>
                    <a:pt x="8" y="0"/>
                  </a:lnTo>
                  <a:lnTo>
                    <a:pt x="10" y="0"/>
                  </a:lnTo>
                  <a:lnTo>
                    <a:pt x="12" y="2"/>
                  </a:lnTo>
                  <a:lnTo>
                    <a:pt x="14" y="4"/>
                  </a:lnTo>
                  <a:lnTo>
                    <a:pt x="14" y="4"/>
                  </a:lnTo>
                  <a:lnTo>
                    <a:pt x="14" y="8"/>
                  </a:lnTo>
                  <a:lnTo>
                    <a:pt x="14" y="10"/>
                  </a:lnTo>
                  <a:lnTo>
                    <a:pt x="12" y="12"/>
                  </a:lnTo>
                  <a:lnTo>
                    <a:pt x="10" y="14"/>
                  </a:lnTo>
                  <a:lnTo>
                    <a:pt x="10" y="14"/>
                  </a:lnTo>
                  <a:lnTo>
                    <a:pt x="8" y="14"/>
                  </a:lnTo>
                  <a:lnTo>
                    <a:pt x="4" y="14"/>
                  </a:lnTo>
                  <a:lnTo>
                    <a:pt x="2"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7" name="Freeform 231"/>
            <p:cNvSpPr>
              <a:spLocks/>
            </p:cNvSpPr>
            <p:nvPr/>
          </p:nvSpPr>
          <p:spPr bwMode="auto">
            <a:xfrm>
              <a:off x="4261" y="462"/>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6 h 14"/>
                <a:gd name="T20" fmla="*/ 16 w 16"/>
                <a:gd name="T21" fmla="*/ 8 h 14"/>
                <a:gd name="T22" fmla="*/ 16 w 16"/>
                <a:gd name="T23" fmla="*/ 8 h 14"/>
                <a:gd name="T24" fmla="*/ 14 w 16"/>
                <a:gd name="T25" fmla="*/ 12 h 14"/>
                <a:gd name="T26" fmla="*/ 12 w 16"/>
                <a:gd name="T27" fmla="*/ 14 h 14"/>
                <a:gd name="T28" fmla="*/ 8 w 16"/>
                <a:gd name="T29" fmla="*/ 14 h 14"/>
                <a:gd name="T30" fmla="*/ 6 w 16"/>
                <a:gd name="T31" fmla="*/ 14 h 14"/>
                <a:gd name="T32" fmla="*/ 6 w 16"/>
                <a:gd name="T33" fmla="*/ 14 h 14"/>
                <a:gd name="T34" fmla="*/ 2 w 16"/>
                <a:gd name="T35" fmla="*/ 14 h 14"/>
                <a:gd name="T36" fmla="*/ 0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6"/>
                  </a:lnTo>
                  <a:lnTo>
                    <a:pt x="16" y="8"/>
                  </a:lnTo>
                  <a:lnTo>
                    <a:pt x="16" y="8"/>
                  </a:lnTo>
                  <a:lnTo>
                    <a:pt x="14" y="12"/>
                  </a:lnTo>
                  <a:lnTo>
                    <a:pt x="12" y="14"/>
                  </a:lnTo>
                  <a:lnTo>
                    <a:pt x="8" y="14"/>
                  </a:lnTo>
                  <a:lnTo>
                    <a:pt x="6" y="14"/>
                  </a:lnTo>
                  <a:lnTo>
                    <a:pt x="6" y="14"/>
                  </a:lnTo>
                  <a:lnTo>
                    <a:pt x="2" y="14"/>
                  </a:lnTo>
                  <a:lnTo>
                    <a:pt x="0" y="12"/>
                  </a:lnTo>
                  <a:lnTo>
                    <a:pt x="0"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8" name="Freeform 232"/>
            <p:cNvSpPr>
              <a:spLocks/>
            </p:cNvSpPr>
            <p:nvPr/>
          </p:nvSpPr>
          <p:spPr bwMode="auto">
            <a:xfrm>
              <a:off x="4259" y="476"/>
              <a:ext cx="16" cy="16"/>
            </a:xfrm>
            <a:custGeom>
              <a:avLst/>
              <a:gdLst>
                <a:gd name="T0" fmla="*/ 0 w 16"/>
                <a:gd name="T1" fmla="*/ 8 h 16"/>
                <a:gd name="T2" fmla="*/ 0 w 16"/>
                <a:gd name="T3" fmla="*/ 8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10 h 16"/>
                <a:gd name="T22" fmla="*/ 16 w 16"/>
                <a:gd name="T23" fmla="*/ 10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6" y="0"/>
                  </a:lnTo>
                  <a:lnTo>
                    <a:pt x="8" y="0"/>
                  </a:lnTo>
                  <a:lnTo>
                    <a:pt x="8" y="0"/>
                  </a:lnTo>
                  <a:lnTo>
                    <a:pt x="12" y="2"/>
                  </a:lnTo>
                  <a:lnTo>
                    <a:pt x="14" y="4"/>
                  </a:lnTo>
                  <a:lnTo>
                    <a:pt x="14" y="6"/>
                  </a:lnTo>
                  <a:lnTo>
                    <a:pt x="16" y="10"/>
                  </a:lnTo>
                  <a:lnTo>
                    <a:pt x="16" y="10"/>
                  </a:lnTo>
                  <a:lnTo>
                    <a:pt x="14" y="12"/>
                  </a:lnTo>
                  <a:lnTo>
                    <a:pt x="12" y="14"/>
                  </a:lnTo>
                  <a:lnTo>
                    <a:pt x="10" y="16"/>
                  </a:lnTo>
                  <a:lnTo>
                    <a:pt x="6" y="16"/>
                  </a:lnTo>
                  <a:lnTo>
                    <a:pt x="6" y="16"/>
                  </a:lnTo>
                  <a:lnTo>
                    <a:pt x="4" y="16"/>
                  </a:lnTo>
                  <a:lnTo>
                    <a:pt x="2"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49" name="Freeform 233"/>
            <p:cNvSpPr>
              <a:spLocks/>
            </p:cNvSpPr>
            <p:nvPr/>
          </p:nvSpPr>
          <p:spPr bwMode="auto">
            <a:xfrm>
              <a:off x="4259" y="460"/>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6 h 14"/>
                <a:gd name="T20" fmla="*/ 16 w 16"/>
                <a:gd name="T21" fmla="*/ 8 h 14"/>
                <a:gd name="T22" fmla="*/ 16 w 16"/>
                <a:gd name="T23" fmla="*/ 8 h 14"/>
                <a:gd name="T24" fmla="*/ 14 w 16"/>
                <a:gd name="T25" fmla="*/ 12 h 14"/>
                <a:gd name="T26" fmla="*/ 12 w 16"/>
                <a:gd name="T27" fmla="*/ 14 h 14"/>
                <a:gd name="T28" fmla="*/ 8 w 16"/>
                <a:gd name="T29" fmla="*/ 14 h 14"/>
                <a:gd name="T30" fmla="*/ 6 w 16"/>
                <a:gd name="T31" fmla="*/ 14 h 14"/>
                <a:gd name="T32" fmla="*/ 6 w 16"/>
                <a:gd name="T33" fmla="*/ 14 h 14"/>
                <a:gd name="T34" fmla="*/ 2 w 16"/>
                <a:gd name="T35" fmla="*/ 14 h 14"/>
                <a:gd name="T36" fmla="*/ 0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6"/>
                  </a:lnTo>
                  <a:lnTo>
                    <a:pt x="16" y="8"/>
                  </a:lnTo>
                  <a:lnTo>
                    <a:pt x="16" y="8"/>
                  </a:lnTo>
                  <a:lnTo>
                    <a:pt x="14" y="12"/>
                  </a:lnTo>
                  <a:lnTo>
                    <a:pt x="12" y="14"/>
                  </a:lnTo>
                  <a:lnTo>
                    <a:pt x="8" y="14"/>
                  </a:lnTo>
                  <a:lnTo>
                    <a:pt x="6" y="14"/>
                  </a:lnTo>
                  <a:lnTo>
                    <a:pt x="6" y="14"/>
                  </a:lnTo>
                  <a:lnTo>
                    <a:pt x="2" y="14"/>
                  </a:lnTo>
                  <a:lnTo>
                    <a:pt x="0" y="12"/>
                  </a:lnTo>
                  <a:lnTo>
                    <a:pt x="0"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0" name="Freeform 234"/>
            <p:cNvSpPr>
              <a:spLocks/>
            </p:cNvSpPr>
            <p:nvPr/>
          </p:nvSpPr>
          <p:spPr bwMode="auto">
            <a:xfrm>
              <a:off x="4257" y="474"/>
              <a:ext cx="16" cy="16"/>
            </a:xfrm>
            <a:custGeom>
              <a:avLst/>
              <a:gdLst>
                <a:gd name="T0" fmla="*/ 0 w 16"/>
                <a:gd name="T1" fmla="*/ 8 h 16"/>
                <a:gd name="T2" fmla="*/ 0 w 16"/>
                <a:gd name="T3" fmla="*/ 8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10 h 16"/>
                <a:gd name="T22" fmla="*/ 16 w 16"/>
                <a:gd name="T23" fmla="*/ 10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6" y="0"/>
                  </a:lnTo>
                  <a:lnTo>
                    <a:pt x="8" y="0"/>
                  </a:lnTo>
                  <a:lnTo>
                    <a:pt x="8" y="0"/>
                  </a:lnTo>
                  <a:lnTo>
                    <a:pt x="12" y="2"/>
                  </a:lnTo>
                  <a:lnTo>
                    <a:pt x="14" y="4"/>
                  </a:lnTo>
                  <a:lnTo>
                    <a:pt x="14" y="6"/>
                  </a:lnTo>
                  <a:lnTo>
                    <a:pt x="16" y="10"/>
                  </a:lnTo>
                  <a:lnTo>
                    <a:pt x="16" y="10"/>
                  </a:lnTo>
                  <a:lnTo>
                    <a:pt x="14" y="12"/>
                  </a:lnTo>
                  <a:lnTo>
                    <a:pt x="12" y="14"/>
                  </a:lnTo>
                  <a:lnTo>
                    <a:pt x="10" y="16"/>
                  </a:lnTo>
                  <a:lnTo>
                    <a:pt x="6" y="16"/>
                  </a:lnTo>
                  <a:lnTo>
                    <a:pt x="6" y="16"/>
                  </a:lnTo>
                  <a:lnTo>
                    <a:pt x="4" y="16"/>
                  </a:lnTo>
                  <a:lnTo>
                    <a:pt x="2"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1" name="Freeform 235"/>
            <p:cNvSpPr>
              <a:spLocks/>
            </p:cNvSpPr>
            <p:nvPr/>
          </p:nvSpPr>
          <p:spPr bwMode="auto">
            <a:xfrm>
              <a:off x="4257" y="492"/>
              <a:ext cx="16" cy="16"/>
            </a:xfrm>
            <a:custGeom>
              <a:avLst/>
              <a:gdLst>
                <a:gd name="T0" fmla="*/ 0 w 16"/>
                <a:gd name="T1" fmla="*/ 6 h 16"/>
                <a:gd name="T2" fmla="*/ 0 w 16"/>
                <a:gd name="T3" fmla="*/ 6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8 h 16"/>
                <a:gd name="T22" fmla="*/ 16 w 16"/>
                <a:gd name="T23" fmla="*/ 8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0" y="4"/>
                  </a:lnTo>
                  <a:lnTo>
                    <a:pt x="2" y="2"/>
                  </a:lnTo>
                  <a:lnTo>
                    <a:pt x="6" y="0"/>
                  </a:lnTo>
                  <a:lnTo>
                    <a:pt x="8" y="0"/>
                  </a:lnTo>
                  <a:lnTo>
                    <a:pt x="8" y="0"/>
                  </a:lnTo>
                  <a:lnTo>
                    <a:pt x="12" y="2"/>
                  </a:lnTo>
                  <a:lnTo>
                    <a:pt x="14" y="4"/>
                  </a:lnTo>
                  <a:lnTo>
                    <a:pt x="14" y="6"/>
                  </a:lnTo>
                  <a:lnTo>
                    <a:pt x="16" y="8"/>
                  </a:lnTo>
                  <a:lnTo>
                    <a:pt x="16" y="8"/>
                  </a:lnTo>
                  <a:lnTo>
                    <a:pt x="14" y="12"/>
                  </a:lnTo>
                  <a:lnTo>
                    <a:pt x="12" y="14"/>
                  </a:lnTo>
                  <a:lnTo>
                    <a:pt x="10" y="16"/>
                  </a:lnTo>
                  <a:lnTo>
                    <a:pt x="6" y="16"/>
                  </a:lnTo>
                  <a:lnTo>
                    <a:pt x="6" y="16"/>
                  </a:lnTo>
                  <a:lnTo>
                    <a:pt x="4" y="14"/>
                  </a:lnTo>
                  <a:lnTo>
                    <a:pt x="2"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2" name="Freeform 236"/>
            <p:cNvSpPr>
              <a:spLocks/>
            </p:cNvSpPr>
            <p:nvPr/>
          </p:nvSpPr>
          <p:spPr bwMode="auto">
            <a:xfrm>
              <a:off x="4255" y="508"/>
              <a:ext cx="14" cy="14"/>
            </a:xfrm>
            <a:custGeom>
              <a:avLst/>
              <a:gdLst>
                <a:gd name="T0" fmla="*/ 0 w 14"/>
                <a:gd name="T1" fmla="*/ 6 h 14"/>
                <a:gd name="T2" fmla="*/ 0 w 14"/>
                <a:gd name="T3" fmla="*/ 6 h 14"/>
                <a:gd name="T4" fmla="*/ 0 w 14"/>
                <a:gd name="T5" fmla="*/ 4 h 14"/>
                <a:gd name="T6" fmla="*/ 2 w 14"/>
                <a:gd name="T7" fmla="*/ 0 h 14"/>
                <a:gd name="T8" fmla="*/ 6 w 14"/>
                <a:gd name="T9" fmla="*/ 0 h 14"/>
                <a:gd name="T10" fmla="*/ 8 w 14"/>
                <a:gd name="T11" fmla="*/ 0 h 14"/>
                <a:gd name="T12" fmla="*/ 8 w 14"/>
                <a:gd name="T13" fmla="*/ 0 h 14"/>
                <a:gd name="T14" fmla="*/ 12 w 14"/>
                <a:gd name="T15" fmla="*/ 0 h 14"/>
                <a:gd name="T16" fmla="*/ 14 w 14"/>
                <a:gd name="T17" fmla="*/ 2 h 14"/>
                <a:gd name="T18" fmla="*/ 14 w 14"/>
                <a:gd name="T19" fmla="*/ 6 h 14"/>
                <a:gd name="T20" fmla="*/ 14 w 14"/>
                <a:gd name="T21" fmla="*/ 8 h 14"/>
                <a:gd name="T22" fmla="*/ 14 w 14"/>
                <a:gd name="T23" fmla="*/ 8 h 14"/>
                <a:gd name="T24" fmla="*/ 14 w 14"/>
                <a:gd name="T25" fmla="*/ 12 h 14"/>
                <a:gd name="T26" fmla="*/ 12 w 14"/>
                <a:gd name="T27" fmla="*/ 14 h 14"/>
                <a:gd name="T28" fmla="*/ 10 w 14"/>
                <a:gd name="T29" fmla="*/ 14 h 14"/>
                <a:gd name="T30" fmla="*/ 6 w 14"/>
                <a:gd name="T31" fmla="*/ 14 h 14"/>
                <a:gd name="T32" fmla="*/ 6 w 14"/>
                <a:gd name="T33" fmla="*/ 14 h 14"/>
                <a:gd name="T34" fmla="*/ 4 w 14"/>
                <a:gd name="T35" fmla="*/ 14 h 14"/>
                <a:gd name="T36" fmla="*/ 0 w 14"/>
                <a:gd name="T37" fmla="*/ 12 h 14"/>
                <a:gd name="T38" fmla="*/ 0 w 14"/>
                <a:gd name="T39" fmla="*/ 10 h 14"/>
                <a:gd name="T40" fmla="*/ 0 w 14"/>
                <a:gd name="T41" fmla="*/ 6 h 14"/>
                <a:gd name="T42" fmla="*/ 0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6"/>
                  </a:moveTo>
                  <a:lnTo>
                    <a:pt x="0" y="6"/>
                  </a:lnTo>
                  <a:lnTo>
                    <a:pt x="0" y="4"/>
                  </a:lnTo>
                  <a:lnTo>
                    <a:pt x="2" y="0"/>
                  </a:lnTo>
                  <a:lnTo>
                    <a:pt x="6" y="0"/>
                  </a:lnTo>
                  <a:lnTo>
                    <a:pt x="8" y="0"/>
                  </a:lnTo>
                  <a:lnTo>
                    <a:pt x="8" y="0"/>
                  </a:lnTo>
                  <a:lnTo>
                    <a:pt x="12" y="0"/>
                  </a:lnTo>
                  <a:lnTo>
                    <a:pt x="14" y="2"/>
                  </a:lnTo>
                  <a:lnTo>
                    <a:pt x="14" y="6"/>
                  </a:lnTo>
                  <a:lnTo>
                    <a:pt x="14" y="8"/>
                  </a:lnTo>
                  <a:lnTo>
                    <a:pt x="14" y="8"/>
                  </a:lnTo>
                  <a:lnTo>
                    <a:pt x="14" y="12"/>
                  </a:lnTo>
                  <a:lnTo>
                    <a:pt x="12" y="14"/>
                  </a:lnTo>
                  <a:lnTo>
                    <a:pt x="10" y="14"/>
                  </a:lnTo>
                  <a:lnTo>
                    <a:pt x="6" y="14"/>
                  </a:lnTo>
                  <a:lnTo>
                    <a:pt x="6" y="14"/>
                  </a:lnTo>
                  <a:lnTo>
                    <a:pt x="4" y="14"/>
                  </a:lnTo>
                  <a:lnTo>
                    <a:pt x="0"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3" name="Freeform 237"/>
            <p:cNvSpPr>
              <a:spLocks/>
            </p:cNvSpPr>
            <p:nvPr/>
          </p:nvSpPr>
          <p:spPr bwMode="auto">
            <a:xfrm>
              <a:off x="4255" y="490"/>
              <a:ext cx="16" cy="16"/>
            </a:xfrm>
            <a:custGeom>
              <a:avLst/>
              <a:gdLst>
                <a:gd name="T0" fmla="*/ 0 w 16"/>
                <a:gd name="T1" fmla="*/ 6 h 16"/>
                <a:gd name="T2" fmla="*/ 0 w 16"/>
                <a:gd name="T3" fmla="*/ 6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8 h 16"/>
                <a:gd name="T22" fmla="*/ 16 w 16"/>
                <a:gd name="T23" fmla="*/ 8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0" y="4"/>
                  </a:lnTo>
                  <a:lnTo>
                    <a:pt x="2" y="2"/>
                  </a:lnTo>
                  <a:lnTo>
                    <a:pt x="6" y="0"/>
                  </a:lnTo>
                  <a:lnTo>
                    <a:pt x="8" y="0"/>
                  </a:lnTo>
                  <a:lnTo>
                    <a:pt x="8" y="0"/>
                  </a:lnTo>
                  <a:lnTo>
                    <a:pt x="12" y="2"/>
                  </a:lnTo>
                  <a:lnTo>
                    <a:pt x="14" y="4"/>
                  </a:lnTo>
                  <a:lnTo>
                    <a:pt x="14" y="6"/>
                  </a:lnTo>
                  <a:lnTo>
                    <a:pt x="16" y="8"/>
                  </a:lnTo>
                  <a:lnTo>
                    <a:pt x="16" y="8"/>
                  </a:lnTo>
                  <a:lnTo>
                    <a:pt x="14" y="12"/>
                  </a:lnTo>
                  <a:lnTo>
                    <a:pt x="12" y="14"/>
                  </a:lnTo>
                  <a:lnTo>
                    <a:pt x="10" y="16"/>
                  </a:lnTo>
                  <a:lnTo>
                    <a:pt x="6" y="16"/>
                  </a:lnTo>
                  <a:lnTo>
                    <a:pt x="6" y="16"/>
                  </a:lnTo>
                  <a:lnTo>
                    <a:pt x="4" y="14"/>
                  </a:lnTo>
                  <a:lnTo>
                    <a:pt x="2"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4" name="Freeform 238"/>
            <p:cNvSpPr>
              <a:spLocks/>
            </p:cNvSpPr>
            <p:nvPr/>
          </p:nvSpPr>
          <p:spPr bwMode="auto">
            <a:xfrm>
              <a:off x="4253" y="506"/>
              <a:ext cx="14" cy="14"/>
            </a:xfrm>
            <a:custGeom>
              <a:avLst/>
              <a:gdLst>
                <a:gd name="T0" fmla="*/ 0 w 14"/>
                <a:gd name="T1" fmla="*/ 6 h 14"/>
                <a:gd name="T2" fmla="*/ 0 w 14"/>
                <a:gd name="T3" fmla="*/ 6 h 14"/>
                <a:gd name="T4" fmla="*/ 0 w 14"/>
                <a:gd name="T5" fmla="*/ 4 h 14"/>
                <a:gd name="T6" fmla="*/ 2 w 14"/>
                <a:gd name="T7" fmla="*/ 0 h 14"/>
                <a:gd name="T8" fmla="*/ 6 w 14"/>
                <a:gd name="T9" fmla="*/ 0 h 14"/>
                <a:gd name="T10" fmla="*/ 8 w 14"/>
                <a:gd name="T11" fmla="*/ 0 h 14"/>
                <a:gd name="T12" fmla="*/ 8 w 14"/>
                <a:gd name="T13" fmla="*/ 0 h 14"/>
                <a:gd name="T14" fmla="*/ 12 w 14"/>
                <a:gd name="T15" fmla="*/ 0 h 14"/>
                <a:gd name="T16" fmla="*/ 14 w 14"/>
                <a:gd name="T17" fmla="*/ 2 h 14"/>
                <a:gd name="T18" fmla="*/ 14 w 14"/>
                <a:gd name="T19" fmla="*/ 6 h 14"/>
                <a:gd name="T20" fmla="*/ 14 w 14"/>
                <a:gd name="T21" fmla="*/ 8 h 14"/>
                <a:gd name="T22" fmla="*/ 14 w 14"/>
                <a:gd name="T23" fmla="*/ 8 h 14"/>
                <a:gd name="T24" fmla="*/ 14 w 14"/>
                <a:gd name="T25" fmla="*/ 12 h 14"/>
                <a:gd name="T26" fmla="*/ 12 w 14"/>
                <a:gd name="T27" fmla="*/ 14 h 14"/>
                <a:gd name="T28" fmla="*/ 10 w 14"/>
                <a:gd name="T29" fmla="*/ 14 h 14"/>
                <a:gd name="T30" fmla="*/ 6 w 14"/>
                <a:gd name="T31" fmla="*/ 14 h 14"/>
                <a:gd name="T32" fmla="*/ 6 w 14"/>
                <a:gd name="T33" fmla="*/ 14 h 14"/>
                <a:gd name="T34" fmla="*/ 4 w 14"/>
                <a:gd name="T35" fmla="*/ 14 h 14"/>
                <a:gd name="T36" fmla="*/ 0 w 14"/>
                <a:gd name="T37" fmla="*/ 12 h 14"/>
                <a:gd name="T38" fmla="*/ 0 w 14"/>
                <a:gd name="T39" fmla="*/ 10 h 14"/>
                <a:gd name="T40" fmla="*/ 0 w 14"/>
                <a:gd name="T41" fmla="*/ 6 h 14"/>
                <a:gd name="T42" fmla="*/ 0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6"/>
                  </a:moveTo>
                  <a:lnTo>
                    <a:pt x="0" y="6"/>
                  </a:lnTo>
                  <a:lnTo>
                    <a:pt x="0" y="4"/>
                  </a:lnTo>
                  <a:lnTo>
                    <a:pt x="2" y="0"/>
                  </a:lnTo>
                  <a:lnTo>
                    <a:pt x="6" y="0"/>
                  </a:lnTo>
                  <a:lnTo>
                    <a:pt x="8" y="0"/>
                  </a:lnTo>
                  <a:lnTo>
                    <a:pt x="8" y="0"/>
                  </a:lnTo>
                  <a:lnTo>
                    <a:pt x="12" y="0"/>
                  </a:lnTo>
                  <a:lnTo>
                    <a:pt x="14" y="2"/>
                  </a:lnTo>
                  <a:lnTo>
                    <a:pt x="14" y="6"/>
                  </a:lnTo>
                  <a:lnTo>
                    <a:pt x="14" y="8"/>
                  </a:lnTo>
                  <a:lnTo>
                    <a:pt x="14" y="8"/>
                  </a:lnTo>
                  <a:lnTo>
                    <a:pt x="14" y="12"/>
                  </a:lnTo>
                  <a:lnTo>
                    <a:pt x="12" y="14"/>
                  </a:lnTo>
                  <a:lnTo>
                    <a:pt x="10" y="14"/>
                  </a:lnTo>
                  <a:lnTo>
                    <a:pt x="6" y="14"/>
                  </a:lnTo>
                  <a:lnTo>
                    <a:pt x="6" y="14"/>
                  </a:lnTo>
                  <a:lnTo>
                    <a:pt x="4" y="14"/>
                  </a:lnTo>
                  <a:lnTo>
                    <a:pt x="0"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5" name="Freeform 239"/>
            <p:cNvSpPr>
              <a:spLocks/>
            </p:cNvSpPr>
            <p:nvPr/>
          </p:nvSpPr>
          <p:spPr bwMode="auto">
            <a:xfrm>
              <a:off x="4253" y="522"/>
              <a:ext cx="14" cy="16"/>
            </a:xfrm>
            <a:custGeom>
              <a:avLst/>
              <a:gdLst>
                <a:gd name="T0" fmla="*/ 0 w 14"/>
                <a:gd name="T1" fmla="*/ 8 h 16"/>
                <a:gd name="T2" fmla="*/ 0 w 14"/>
                <a:gd name="T3" fmla="*/ 8 h 16"/>
                <a:gd name="T4" fmla="*/ 0 w 14"/>
                <a:gd name="T5" fmla="*/ 4 h 16"/>
                <a:gd name="T6" fmla="*/ 2 w 14"/>
                <a:gd name="T7" fmla="*/ 2 h 16"/>
                <a:gd name="T8" fmla="*/ 4 w 14"/>
                <a:gd name="T9" fmla="*/ 2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10 w 14"/>
                <a:gd name="T29" fmla="*/ 16 h 16"/>
                <a:gd name="T30" fmla="*/ 6 w 14"/>
                <a:gd name="T31" fmla="*/ 16 h 16"/>
                <a:gd name="T32" fmla="*/ 6 w 14"/>
                <a:gd name="T33" fmla="*/ 16 h 16"/>
                <a:gd name="T34" fmla="*/ 4 w 14"/>
                <a:gd name="T35" fmla="*/ 16 h 16"/>
                <a:gd name="T36" fmla="*/ 0 w 14"/>
                <a:gd name="T37" fmla="*/ 14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2"/>
                  </a:lnTo>
                  <a:lnTo>
                    <a:pt x="8" y="0"/>
                  </a:lnTo>
                  <a:lnTo>
                    <a:pt x="8" y="0"/>
                  </a:lnTo>
                  <a:lnTo>
                    <a:pt x="10" y="2"/>
                  </a:lnTo>
                  <a:lnTo>
                    <a:pt x="14" y="4"/>
                  </a:lnTo>
                  <a:lnTo>
                    <a:pt x="14" y="6"/>
                  </a:lnTo>
                  <a:lnTo>
                    <a:pt x="14" y="10"/>
                  </a:lnTo>
                  <a:lnTo>
                    <a:pt x="14" y="10"/>
                  </a:lnTo>
                  <a:lnTo>
                    <a:pt x="14" y="12"/>
                  </a:lnTo>
                  <a:lnTo>
                    <a:pt x="12" y="14"/>
                  </a:lnTo>
                  <a:lnTo>
                    <a:pt x="10" y="16"/>
                  </a:lnTo>
                  <a:lnTo>
                    <a:pt x="6" y="16"/>
                  </a:lnTo>
                  <a:lnTo>
                    <a:pt x="6" y="16"/>
                  </a:lnTo>
                  <a:lnTo>
                    <a:pt x="4" y="16"/>
                  </a:lnTo>
                  <a:lnTo>
                    <a:pt x="0"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6" name="Freeform 240"/>
            <p:cNvSpPr>
              <a:spLocks/>
            </p:cNvSpPr>
            <p:nvPr/>
          </p:nvSpPr>
          <p:spPr bwMode="auto">
            <a:xfrm>
              <a:off x="4251" y="538"/>
              <a:ext cx="14" cy="16"/>
            </a:xfrm>
            <a:custGeom>
              <a:avLst/>
              <a:gdLst>
                <a:gd name="T0" fmla="*/ 0 w 14"/>
                <a:gd name="T1" fmla="*/ 8 h 16"/>
                <a:gd name="T2" fmla="*/ 0 w 14"/>
                <a:gd name="T3" fmla="*/ 8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0"/>
                  </a:lnTo>
                  <a:lnTo>
                    <a:pt x="8" y="0"/>
                  </a:lnTo>
                  <a:lnTo>
                    <a:pt x="8" y="0"/>
                  </a:lnTo>
                  <a:lnTo>
                    <a:pt x="10"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7" name="Freeform 241"/>
            <p:cNvSpPr>
              <a:spLocks/>
            </p:cNvSpPr>
            <p:nvPr/>
          </p:nvSpPr>
          <p:spPr bwMode="auto">
            <a:xfrm>
              <a:off x="4251" y="520"/>
              <a:ext cx="14" cy="16"/>
            </a:xfrm>
            <a:custGeom>
              <a:avLst/>
              <a:gdLst>
                <a:gd name="T0" fmla="*/ 0 w 14"/>
                <a:gd name="T1" fmla="*/ 8 h 16"/>
                <a:gd name="T2" fmla="*/ 0 w 14"/>
                <a:gd name="T3" fmla="*/ 8 h 16"/>
                <a:gd name="T4" fmla="*/ 0 w 14"/>
                <a:gd name="T5" fmla="*/ 4 h 16"/>
                <a:gd name="T6" fmla="*/ 2 w 14"/>
                <a:gd name="T7" fmla="*/ 2 h 16"/>
                <a:gd name="T8" fmla="*/ 4 w 14"/>
                <a:gd name="T9" fmla="*/ 2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10 w 14"/>
                <a:gd name="T29" fmla="*/ 16 h 16"/>
                <a:gd name="T30" fmla="*/ 6 w 14"/>
                <a:gd name="T31" fmla="*/ 16 h 16"/>
                <a:gd name="T32" fmla="*/ 6 w 14"/>
                <a:gd name="T33" fmla="*/ 16 h 16"/>
                <a:gd name="T34" fmla="*/ 4 w 14"/>
                <a:gd name="T35" fmla="*/ 16 h 16"/>
                <a:gd name="T36" fmla="*/ 0 w 14"/>
                <a:gd name="T37" fmla="*/ 14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2"/>
                  </a:lnTo>
                  <a:lnTo>
                    <a:pt x="8" y="0"/>
                  </a:lnTo>
                  <a:lnTo>
                    <a:pt x="8" y="0"/>
                  </a:lnTo>
                  <a:lnTo>
                    <a:pt x="10" y="2"/>
                  </a:lnTo>
                  <a:lnTo>
                    <a:pt x="14" y="4"/>
                  </a:lnTo>
                  <a:lnTo>
                    <a:pt x="14" y="6"/>
                  </a:lnTo>
                  <a:lnTo>
                    <a:pt x="14" y="10"/>
                  </a:lnTo>
                  <a:lnTo>
                    <a:pt x="14" y="10"/>
                  </a:lnTo>
                  <a:lnTo>
                    <a:pt x="14" y="12"/>
                  </a:lnTo>
                  <a:lnTo>
                    <a:pt x="12" y="14"/>
                  </a:lnTo>
                  <a:lnTo>
                    <a:pt x="10" y="16"/>
                  </a:lnTo>
                  <a:lnTo>
                    <a:pt x="6" y="16"/>
                  </a:lnTo>
                  <a:lnTo>
                    <a:pt x="6" y="16"/>
                  </a:lnTo>
                  <a:lnTo>
                    <a:pt x="4" y="16"/>
                  </a:lnTo>
                  <a:lnTo>
                    <a:pt x="0"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8" name="Freeform 242"/>
            <p:cNvSpPr>
              <a:spLocks/>
            </p:cNvSpPr>
            <p:nvPr/>
          </p:nvSpPr>
          <p:spPr bwMode="auto">
            <a:xfrm>
              <a:off x="4249" y="536"/>
              <a:ext cx="14" cy="16"/>
            </a:xfrm>
            <a:custGeom>
              <a:avLst/>
              <a:gdLst>
                <a:gd name="T0" fmla="*/ 0 w 14"/>
                <a:gd name="T1" fmla="*/ 8 h 16"/>
                <a:gd name="T2" fmla="*/ 0 w 14"/>
                <a:gd name="T3" fmla="*/ 8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0"/>
                  </a:lnTo>
                  <a:lnTo>
                    <a:pt x="8" y="0"/>
                  </a:lnTo>
                  <a:lnTo>
                    <a:pt x="8" y="0"/>
                  </a:lnTo>
                  <a:lnTo>
                    <a:pt x="10"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59" name="Freeform 243"/>
            <p:cNvSpPr>
              <a:spLocks/>
            </p:cNvSpPr>
            <p:nvPr/>
          </p:nvSpPr>
          <p:spPr bwMode="auto">
            <a:xfrm>
              <a:off x="4249" y="554"/>
              <a:ext cx="14" cy="16"/>
            </a:xfrm>
            <a:custGeom>
              <a:avLst/>
              <a:gdLst>
                <a:gd name="T0" fmla="*/ 0 w 14"/>
                <a:gd name="T1" fmla="*/ 6 h 16"/>
                <a:gd name="T2" fmla="*/ 0 w 14"/>
                <a:gd name="T3" fmla="*/ 6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0 h 16"/>
                <a:gd name="T16" fmla="*/ 12 w 14"/>
                <a:gd name="T17" fmla="*/ 2 h 16"/>
                <a:gd name="T18" fmla="*/ 14 w 14"/>
                <a:gd name="T19" fmla="*/ 6 h 16"/>
                <a:gd name="T20" fmla="*/ 14 w 14"/>
                <a:gd name="T21" fmla="*/ 8 h 16"/>
                <a:gd name="T22" fmla="*/ 14 w 14"/>
                <a:gd name="T23" fmla="*/ 8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6 h 16"/>
                <a:gd name="T42" fmla="*/ 0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6"/>
                  </a:moveTo>
                  <a:lnTo>
                    <a:pt x="0" y="6"/>
                  </a:lnTo>
                  <a:lnTo>
                    <a:pt x="0" y="4"/>
                  </a:lnTo>
                  <a:lnTo>
                    <a:pt x="2" y="2"/>
                  </a:lnTo>
                  <a:lnTo>
                    <a:pt x="4" y="0"/>
                  </a:lnTo>
                  <a:lnTo>
                    <a:pt x="8" y="0"/>
                  </a:lnTo>
                  <a:lnTo>
                    <a:pt x="8" y="0"/>
                  </a:lnTo>
                  <a:lnTo>
                    <a:pt x="10" y="0"/>
                  </a:lnTo>
                  <a:lnTo>
                    <a:pt x="12" y="2"/>
                  </a:lnTo>
                  <a:lnTo>
                    <a:pt x="14" y="6"/>
                  </a:lnTo>
                  <a:lnTo>
                    <a:pt x="14" y="8"/>
                  </a:lnTo>
                  <a:lnTo>
                    <a:pt x="14" y="8"/>
                  </a:lnTo>
                  <a:lnTo>
                    <a:pt x="14" y="12"/>
                  </a:lnTo>
                  <a:lnTo>
                    <a:pt x="12" y="14"/>
                  </a:lnTo>
                  <a:lnTo>
                    <a:pt x="8" y="16"/>
                  </a:lnTo>
                  <a:lnTo>
                    <a:pt x="6" y="16"/>
                  </a:lnTo>
                  <a:lnTo>
                    <a:pt x="6" y="16"/>
                  </a:lnTo>
                  <a:lnTo>
                    <a:pt x="2" y="14"/>
                  </a:lnTo>
                  <a:lnTo>
                    <a:pt x="0"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0" name="Freeform 244"/>
            <p:cNvSpPr>
              <a:spLocks/>
            </p:cNvSpPr>
            <p:nvPr/>
          </p:nvSpPr>
          <p:spPr bwMode="auto">
            <a:xfrm>
              <a:off x="4245" y="570"/>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6 w 16"/>
                <a:gd name="T25" fmla="*/ 10 h 14"/>
                <a:gd name="T26" fmla="*/ 14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2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6" y="10"/>
                  </a:lnTo>
                  <a:lnTo>
                    <a:pt x="14" y="14"/>
                  </a:lnTo>
                  <a:lnTo>
                    <a:pt x="10" y="14"/>
                  </a:lnTo>
                  <a:lnTo>
                    <a:pt x="8" y="14"/>
                  </a:lnTo>
                  <a:lnTo>
                    <a:pt x="8" y="14"/>
                  </a:lnTo>
                  <a:lnTo>
                    <a:pt x="4" y="14"/>
                  </a:lnTo>
                  <a:lnTo>
                    <a:pt x="2" y="12"/>
                  </a:lnTo>
                  <a:lnTo>
                    <a:pt x="2"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1" name="Freeform 245"/>
            <p:cNvSpPr>
              <a:spLocks/>
            </p:cNvSpPr>
            <p:nvPr/>
          </p:nvSpPr>
          <p:spPr bwMode="auto">
            <a:xfrm>
              <a:off x="4247" y="552"/>
              <a:ext cx="14" cy="16"/>
            </a:xfrm>
            <a:custGeom>
              <a:avLst/>
              <a:gdLst>
                <a:gd name="T0" fmla="*/ 0 w 14"/>
                <a:gd name="T1" fmla="*/ 6 h 16"/>
                <a:gd name="T2" fmla="*/ 0 w 14"/>
                <a:gd name="T3" fmla="*/ 6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0 h 16"/>
                <a:gd name="T16" fmla="*/ 12 w 14"/>
                <a:gd name="T17" fmla="*/ 2 h 16"/>
                <a:gd name="T18" fmla="*/ 14 w 14"/>
                <a:gd name="T19" fmla="*/ 6 h 16"/>
                <a:gd name="T20" fmla="*/ 14 w 14"/>
                <a:gd name="T21" fmla="*/ 8 h 16"/>
                <a:gd name="T22" fmla="*/ 14 w 14"/>
                <a:gd name="T23" fmla="*/ 8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6 h 16"/>
                <a:gd name="T42" fmla="*/ 0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6"/>
                  </a:moveTo>
                  <a:lnTo>
                    <a:pt x="0" y="6"/>
                  </a:lnTo>
                  <a:lnTo>
                    <a:pt x="0" y="4"/>
                  </a:lnTo>
                  <a:lnTo>
                    <a:pt x="2" y="2"/>
                  </a:lnTo>
                  <a:lnTo>
                    <a:pt x="4" y="0"/>
                  </a:lnTo>
                  <a:lnTo>
                    <a:pt x="8" y="0"/>
                  </a:lnTo>
                  <a:lnTo>
                    <a:pt x="8" y="0"/>
                  </a:lnTo>
                  <a:lnTo>
                    <a:pt x="10" y="0"/>
                  </a:lnTo>
                  <a:lnTo>
                    <a:pt x="12" y="2"/>
                  </a:lnTo>
                  <a:lnTo>
                    <a:pt x="14" y="6"/>
                  </a:lnTo>
                  <a:lnTo>
                    <a:pt x="14" y="8"/>
                  </a:lnTo>
                  <a:lnTo>
                    <a:pt x="14" y="8"/>
                  </a:lnTo>
                  <a:lnTo>
                    <a:pt x="14" y="12"/>
                  </a:lnTo>
                  <a:lnTo>
                    <a:pt x="12" y="14"/>
                  </a:lnTo>
                  <a:lnTo>
                    <a:pt x="8" y="16"/>
                  </a:lnTo>
                  <a:lnTo>
                    <a:pt x="6" y="16"/>
                  </a:lnTo>
                  <a:lnTo>
                    <a:pt x="6" y="16"/>
                  </a:lnTo>
                  <a:lnTo>
                    <a:pt x="2" y="14"/>
                  </a:lnTo>
                  <a:lnTo>
                    <a:pt x="0"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2" name="Freeform 246"/>
            <p:cNvSpPr>
              <a:spLocks/>
            </p:cNvSpPr>
            <p:nvPr/>
          </p:nvSpPr>
          <p:spPr bwMode="auto">
            <a:xfrm>
              <a:off x="4243" y="568"/>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6 w 16"/>
                <a:gd name="T25" fmla="*/ 10 h 14"/>
                <a:gd name="T26" fmla="*/ 14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2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6" y="10"/>
                  </a:lnTo>
                  <a:lnTo>
                    <a:pt x="14" y="14"/>
                  </a:lnTo>
                  <a:lnTo>
                    <a:pt x="10" y="14"/>
                  </a:lnTo>
                  <a:lnTo>
                    <a:pt x="8" y="14"/>
                  </a:lnTo>
                  <a:lnTo>
                    <a:pt x="8" y="14"/>
                  </a:lnTo>
                  <a:lnTo>
                    <a:pt x="4" y="14"/>
                  </a:lnTo>
                  <a:lnTo>
                    <a:pt x="2" y="12"/>
                  </a:lnTo>
                  <a:lnTo>
                    <a:pt x="2"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3" name="Freeform 247"/>
            <p:cNvSpPr>
              <a:spLocks/>
            </p:cNvSpPr>
            <p:nvPr/>
          </p:nvSpPr>
          <p:spPr bwMode="auto">
            <a:xfrm>
              <a:off x="4243" y="584"/>
              <a:ext cx="16" cy="16"/>
            </a:xfrm>
            <a:custGeom>
              <a:avLst/>
              <a:gdLst>
                <a:gd name="T0" fmla="*/ 0 w 16"/>
                <a:gd name="T1" fmla="*/ 8 h 16"/>
                <a:gd name="T2" fmla="*/ 0 w 16"/>
                <a:gd name="T3" fmla="*/ 8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4 h 16"/>
                <a:gd name="T18" fmla="*/ 16 w 16"/>
                <a:gd name="T19" fmla="*/ 6 h 16"/>
                <a:gd name="T20" fmla="*/ 16 w 16"/>
                <a:gd name="T21" fmla="*/ 10 h 16"/>
                <a:gd name="T22" fmla="*/ 16 w 16"/>
                <a:gd name="T23" fmla="*/ 10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2" y="4"/>
                  </a:lnTo>
                  <a:lnTo>
                    <a:pt x="4" y="2"/>
                  </a:lnTo>
                  <a:lnTo>
                    <a:pt x="6" y="0"/>
                  </a:lnTo>
                  <a:lnTo>
                    <a:pt x="10" y="0"/>
                  </a:lnTo>
                  <a:lnTo>
                    <a:pt x="10" y="0"/>
                  </a:lnTo>
                  <a:lnTo>
                    <a:pt x="12" y="2"/>
                  </a:lnTo>
                  <a:lnTo>
                    <a:pt x="14" y="4"/>
                  </a:lnTo>
                  <a:lnTo>
                    <a:pt x="16" y="6"/>
                  </a:lnTo>
                  <a:lnTo>
                    <a:pt x="16" y="10"/>
                  </a:lnTo>
                  <a:lnTo>
                    <a:pt x="16" y="10"/>
                  </a:lnTo>
                  <a:lnTo>
                    <a:pt x="16" y="12"/>
                  </a:lnTo>
                  <a:lnTo>
                    <a:pt x="14" y="14"/>
                  </a:lnTo>
                  <a:lnTo>
                    <a:pt x="10" y="16"/>
                  </a:lnTo>
                  <a:lnTo>
                    <a:pt x="8" y="16"/>
                  </a:lnTo>
                  <a:lnTo>
                    <a:pt x="8" y="16"/>
                  </a:lnTo>
                  <a:lnTo>
                    <a:pt x="4" y="16"/>
                  </a:lnTo>
                  <a:lnTo>
                    <a:pt x="2"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4" name="Freeform 248"/>
            <p:cNvSpPr>
              <a:spLocks/>
            </p:cNvSpPr>
            <p:nvPr/>
          </p:nvSpPr>
          <p:spPr bwMode="auto">
            <a:xfrm>
              <a:off x="4241" y="600"/>
              <a:ext cx="16" cy="16"/>
            </a:xfrm>
            <a:custGeom>
              <a:avLst/>
              <a:gdLst>
                <a:gd name="T0" fmla="*/ 0 w 16"/>
                <a:gd name="T1" fmla="*/ 6 h 16"/>
                <a:gd name="T2" fmla="*/ 0 w 16"/>
                <a:gd name="T3" fmla="*/ 6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2 h 16"/>
                <a:gd name="T18" fmla="*/ 16 w 16"/>
                <a:gd name="T19" fmla="*/ 6 h 16"/>
                <a:gd name="T20" fmla="*/ 16 w 16"/>
                <a:gd name="T21" fmla="*/ 8 h 16"/>
                <a:gd name="T22" fmla="*/ 16 w 16"/>
                <a:gd name="T23" fmla="*/ 8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2" y="4"/>
                  </a:lnTo>
                  <a:lnTo>
                    <a:pt x="4" y="2"/>
                  </a:lnTo>
                  <a:lnTo>
                    <a:pt x="6" y="0"/>
                  </a:lnTo>
                  <a:lnTo>
                    <a:pt x="10" y="0"/>
                  </a:lnTo>
                  <a:lnTo>
                    <a:pt x="10" y="0"/>
                  </a:lnTo>
                  <a:lnTo>
                    <a:pt x="12" y="2"/>
                  </a:lnTo>
                  <a:lnTo>
                    <a:pt x="14" y="2"/>
                  </a:lnTo>
                  <a:lnTo>
                    <a:pt x="16" y="6"/>
                  </a:lnTo>
                  <a:lnTo>
                    <a:pt x="16" y="8"/>
                  </a:lnTo>
                  <a:lnTo>
                    <a:pt x="16" y="8"/>
                  </a:lnTo>
                  <a:lnTo>
                    <a:pt x="16" y="12"/>
                  </a:lnTo>
                  <a:lnTo>
                    <a:pt x="14" y="14"/>
                  </a:lnTo>
                  <a:lnTo>
                    <a:pt x="10" y="16"/>
                  </a:lnTo>
                  <a:lnTo>
                    <a:pt x="8" y="16"/>
                  </a:lnTo>
                  <a:lnTo>
                    <a:pt x="8" y="16"/>
                  </a:lnTo>
                  <a:lnTo>
                    <a:pt x="4" y="14"/>
                  </a:lnTo>
                  <a:lnTo>
                    <a:pt x="2"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5" name="Freeform 249"/>
            <p:cNvSpPr>
              <a:spLocks/>
            </p:cNvSpPr>
            <p:nvPr/>
          </p:nvSpPr>
          <p:spPr bwMode="auto">
            <a:xfrm>
              <a:off x="4241" y="582"/>
              <a:ext cx="16" cy="16"/>
            </a:xfrm>
            <a:custGeom>
              <a:avLst/>
              <a:gdLst>
                <a:gd name="T0" fmla="*/ 0 w 16"/>
                <a:gd name="T1" fmla="*/ 8 h 16"/>
                <a:gd name="T2" fmla="*/ 0 w 16"/>
                <a:gd name="T3" fmla="*/ 8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4 h 16"/>
                <a:gd name="T18" fmla="*/ 16 w 16"/>
                <a:gd name="T19" fmla="*/ 6 h 16"/>
                <a:gd name="T20" fmla="*/ 16 w 16"/>
                <a:gd name="T21" fmla="*/ 10 h 16"/>
                <a:gd name="T22" fmla="*/ 16 w 16"/>
                <a:gd name="T23" fmla="*/ 10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2" y="4"/>
                  </a:lnTo>
                  <a:lnTo>
                    <a:pt x="4" y="2"/>
                  </a:lnTo>
                  <a:lnTo>
                    <a:pt x="6" y="0"/>
                  </a:lnTo>
                  <a:lnTo>
                    <a:pt x="10" y="0"/>
                  </a:lnTo>
                  <a:lnTo>
                    <a:pt x="10" y="0"/>
                  </a:lnTo>
                  <a:lnTo>
                    <a:pt x="12" y="2"/>
                  </a:lnTo>
                  <a:lnTo>
                    <a:pt x="14" y="4"/>
                  </a:lnTo>
                  <a:lnTo>
                    <a:pt x="16" y="6"/>
                  </a:lnTo>
                  <a:lnTo>
                    <a:pt x="16" y="10"/>
                  </a:lnTo>
                  <a:lnTo>
                    <a:pt x="16" y="10"/>
                  </a:lnTo>
                  <a:lnTo>
                    <a:pt x="16" y="12"/>
                  </a:lnTo>
                  <a:lnTo>
                    <a:pt x="14" y="14"/>
                  </a:lnTo>
                  <a:lnTo>
                    <a:pt x="10" y="16"/>
                  </a:lnTo>
                  <a:lnTo>
                    <a:pt x="8" y="16"/>
                  </a:lnTo>
                  <a:lnTo>
                    <a:pt x="8" y="16"/>
                  </a:lnTo>
                  <a:lnTo>
                    <a:pt x="4" y="16"/>
                  </a:lnTo>
                  <a:lnTo>
                    <a:pt x="2"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6" name="Freeform 250"/>
            <p:cNvSpPr>
              <a:spLocks/>
            </p:cNvSpPr>
            <p:nvPr/>
          </p:nvSpPr>
          <p:spPr bwMode="auto">
            <a:xfrm>
              <a:off x="4239" y="598"/>
              <a:ext cx="16" cy="16"/>
            </a:xfrm>
            <a:custGeom>
              <a:avLst/>
              <a:gdLst>
                <a:gd name="T0" fmla="*/ 0 w 16"/>
                <a:gd name="T1" fmla="*/ 6 h 16"/>
                <a:gd name="T2" fmla="*/ 0 w 16"/>
                <a:gd name="T3" fmla="*/ 6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2 h 16"/>
                <a:gd name="T18" fmla="*/ 16 w 16"/>
                <a:gd name="T19" fmla="*/ 6 h 16"/>
                <a:gd name="T20" fmla="*/ 16 w 16"/>
                <a:gd name="T21" fmla="*/ 8 h 16"/>
                <a:gd name="T22" fmla="*/ 16 w 16"/>
                <a:gd name="T23" fmla="*/ 8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2" y="4"/>
                  </a:lnTo>
                  <a:lnTo>
                    <a:pt x="4" y="2"/>
                  </a:lnTo>
                  <a:lnTo>
                    <a:pt x="6" y="0"/>
                  </a:lnTo>
                  <a:lnTo>
                    <a:pt x="10" y="0"/>
                  </a:lnTo>
                  <a:lnTo>
                    <a:pt x="10" y="0"/>
                  </a:lnTo>
                  <a:lnTo>
                    <a:pt x="12" y="2"/>
                  </a:lnTo>
                  <a:lnTo>
                    <a:pt x="14" y="2"/>
                  </a:lnTo>
                  <a:lnTo>
                    <a:pt x="16" y="6"/>
                  </a:lnTo>
                  <a:lnTo>
                    <a:pt x="16" y="8"/>
                  </a:lnTo>
                  <a:lnTo>
                    <a:pt x="16" y="8"/>
                  </a:lnTo>
                  <a:lnTo>
                    <a:pt x="16" y="12"/>
                  </a:lnTo>
                  <a:lnTo>
                    <a:pt x="14" y="14"/>
                  </a:lnTo>
                  <a:lnTo>
                    <a:pt x="10" y="16"/>
                  </a:lnTo>
                  <a:lnTo>
                    <a:pt x="8" y="16"/>
                  </a:lnTo>
                  <a:lnTo>
                    <a:pt x="8" y="16"/>
                  </a:lnTo>
                  <a:lnTo>
                    <a:pt x="4" y="14"/>
                  </a:lnTo>
                  <a:lnTo>
                    <a:pt x="2"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7" name="Freeform 251"/>
            <p:cNvSpPr>
              <a:spLocks/>
            </p:cNvSpPr>
            <p:nvPr/>
          </p:nvSpPr>
          <p:spPr bwMode="auto">
            <a:xfrm>
              <a:off x="4239" y="616"/>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4 w 16"/>
                <a:gd name="T25" fmla="*/ 10 h 14"/>
                <a:gd name="T26" fmla="*/ 12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4" y="10"/>
                  </a:lnTo>
                  <a:lnTo>
                    <a:pt x="12" y="14"/>
                  </a:lnTo>
                  <a:lnTo>
                    <a:pt x="10" y="14"/>
                  </a:lnTo>
                  <a:lnTo>
                    <a:pt x="8" y="14"/>
                  </a:lnTo>
                  <a:lnTo>
                    <a:pt x="8" y="14"/>
                  </a:lnTo>
                  <a:lnTo>
                    <a:pt x="4" y="14"/>
                  </a:lnTo>
                  <a:lnTo>
                    <a:pt x="2" y="12"/>
                  </a:lnTo>
                  <a:lnTo>
                    <a:pt x="0"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8" name="Freeform 252"/>
            <p:cNvSpPr>
              <a:spLocks/>
            </p:cNvSpPr>
            <p:nvPr/>
          </p:nvSpPr>
          <p:spPr bwMode="auto">
            <a:xfrm>
              <a:off x="4235" y="630"/>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4 w 16"/>
                <a:gd name="T21" fmla="*/ 12 h 16"/>
                <a:gd name="T22" fmla="*/ 14 w 16"/>
                <a:gd name="T23" fmla="*/ 12 h 16"/>
                <a:gd name="T24" fmla="*/ 12 w 16"/>
                <a:gd name="T25" fmla="*/ 14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4" y="12"/>
                  </a:lnTo>
                  <a:lnTo>
                    <a:pt x="14" y="12"/>
                  </a:lnTo>
                  <a:lnTo>
                    <a:pt x="12" y="14"/>
                  </a:lnTo>
                  <a:lnTo>
                    <a:pt x="8" y="16"/>
                  </a:lnTo>
                  <a:lnTo>
                    <a:pt x="6" y="16"/>
                  </a:lnTo>
                  <a:lnTo>
                    <a:pt x="2" y="14"/>
                  </a:lnTo>
                  <a:lnTo>
                    <a:pt x="2" y="14"/>
                  </a:lnTo>
                  <a:lnTo>
                    <a:pt x="0" y="12"/>
                  </a:lnTo>
                  <a:lnTo>
                    <a:pt x="0" y="8"/>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69" name="Freeform 253"/>
            <p:cNvSpPr>
              <a:spLocks/>
            </p:cNvSpPr>
            <p:nvPr/>
          </p:nvSpPr>
          <p:spPr bwMode="auto">
            <a:xfrm>
              <a:off x="4237" y="614"/>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4 w 16"/>
                <a:gd name="T25" fmla="*/ 10 h 14"/>
                <a:gd name="T26" fmla="*/ 12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4" y="10"/>
                  </a:lnTo>
                  <a:lnTo>
                    <a:pt x="12" y="14"/>
                  </a:lnTo>
                  <a:lnTo>
                    <a:pt x="10" y="14"/>
                  </a:lnTo>
                  <a:lnTo>
                    <a:pt x="8" y="14"/>
                  </a:lnTo>
                  <a:lnTo>
                    <a:pt x="8" y="14"/>
                  </a:lnTo>
                  <a:lnTo>
                    <a:pt x="4" y="14"/>
                  </a:lnTo>
                  <a:lnTo>
                    <a:pt x="2" y="12"/>
                  </a:lnTo>
                  <a:lnTo>
                    <a:pt x="0"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0" name="Freeform 254"/>
            <p:cNvSpPr>
              <a:spLocks/>
            </p:cNvSpPr>
            <p:nvPr/>
          </p:nvSpPr>
          <p:spPr bwMode="auto">
            <a:xfrm>
              <a:off x="4233" y="62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4 w 16"/>
                <a:gd name="T21" fmla="*/ 12 h 16"/>
                <a:gd name="T22" fmla="*/ 14 w 16"/>
                <a:gd name="T23" fmla="*/ 12 h 16"/>
                <a:gd name="T24" fmla="*/ 12 w 16"/>
                <a:gd name="T25" fmla="*/ 14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4" y="12"/>
                  </a:lnTo>
                  <a:lnTo>
                    <a:pt x="14" y="12"/>
                  </a:lnTo>
                  <a:lnTo>
                    <a:pt x="12" y="14"/>
                  </a:lnTo>
                  <a:lnTo>
                    <a:pt x="8" y="16"/>
                  </a:lnTo>
                  <a:lnTo>
                    <a:pt x="6" y="16"/>
                  </a:lnTo>
                  <a:lnTo>
                    <a:pt x="2" y="14"/>
                  </a:lnTo>
                  <a:lnTo>
                    <a:pt x="2" y="14"/>
                  </a:lnTo>
                  <a:lnTo>
                    <a:pt x="0" y="12"/>
                  </a:lnTo>
                  <a:lnTo>
                    <a:pt x="0" y="8"/>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1" name="Freeform 255"/>
            <p:cNvSpPr>
              <a:spLocks/>
            </p:cNvSpPr>
            <p:nvPr/>
          </p:nvSpPr>
          <p:spPr bwMode="auto">
            <a:xfrm>
              <a:off x="4211" y="646"/>
              <a:ext cx="16" cy="16"/>
            </a:xfrm>
            <a:custGeom>
              <a:avLst/>
              <a:gdLst>
                <a:gd name="T0" fmla="*/ 6 w 16"/>
                <a:gd name="T1" fmla="*/ 0 h 16"/>
                <a:gd name="T2" fmla="*/ 6 w 16"/>
                <a:gd name="T3" fmla="*/ 0 h 16"/>
                <a:gd name="T4" fmla="*/ 8 w 16"/>
                <a:gd name="T5" fmla="*/ 0 h 16"/>
                <a:gd name="T6" fmla="*/ 12 w 16"/>
                <a:gd name="T7" fmla="*/ 0 h 16"/>
                <a:gd name="T8" fmla="*/ 14 w 16"/>
                <a:gd name="T9" fmla="*/ 2 h 16"/>
                <a:gd name="T10" fmla="*/ 16 w 16"/>
                <a:gd name="T11" fmla="*/ 6 h 16"/>
                <a:gd name="T12" fmla="*/ 16 w 16"/>
                <a:gd name="T13" fmla="*/ 6 h 16"/>
                <a:gd name="T14" fmla="*/ 16 w 16"/>
                <a:gd name="T15" fmla="*/ 8 h 16"/>
                <a:gd name="T16" fmla="*/ 14 w 16"/>
                <a:gd name="T17" fmla="*/ 12 h 16"/>
                <a:gd name="T18" fmla="*/ 12 w 16"/>
                <a:gd name="T19" fmla="*/ 14 h 16"/>
                <a:gd name="T20" fmla="*/ 10 w 16"/>
                <a:gd name="T21" fmla="*/ 16 h 16"/>
                <a:gd name="T22" fmla="*/ 10 w 16"/>
                <a:gd name="T23" fmla="*/ 16 h 16"/>
                <a:gd name="T24" fmla="*/ 6 w 16"/>
                <a:gd name="T25" fmla="*/ 16 h 16"/>
                <a:gd name="T26" fmla="*/ 4 w 16"/>
                <a:gd name="T27" fmla="*/ 14 h 16"/>
                <a:gd name="T28" fmla="*/ 2 w 16"/>
                <a:gd name="T29" fmla="*/ 12 h 16"/>
                <a:gd name="T30" fmla="*/ 0 w 16"/>
                <a:gd name="T31" fmla="*/ 10 h 16"/>
                <a:gd name="T32" fmla="*/ 0 w 16"/>
                <a:gd name="T33" fmla="*/ 10 h 16"/>
                <a:gd name="T34" fmla="*/ 0 w 16"/>
                <a:gd name="T35" fmla="*/ 6 h 16"/>
                <a:gd name="T36" fmla="*/ 0 w 16"/>
                <a:gd name="T37" fmla="*/ 4 h 16"/>
                <a:gd name="T38" fmla="*/ 2 w 16"/>
                <a:gd name="T39" fmla="*/ 2 h 16"/>
                <a:gd name="T40" fmla="*/ 6 w 16"/>
                <a:gd name="T41" fmla="*/ 0 h 16"/>
                <a:gd name="T42" fmla="*/ 6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0"/>
                  </a:moveTo>
                  <a:lnTo>
                    <a:pt x="6" y="0"/>
                  </a:lnTo>
                  <a:lnTo>
                    <a:pt x="8" y="0"/>
                  </a:lnTo>
                  <a:lnTo>
                    <a:pt x="12" y="0"/>
                  </a:lnTo>
                  <a:lnTo>
                    <a:pt x="14" y="2"/>
                  </a:lnTo>
                  <a:lnTo>
                    <a:pt x="16" y="6"/>
                  </a:lnTo>
                  <a:lnTo>
                    <a:pt x="16" y="6"/>
                  </a:lnTo>
                  <a:lnTo>
                    <a:pt x="16" y="8"/>
                  </a:lnTo>
                  <a:lnTo>
                    <a:pt x="14" y="12"/>
                  </a:lnTo>
                  <a:lnTo>
                    <a:pt x="12" y="14"/>
                  </a:lnTo>
                  <a:lnTo>
                    <a:pt x="10" y="16"/>
                  </a:lnTo>
                  <a:lnTo>
                    <a:pt x="10" y="16"/>
                  </a:lnTo>
                  <a:lnTo>
                    <a:pt x="6" y="16"/>
                  </a:lnTo>
                  <a:lnTo>
                    <a:pt x="4" y="14"/>
                  </a:lnTo>
                  <a:lnTo>
                    <a:pt x="2" y="12"/>
                  </a:lnTo>
                  <a:lnTo>
                    <a:pt x="0" y="10"/>
                  </a:lnTo>
                  <a:lnTo>
                    <a:pt x="0" y="10"/>
                  </a:lnTo>
                  <a:lnTo>
                    <a:pt x="0" y="6"/>
                  </a:lnTo>
                  <a:lnTo>
                    <a:pt x="0" y="4"/>
                  </a:lnTo>
                  <a:lnTo>
                    <a:pt x="2" y="2"/>
                  </a:lnTo>
                  <a:lnTo>
                    <a:pt x="6" y="0"/>
                  </a:lnTo>
                  <a:lnTo>
                    <a:pt x="6"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2" name="Freeform 256"/>
            <p:cNvSpPr>
              <a:spLocks/>
            </p:cNvSpPr>
            <p:nvPr/>
          </p:nvSpPr>
          <p:spPr bwMode="auto">
            <a:xfrm>
              <a:off x="4195" y="646"/>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2 h 16"/>
                <a:gd name="T36" fmla="*/ 4 w 16"/>
                <a:gd name="T37" fmla="*/ 0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2"/>
                  </a:lnTo>
                  <a:lnTo>
                    <a:pt x="4" y="0"/>
                  </a:lnTo>
                  <a:lnTo>
                    <a:pt x="8"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3" name="Freeform 257"/>
            <p:cNvSpPr>
              <a:spLocks/>
            </p:cNvSpPr>
            <p:nvPr/>
          </p:nvSpPr>
          <p:spPr bwMode="auto">
            <a:xfrm>
              <a:off x="4209" y="644"/>
              <a:ext cx="16" cy="16"/>
            </a:xfrm>
            <a:custGeom>
              <a:avLst/>
              <a:gdLst>
                <a:gd name="T0" fmla="*/ 6 w 16"/>
                <a:gd name="T1" fmla="*/ 0 h 16"/>
                <a:gd name="T2" fmla="*/ 6 w 16"/>
                <a:gd name="T3" fmla="*/ 0 h 16"/>
                <a:gd name="T4" fmla="*/ 8 w 16"/>
                <a:gd name="T5" fmla="*/ 0 h 16"/>
                <a:gd name="T6" fmla="*/ 12 w 16"/>
                <a:gd name="T7" fmla="*/ 0 h 16"/>
                <a:gd name="T8" fmla="*/ 14 w 16"/>
                <a:gd name="T9" fmla="*/ 2 h 16"/>
                <a:gd name="T10" fmla="*/ 16 w 16"/>
                <a:gd name="T11" fmla="*/ 6 h 16"/>
                <a:gd name="T12" fmla="*/ 16 w 16"/>
                <a:gd name="T13" fmla="*/ 6 h 16"/>
                <a:gd name="T14" fmla="*/ 16 w 16"/>
                <a:gd name="T15" fmla="*/ 8 h 16"/>
                <a:gd name="T16" fmla="*/ 14 w 16"/>
                <a:gd name="T17" fmla="*/ 12 h 16"/>
                <a:gd name="T18" fmla="*/ 12 w 16"/>
                <a:gd name="T19" fmla="*/ 14 h 16"/>
                <a:gd name="T20" fmla="*/ 10 w 16"/>
                <a:gd name="T21" fmla="*/ 16 h 16"/>
                <a:gd name="T22" fmla="*/ 10 w 16"/>
                <a:gd name="T23" fmla="*/ 16 h 16"/>
                <a:gd name="T24" fmla="*/ 6 w 16"/>
                <a:gd name="T25" fmla="*/ 16 h 16"/>
                <a:gd name="T26" fmla="*/ 4 w 16"/>
                <a:gd name="T27" fmla="*/ 14 h 16"/>
                <a:gd name="T28" fmla="*/ 2 w 16"/>
                <a:gd name="T29" fmla="*/ 12 h 16"/>
                <a:gd name="T30" fmla="*/ 0 w 16"/>
                <a:gd name="T31" fmla="*/ 10 h 16"/>
                <a:gd name="T32" fmla="*/ 0 w 16"/>
                <a:gd name="T33" fmla="*/ 10 h 16"/>
                <a:gd name="T34" fmla="*/ 0 w 16"/>
                <a:gd name="T35" fmla="*/ 6 h 16"/>
                <a:gd name="T36" fmla="*/ 0 w 16"/>
                <a:gd name="T37" fmla="*/ 4 h 16"/>
                <a:gd name="T38" fmla="*/ 2 w 16"/>
                <a:gd name="T39" fmla="*/ 2 h 16"/>
                <a:gd name="T40" fmla="*/ 6 w 16"/>
                <a:gd name="T41" fmla="*/ 0 h 16"/>
                <a:gd name="T42" fmla="*/ 6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0"/>
                  </a:moveTo>
                  <a:lnTo>
                    <a:pt x="6" y="0"/>
                  </a:lnTo>
                  <a:lnTo>
                    <a:pt x="8" y="0"/>
                  </a:lnTo>
                  <a:lnTo>
                    <a:pt x="12" y="0"/>
                  </a:lnTo>
                  <a:lnTo>
                    <a:pt x="14" y="2"/>
                  </a:lnTo>
                  <a:lnTo>
                    <a:pt x="16" y="6"/>
                  </a:lnTo>
                  <a:lnTo>
                    <a:pt x="16" y="6"/>
                  </a:lnTo>
                  <a:lnTo>
                    <a:pt x="16" y="8"/>
                  </a:lnTo>
                  <a:lnTo>
                    <a:pt x="14" y="12"/>
                  </a:lnTo>
                  <a:lnTo>
                    <a:pt x="12" y="14"/>
                  </a:lnTo>
                  <a:lnTo>
                    <a:pt x="10" y="16"/>
                  </a:lnTo>
                  <a:lnTo>
                    <a:pt x="10" y="16"/>
                  </a:lnTo>
                  <a:lnTo>
                    <a:pt x="6" y="16"/>
                  </a:lnTo>
                  <a:lnTo>
                    <a:pt x="4" y="14"/>
                  </a:lnTo>
                  <a:lnTo>
                    <a:pt x="2" y="12"/>
                  </a:lnTo>
                  <a:lnTo>
                    <a:pt x="0" y="10"/>
                  </a:lnTo>
                  <a:lnTo>
                    <a:pt x="0" y="10"/>
                  </a:lnTo>
                  <a:lnTo>
                    <a:pt x="0" y="6"/>
                  </a:lnTo>
                  <a:lnTo>
                    <a:pt x="0" y="4"/>
                  </a:lnTo>
                  <a:lnTo>
                    <a:pt x="2" y="2"/>
                  </a:lnTo>
                  <a:lnTo>
                    <a:pt x="6" y="0"/>
                  </a:lnTo>
                  <a:lnTo>
                    <a:pt x="6"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4" name="Freeform 258"/>
            <p:cNvSpPr>
              <a:spLocks/>
            </p:cNvSpPr>
            <p:nvPr/>
          </p:nvSpPr>
          <p:spPr bwMode="auto">
            <a:xfrm>
              <a:off x="4193" y="644"/>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2 h 16"/>
                <a:gd name="T36" fmla="*/ 4 w 16"/>
                <a:gd name="T37" fmla="*/ 0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2"/>
                  </a:lnTo>
                  <a:lnTo>
                    <a:pt x="4" y="0"/>
                  </a:lnTo>
                  <a:lnTo>
                    <a:pt x="8"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5" name="Freeform 259"/>
            <p:cNvSpPr>
              <a:spLocks/>
            </p:cNvSpPr>
            <p:nvPr/>
          </p:nvSpPr>
          <p:spPr bwMode="auto">
            <a:xfrm>
              <a:off x="4181" y="642"/>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8 h 16"/>
                <a:gd name="T30" fmla="*/ 0 w 14"/>
                <a:gd name="T31" fmla="*/ 6 h 16"/>
                <a:gd name="T32" fmla="*/ 0 w 14"/>
                <a:gd name="T33" fmla="*/ 6 h 16"/>
                <a:gd name="T34" fmla="*/ 0 w 14"/>
                <a:gd name="T35" fmla="*/ 2 h 16"/>
                <a:gd name="T36" fmla="*/ 4 w 14"/>
                <a:gd name="T37" fmla="*/ 0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8"/>
                  </a:lnTo>
                  <a:lnTo>
                    <a:pt x="0" y="6"/>
                  </a:lnTo>
                  <a:lnTo>
                    <a:pt x="0" y="6"/>
                  </a:lnTo>
                  <a:lnTo>
                    <a:pt x="0" y="2"/>
                  </a:lnTo>
                  <a:lnTo>
                    <a:pt x="4" y="0"/>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6" name="Freeform 260"/>
            <p:cNvSpPr>
              <a:spLocks/>
            </p:cNvSpPr>
            <p:nvPr/>
          </p:nvSpPr>
          <p:spPr bwMode="auto">
            <a:xfrm>
              <a:off x="4165" y="638"/>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4 h 16"/>
                <a:gd name="T36" fmla="*/ 4 w 16"/>
                <a:gd name="T37" fmla="*/ 2 h 16"/>
                <a:gd name="T38" fmla="*/ 6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4"/>
                  </a:lnTo>
                  <a:lnTo>
                    <a:pt x="4" y="2"/>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7" name="Freeform 261"/>
            <p:cNvSpPr>
              <a:spLocks/>
            </p:cNvSpPr>
            <p:nvPr/>
          </p:nvSpPr>
          <p:spPr bwMode="auto">
            <a:xfrm>
              <a:off x="4179" y="640"/>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8 h 16"/>
                <a:gd name="T30" fmla="*/ 0 w 14"/>
                <a:gd name="T31" fmla="*/ 6 h 16"/>
                <a:gd name="T32" fmla="*/ 0 w 14"/>
                <a:gd name="T33" fmla="*/ 6 h 16"/>
                <a:gd name="T34" fmla="*/ 0 w 14"/>
                <a:gd name="T35" fmla="*/ 2 h 16"/>
                <a:gd name="T36" fmla="*/ 4 w 14"/>
                <a:gd name="T37" fmla="*/ 0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8"/>
                  </a:lnTo>
                  <a:lnTo>
                    <a:pt x="0" y="6"/>
                  </a:lnTo>
                  <a:lnTo>
                    <a:pt x="0" y="6"/>
                  </a:lnTo>
                  <a:lnTo>
                    <a:pt x="0" y="2"/>
                  </a:lnTo>
                  <a:lnTo>
                    <a:pt x="4" y="0"/>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8" name="Freeform 262"/>
            <p:cNvSpPr>
              <a:spLocks/>
            </p:cNvSpPr>
            <p:nvPr/>
          </p:nvSpPr>
          <p:spPr bwMode="auto">
            <a:xfrm>
              <a:off x="4163" y="636"/>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4 h 16"/>
                <a:gd name="T36" fmla="*/ 4 w 16"/>
                <a:gd name="T37" fmla="*/ 2 h 16"/>
                <a:gd name="T38" fmla="*/ 6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4"/>
                  </a:lnTo>
                  <a:lnTo>
                    <a:pt x="4" y="2"/>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79" name="Freeform 263"/>
            <p:cNvSpPr>
              <a:spLocks/>
            </p:cNvSpPr>
            <p:nvPr/>
          </p:nvSpPr>
          <p:spPr bwMode="auto">
            <a:xfrm>
              <a:off x="4151" y="634"/>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10 h 16"/>
                <a:gd name="T30" fmla="*/ 0 w 14"/>
                <a:gd name="T31" fmla="*/ 6 h 16"/>
                <a:gd name="T32" fmla="*/ 0 w 14"/>
                <a:gd name="T33" fmla="*/ 6 h 16"/>
                <a:gd name="T34" fmla="*/ 0 w 14"/>
                <a:gd name="T35" fmla="*/ 4 h 16"/>
                <a:gd name="T36" fmla="*/ 4 w 14"/>
                <a:gd name="T37" fmla="*/ 2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6"/>
                  </a:lnTo>
                  <a:lnTo>
                    <a:pt x="0" y="6"/>
                  </a:lnTo>
                  <a:lnTo>
                    <a:pt x="0" y="4"/>
                  </a:lnTo>
                  <a:lnTo>
                    <a:pt x="4" y="2"/>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0" name="Freeform 264"/>
            <p:cNvSpPr>
              <a:spLocks/>
            </p:cNvSpPr>
            <p:nvPr/>
          </p:nvSpPr>
          <p:spPr bwMode="auto">
            <a:xfrm>
              <a:off x="4135" y="630"/>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10 h 16"/>
                <a:gd name="T30" fmla="*/ 0 w 16"/>
                <a:gd name="T31" fmla="*/ 6 h 16"/>
                <a:gd name="T32" fmla="*/ 0 w 16"/>
                <a:gd name="T33" fmla="*/ 6 h 16"/>
                <a:gd name="T34" fmla="*/ 2 w 16"/>
                <a:gd name="T35" fmla="*/ 4 h 16"/>
                <a:gd name="T36" fmla="*/ 4 w 16"/>
                <a:gd name="T37" fmla="*/ 2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10"/>
                  </a:lnTo>
                  <a:lnTo>
                    <a:pt x="0" y="6"/>
                  </a:lnTo>
                  <a:lnTo>
                    <a:pt x="0" y="6"/>
                  </a:lnTo>
                  <a:lnTo>
                    <a:pt x="2" y="4"/>
                  </a:lnTo>
                  <a:lnTo>
                    <a:pt x="4" y="2"/>
                  </a:lnTo>
                  <a:lnTo>
                    <a:pt x="8"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1" name="Freeform 265"/>
            <p:cNvSpPr>
              <a:spLocks/>
            </p:cNvSpPr>
            <p:nvPr/>
          </p:nvSpPr>
          <p:spPr bwMode="auto">
            <a:xfrm>
              <a:off x="4149" y="632"/>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10 h 16"/>
                <a:gd name="T30" fmla="*/ 0 w 14"/>
                <a:gd name="T31" fmla="*/ 6 h 16"/>
                <a:gd name="T32" fmla="*/ 0 w 14"/>
                <a:gd name="T33" fmla="*/ 6 h 16"/>
                <a:gd name="T34" fmla="*/ 0 w 14"/>
                <a:gd name="T35" fmla="*/ 4 h 16"/>
                <a:gd name="T36" fmla="*/ 4 w 14"/>
                <a:gd name="T37" fmla="*/ 2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6"/>
                  </a:lnTo>
                  <a:lnTo>
                    <a:pt x="0" y="6"/>
                  </a:lnTo>
                  <a:lnTo>
                    <a:pt x="0" y="4"/>
                  </a:lnTo>
                  <a:lnTo>
                    <a:pt x="4" y="2"/>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2" name="Freeform 266"/>
            <p:cNvSpPr>
              <a:spLocks/>
            </p:cNvSpPr>
            <p:nvPr/>
          </p:nvSpPr>
          <p:spPr bwMode="auto">
            <a:xfrm>
              <a:off x="4133" y="628"/>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10 h 16"/>
                <a:gd name="T30" fmla="*/ 0 w 16"/>
                <a:gd name="T31" fmla="*/ 6 h 16"/>
                <a:gd name="T32" fmla="*/ 0 w 16"/>
                <a:gd name="T33" fmla="*/ 6 h 16"/>
                <a:gd name="T34" fmla="*/ 2 w 16"/>
                <a:gd name="T35" fmla="*/ 4 h 16"/>
                <a:gd name="T36" fmla="*/ 4 w 16"/>
                <a:gd name="T37" fmla="*/ 2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10"/>
                  </a:lnTo>
                  <a:lnTo>
                    <a:pt x="0" y="6"/>
                  </a:lnTo>
                  <a:lnTo>
                    <a:pt x="0" y="6"/>
                  </a:lnTo>
                  <a:lnTo>
                    <a:pt x="2" y="4"/>
                  </a:lnTo>
                  <a:lnTo>
                    <a:pt x="4" y="2"/>
                  </a:lnTo>
                  <a:lnTo>
                    <a:pt x="8"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3" name="Freeform 267"/>
            <p:cNvSpPr>
              <a:spLocks/>
            </p:cNvSpPr>
            <p:nvPr/>
          </p:nvSpPr>
          <p:spPr bwMode="auto">
            <a:xfrm>
              <a:off x="4121" y="624"/>
              <a:ext cx="16" cy="16"/>
            </a:xfrm>
            <a:custGeom>
              <a:avLst/>
              <a:gdLst>
                <a:gd name="T0" fmla="*/ 12 w 16"/>
                <a:gd name="T1" fmla="*/ 2 h 16"/>
                <a:gd name="T2" fmla="*/ 12 w 16"/>
                <a:gd name="T3" fmla="*/ 2 h 16"/>
                <a:gd name="T4" fmla="*/ 14 w 16"/>
                <a:gd name="T5" fmla="*/ 4 h 16"/>
                <a:gd name="T6" fmla="*/ 16 w 16"/>
                <a:gd name="T7" fmla="*/ 8 h 16"/>
                <a:gd name="T8" fmla="*/ 16 w 16"/>
                <a:gd name="T9" fmla="*/ 10 h 16"/>
                <a:gd name="T10" fmla="*/ 14 w 16"/>
                <a:gd name="T11" fmla="*/ 12 h 16"/>
                <a:gd name="T12" fmla="*/ 14 w 16"/>
                <a:gd name="T13" fmla="*/ 12 h 16"/>
                <a:gd name="T14" fmla="*/ 12 w 16"/>
                <a:gd name="T15" fmla="*/ 14 h 16"/>
                <a:gd name="T16" fmla="*/ 8 w 16"/>
                <a:gd name="T17" fmla="*/ 16 h 16"/>
                <a:gd name="T18" fmla="*/ 6 w 16"/>
                <a:gd name="T19" fmla="*/ 16 h 16"/>
                <a:gd name="T20" fmla="*/ 2 w 16"/>
                <a:gd name="T21" fmla="*/ 14 h 16"/>
                <a:gd name="T22" fmla="*/ 2 w 16"/>
                <a:gd name="T23" fmla="*/ 14 h 16"/>
                <a:gd name="T24" fmla="*/ 0 w 16"/>
                <a:gd name="T25" fmla="*/ 12 h 16"/>
                <a:gd name="T26" fmla="*/ 0 w 16"/>
                <a:gd name="T27" fmla="*/ 8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4" y="4"/>
                  </a:lnTo>
                  <a:lnTo>
                    <a:pt x="16" y="8"/>
                  </a:lnTo>
                  <a:lnTo>
                    <a:pt x="16" y="10"/>
                  </a:lnTo>
                  <a:lnTo>
                    <a:pt x="14" y="12"/>
                  </a:lnTo>
                  <a:lnTo>
                    <a:pt x="14" y="12"/>
                  </a:lnTo>
                  <a:lnTo>
                    <a:pt x="12" y="14"/>
                  </a:lnTo>
                  <a:lnTo>
                    <a:pt x="8" y="16"/>
                  </a:lnTo>
                  <a:lnTo>
                    <a:pt x="6" y="16"/>
                  </a:lnTo>
                  <a:lnTo>
                    <a:pt x="2" y="14"/>
                  </a:lnTo>
                  <a:lnTo>
                    <a:pt x="2" y="14"/>
                  </a:lnTo>
                  <a:lnTo>
                    <a:pt x="0" y="12"/>
                  </a:lnTo>
                  <a:lnTo>
                    <a:pt x="0" y="8"/>
                  </a:lnTo>
                  <a:lnTo>
                    <a:pt x="0" y="6"/>
                  </a:lnTo>
                  <a:lnTo>
                    <a:pt x="2" y="2"/>
                  </a:lnTo>
                  <a:lnTo>
                    <a:pt x="2" y="2"/>
                  </a:lnTo>
                  <a:lnTo>
                    <a:pt x="4" y="0"/>
                  </a:lnTo>
                  <a:lnTo>
                    <a:pt x="8"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4" name="Freeform 268"/>
            <p:cNvSpPr>
              <a:spLocks/>
            </p:cNvSpPr>
            <p:nvPr/>
          </p:nvSpPr>
          <p:spPr bwMode="auto">
            <a:xfrm>
              <a:off x="4105" y="600"/>
              <a:ext cx="14" cy="14"/>
            </a:xfrm>
            <a:custGeom>
              <a:avLst/>
              <a:gdLst>
                <a:gd name="T0" fmla="*/ 14 w 14"/>
                <a:gd name="T1" fmla="*/ 6 h 14"/>
                <a:gd name="T2" fmla="*/ 14 w 14"/>
                <a:gd name="T3" fmla="*/ 6 h 14"/>
                <a:gd name="T4" fmla="*/ 14 w 14"/>
                <a:gd name="T5" fmla="*/ 8 h 14"/>
                <a:gd name="T6" fmla="*/ 14 w 14"/>
                <a:gd name="T7" fmla="*/ 12 h 14"/>
                <a:gd name="T8" fmla="*/ 12 w 14"/>
                <a:gd name="T9" fmla="*/ 14 h 14"/>
                <a:gd name="T10" fmla="*/ 8 w 14"/>
                <a:gd name="T11" fmla="*/ 14 h 14"/>
                <a:gd name="T12" fmla="*/ 8 w 14"/>
                <a:gd name="T13" fmla="*/ 14 h 14"/>
                <a:gd name="T14" fmla="*/ 6 w 14"/>
                <a:gd name="T15" fmla="*/ 14 h 14"/>
                <a:gd name="T16" fmla="*/ 2 w 14"/>
                <a:gd name="T17" fmla="*/ 14 h 14"/>
                <a:gd name="T18" fmla="*/ 0 w 14"/>
                <a:gd name="T19" fmla="*/ 12 h 14"/>
                <a:gd name="T20" fmla="*/ 0 w 14"/>
                <a:gd name="T21" fmla="*/ 10 h 14"/>
                <a:gd name="T22" fmla="*/ 0 w 14"/>
                <a:gd name="T23" fmla="*/ 10 h 14"/>
                <a:gd name="T24" fmla="*/ 0 w 14"/>
                <a:gd name="T25" fmla="*/ 6 h 14"/>
                <a:gd name="T26" fmla="*/ 0 w 14"/>
                <a:gd name="T27" fmla="*/ 4 h 14"/>
                <a:gd name="T28" fmla="*/ 2 w 14"/>
                <a:gd name="T29" fmla="*/ 0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6 h 14"/>
                <a:gd name="T42" fmla="*/ 14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6"/>
                  </a:moveTo>
                  <a:lnTo>
                    <a:pt x="14" y="6"/>
                  </a:lnTo>
                  <a:lnTo>
                    <a:pt x="14" y="8"/>
                  </a:lnTo>
                  <a:lnTo>
                    <a:pt x="14" y="12"/>
                  </a:lnTo>
                  <a:lnTo>
                    <a:pt x="12" y="14"/>
                  </a:lnTo>
                  <a:lnTo>
                    <a:pt x="8" y="14"/>
                  </a:lnTo>
                  <a:lnTo>
                    <a:pt x="8" y="14"/>
                  </a:lnTo>
                  <a:lnTo>
                    <a:pt x="6" y="14"/>
                  </a:lnTo>
                  <a:lnTo>
                    <a:pt x="2" y="14"/>
                  </a:lnTo>
                  <a:lnTo>
                    <a:pt x="0" y="12"/>
                  </a:lnTo>
                  <a:lnTo>
                    <a:pt x="0" y="10"/>
                  </a:lnTo>
                  <a:lnTo>
                    <a:pt x="0" y="10"/>
                  </a:lnTo>
                  <a:lnTo>
                    <a:pt x="0" y="6"/>
                  </a:lnTo>
                  <a:lnTo>
                    <a:pt x="0" y="4"/>
                  </a:lnTo>
                  <a:lnTo>
                    <a:pt x="2" y="0"/>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5" name="Freeform 269"/>
            <p:cNvSpPr>
              <a:spLocks/>
            </p:cNvSpPr>
            <p:nvPr/>
          </p:nvSpPr>
          <p:spPr bwMode="auto">
            <a:xfrm>
              <a:off x="4119" y="622"/>
              <a:ext cx="16" cy="16"/>
            </a:xfrm>
            <a:custGeom>
              <a:avLst/>
              <a:gdLst>
                <a:gd name="T0" fmla="*/ 12 w 16"/>
                <a:gd name="T1" fmla="*/ 2 h 16"/>
                <a:gd name="T2" fmla="*/ 12 w 16"/>
                <a:gd name="T3" fmla="*/ 2 h 16"/>
                <a:gd name="T4" fmla="*/ 14 w 16"/>
                <a:gd name="T5" fmla="*/ 4 h 16"/>
                <a:gd name="T6" fmla="*/ 16 w 16"/>
                <a:gd name="T7" fmla="*/ 8 h 16"/>
                <a:gd name="T8" fmla="*/ 16 w 16"/>
                <a:gd name="T9" fmla="*/ 10 h 16"/>
                <a:gd name="T10" fmla="*/ 14 w 16"/>
                <a:gd name="T11" fmla="*/ 12 h 16"/>
                <a:gd name="T12" fmla="*/ 14 w 16"/>
                <a:gd name="T13" fmla="*/ 12 h 16"/>
                <a:gd name="T14" fmla="*/ 12 w 16"/>
                <a:gd name="T15" fmla="*/ 14 h 16"/>
                <a:gd name="T16" fmla="*/ 8 w 16"/>
                <a:gd name="T17" fmla="*/ 16 h 16"/>
                <a:gd name="T18" fmla="*/ 6 w 16"/>
                <a:gd name="T19" fmla="*/ 16 h 16"/>
                <a:gd name="T20" fmla="*/ 2 w 16"/>
                <a:gd name="T21" fmla="*/ 14 h 16"/>
                <a:gd name="T22" fmla="*/ 2 w 16"/>
                <a:gd name="T23" fmla="*/ 14 h 16"/>
                <a:gd name="T24" fmla="*/ 0 w 16"/>
                <a:gd name="T25" fmla="*/ 12 h 16"/>
                <a:gd name="T26" fmla="*/ 0 w 16"/>
                <a:gd name="T27" fmla="*/ 8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4" y="4"/>
                  </a:lnTo>
                  <a:lnTo>
                    <a:pt x="16" y="8"/>
                  </a:lnTo>
                  <a:lnTo>
                    <a:pt x="16" y="10"/>
                  </a:lnTo>
                  <a:lnTo>
                    <a:pt x="14" y="12"/>
                  </a:lnTo>
                  <a:lnTo>
                    <a:pt x="14" y="12"/>
                  </a:lnTo>
                  <a:lnTo>
                    <a:pt x="12" y="14"/>
                  </a:lnTo>
                  <a:lnTo>
                    <a:pt x="8" y="16"/>
                  </a:lnTo>
                  <a:lnTo>
                    <a:pt x="6" y="16"/>
                  </a:lnTo>
                  <a:lnTo>
                    <a:pt x="2" y="14"/>
                  </a:lnTo>
                  <a:lnTo>
                    <a:pt x="2" y="14"/>
                  </a:lnTo>
                  <a:lnTo>
                    <a:pt x="0" y="12"/>
                  </a:lnTo>
                  <a:lnTo>
                    <a:pt x="0" y="8"/>
                  </a:lnTo>
                  <a:lnTo>
                    <a:pt x="0" y="6"/>
                  </a:lnTo>
                  <a:lnTo>
                    <a:pt x="2" y="2"/>
                  </a:lnTo>
                  <a:lnTo>
                    <a:pt x="2" y="2"/>
                  </a:lnTo>
                  <a:lnTo>
                    <a:pt x="4" y="0"/>
                  </a:lnTo>
                  <a:lnTo>
                    <a:pt x="8"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6" name="Freeform 270"/>
            <p:cNvSpPr>
              <a:spLocks/>
            </p:cNvSpPr>
            <p:nvPr/>
          </p:nvSpPr>
          <p:spPr bwMode="auto">
            <a:xfrm>
              <a:off x="4103" y="598"/>
              <a:ext cx="14" cy="14"/>
            </a:xfrm>
            <a:custGeom>
              <a:avLst/>
              <a:gdLst>
                <a:gd name="T0" fmla="*/ 14 w 14"/>
                <a:gd name="T1" fmla="*/ 6 h 14"/>
                <a:gd name="T2" fmla="*/ 14 w 14"/>
                <a:gd name="T3" fmla="*/ 6 h 14"/>
                <a:gd name="T4" fmla="*/ 14 w 14"/>
                <a:gd name="T5" fmla="*/ 8 h 14"/>
                <a:gd name="T6" fmla="*/ 14 w 14"/>
                <a:gd name="T7" fmla="*/ 12 h 14"/>
                <a:gd name="T8" fmla="*/ 12 w 14"/>
                <a:gd name="T9" fmla="*/ 14 h 14"/>
                <a:gd name="T10" fmla="*/ 8 w 14"/>
                <a:gd name="T11" fmla="*/ 14 h 14"/>
                <a:gd name="T12" fmla="*/ 8 w 14"/>
                <a:gd name="T13" fmla="*/ 14 h 14"/>
                <a:gd name="T14" fmla="*/ 6 w 14"/>
                <a:gd name="T15" fmla="*/ 14 h 14"/>
                <a:gd name="T16" fmla="*/ 2 w 14"/>
                <a:gd name="T17" fmla="*/ 14 h 14"/>
                <a:gd name="T18" fmla="*/ 0 w 14"/>
                <a:gd name="T19" fmla="*/ 12 h 14"/>
                <a:gd name="T20" fmla="*/ 0 w 14"/>
                <a:gd name="T21" fmla="*/ 10 h 14"/>
                <a:gd name="T22" fmla="*/ 0 w 14"/>
                <a:gd name="T23" fmla="*/ 10 h 14"/>
                <a:gd name="T24" fmla="*/ 0 w 14"/>
                <a:gd name="T25" fmla="*/ 6 h 14"/>
                <a:gd name="T26" fmla="*/ 0 w 14"/>
                <a:gd name="T27" fmla="*/ 4 h 14"/>
                <a:gd name="T28" fmla="*/ 2 w 14"/>
                <a:gd name="T29" fmla="*/ 0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6 h 14"/>
                <a:gd name="T42" fmla="*/ 14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6"/>
                  </a:moveTo>
                  <a:lnTo>
                    <a:pt x="14" y="6"/>
                  </a:lnTo>
                  <a:lnTo>
                    <a:pt x="14" y="8"/>
                  </a:lnTo>
                  <a:lnTo>
                    <a:pt x="14" y="12"/>
                  </a:lnTo>
                  <a:lnTo>
                    <a:pt x="12" y="14"/>
                  </a:lnTo>
                  <a:lnTo>
                    <a:pt x="8" y="14"/>
                  </a:lnTo>
                  <a:lnTo>
                    <a:pt x="8" y="14"/>
                  </a:lnTo>
                  <a:lnTo>
                    <a:pt x="6" y="14"/>
                  </a:lnTo>
                  <a:lnTo>
                    <a:pt x="2" y="14"/>
                  </a:lnTo>
                  <a:lnTo>
                    <a:pt x="0" y="12"/>
                  </a:lnTo>
                  <a:lnTo>
                    <a:pt x="0" y="10"/>
                  </a:lnTo>
                  <a:lnTo>
                    <a:pt x="0" y="10"/>
                  </a:lnTo>
                  <a:lnTo>
                    <a:pt x="0" y="6"/>
                  </a:lnTo>
                  <a:lnTo>
                    <a:pt x="0" y="4"/>
                  </a:lnTo>
                  <a:lnTo>
                    <a:pt x="2" y="0"/>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7" name="Freeform 271"/>
            <p:cNvSpPr>
              <a:spLocks/>
            </p:cNvSpPr>
            <p:nvPr/>
          </p:nvSpPr>
          <p:spPr bwMode="auto">
            <a:xfrm>
              <a:off x="4107" y="584"/>
              <a:ext cx="16" cy="16"/>
            </a:xfrm>
            <a:custGeom>
              <a:avLst/>
              <a:gdLst>
                <a:gd name="T0" fmla="*/ 16 w 16"/>
                <a:gd name="T1" fmla="*/ 10 h 16"/>
                <a:gd name="T2" fmla="*/ 16 w 16"/>
                <a:gd name="T3" fmla="*/ 10 h 16"/>
                <a:gd name="T4" fmla="*/ 14 w 16"/>
                <a:gd name="T5" fmla="*/ 14 h 16"/>
                <a:gd name="T6" fmla="*/ 12 w 16"/>
                <a:gd name="T7" fmla="*/ 14 h 16"/>
                <a:gd name="T8" fmla="*/ 8 w 16"/>
                <a:gd name="T9" fmla="*/ 16 h 16"/>
                <a:gd name="T10" fmla="*/ 6 w 16"/>
                <a:gd name="T11" fmla="*/ 16 h 16"/>
                <a:gd name="T12" fmla="*/ 6 w 16"/>
                <a:gd name="T13" fmla="*/ 16 h 16"/>
                <a:gd name="T14" fmla="*/ 4 w 16"/>
                <a:gd name="T15" fmla="*/ 14 h 16"/>
                <a:gd name="T16" fmla="*/ 2 w 16"/>
                <a:gd name="T17" fmla="*/ 10 h 16"/>
                <a:gd name="T18" fmla="*/ 0 w 16"/>
                <a:gd name="T19" fmla="*/ 8 h 16"/>
                <a:gd name="T20" fmla="*/ 2 w 16"/>
                <a:gd name="T21" fmla="*/ 6 h 16"/>
                <a:gd name="T22" fmla="*/ 2 w 16"/>
                <a:gd name="T23" fmla="*/ 6 h 16"/>
                <a:gd name="T24" fmla="*/ 4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4"/>
                  </a:lnTo>
                  <a:lnTo>
                    <a:pt x="8" y="16"/>
                  </a:lnTo>
                  <a:lnTo>
                    <a:pt x="6" y="16"/>
                  </a:lnTo>
                  <a:lnTo>
                    <a:pt x="6" y="16"/>
                  </a:lnTo>
                  <a:lnTo>
                    <a:pt x="4" y="14"/>
                  </a:lnTo>
                  <a:lnTo>
                    <a:pt x="2" y="10"/>
                  </a:lnTo>
                  <a:lnTo>
                    <a:pt x="0" y="8"/>
                  </a:lnTo>
                  <a:lnTo>
                    <a:pt x="2" y="6"/>
                  </a:lnTo>
                  <a:lnTo>
                    <a:pt x="2" y="6"/>
                  </a:lnTo>
                  <a:lnTo>
                    <a:pt x="4" y="2"/>
                  </a:lnTo>
                  <a:lnTo>
                    <a:pt x="6" y="0"/>
                  </a:lnTo>
                  <a:lnTo>
                    <a:pt x="8" y="0"/>
                  </a:lnTo>
                  <a:lnTo>
                    <a:pt x="12" y="0"/>
                  </a:lnTo>
                  <a:lnTo>
                    <a:pt x="12"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8" name="Freeform 272"/>
            <p:cNvSpPr>
              <a:spLocks/>
            </p:cNvSpPr>
            <p:nvPr/>
          </p:nvSpPr>
          <p:spPr bwMode="auto">
            <a:xfrm>
              <a:off x="4113" y="570"/>
              <a:ext cx="16" cy="16"/>
            </a:xfrm>
            <a:custGeom>
              <a:avLst/>
              <a:gdLst>
                <a:gd name="T0" fmla="*/ 16 w 16"/>
                <a:gd name="T1" fmla="*/ 10 h 16"/>
                <a:gd name="T2" fmla="*/ 16 w 16"/>
                <a:gd name="T3" fmla="*/ 10 h 16"/>
                <a:gd name="T4" fmla="*/ 14 w 16"/>
                <a:gd name="T5" fmla="*/ 12 h 16"/>
                <a:gd name="T6" fmla="*/ 12 w 16"/>
                <a:gd name="T7" fmla="*/ 14 h 16"/>
                <a:gd name="T8" fmla="*/ 8 w 16"/>
                <a:gd name="T9" fmla="*/ 16 h 16"/>
                <a:gd name="T10" fmla="*/ 6 w 16"/>
                <a:gd name="T11" fmla="*/ 14 h 16"/>
                <a:gd name="T12" fmla="*/ 6 w 16"/>
                <a:gd name="T13" fmla="*/ 14 h 16"/>
                <a:gd name="T14" fmla="*/ 2 w 16"/>
                <a:gd name="T15" fmla="*/ 12 h 16"/>
                <a:gd name="T16" fmla="*/ 2 w 16"/>
                <a:gd name="T17" fmla="*/ 10 h 16"/>
                <a:gd name="T18" fmla="*/ 0 w 16"/>
                <a:gd name="T19" fmla="*/ 8 h 16"/>
                <a:gd name="T20" fmla="*/ 2 w 16"/>
                <a:gd name="T21" fmla="*/ 4 h 16"/>
                <a:gd name="T22" fmla="*/ 2 w 16"/>
                <a:gd name="T23" fmla="*/ 4 h 16"/>
                <a:gd name="T24" fmla="*/ 2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2"/>
                  </a:lnTo>
                  <a:lnTo>
                    <a:pt x="12" y="14"/>
                  </a:lnTo>
                  <a:lnTo>
                    <a:pt x="8" y="16"/>
                  </a:lnTo>
                  <a:lnTo>
                    <a:pt x="6" y="14"/>
                  </a:lnTo>
                  <a:lnTo>
                    <a:pt x="6" y="14"/>
                  </a:lnTo>
                  <a:lnTo>
                    <a:pt x="2" y="12"/>
                  </a:lnTo>
                  <a:lnTo>
                    <a:pt x="2" y="10"/>
                  </a:lnTo>
                  <a:lnTo>
                    <a:pt x="0" y="8"/>
                  </a:lnTo>
                  <a:lnTo>
                    <a:pt x="2" y="4"/>
                  </a:lnTo>
                  <a:lnTo>
                    <a:pt x="2" y="4"/>
                  </a:lnTo>
                  <a:lnTo>
                    <a:pt x="2" y="2"/>
                  </a:lnTo>
                  <a:lnTo>
                    <a:pt x="6" y="0"/>
                  </a:lnTo>
                  <a:lnTo>
                    <a:pt x="8" y="0"/>
                  </a:lnTo>
                  <a:lnTo>
                    <a:pt x="12" y="0"/>
                  </a:lnTo>
                  <a:lnTo>
                    <a:pt x="12"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89" name="Freeform 273"/>
            <p:cNvSpPr>
              <a:spLocks/>
            </p:cNvSpPr>
            <p:nvPr/>
          </p:nvSpPr>
          <p:spPr bwMode="auto">
            <a:xfrm>
              <a:off x="4105" y="582"/>
              <a:ext cx="16" cy="16"/>
            </a:xfrm>
            <a:custGeom>
              <a:avLst/>
              <a:gdLst>
                <a:gd name="T0" fmla="*/ 16 w 16"/>
                <a:gd name="T1" fmla="*/ 10 h 16"/>
                <a:gd name="T2" fmla="*/ 16 w 16"/>
                <a:gd name="T3" fmla="*/ 10 h 16"/>
                <a:gd name="T4" fmla="*/ 14 w 16"/>
                <a:gd name="T5" fmla="*/ 14 h 16"/>
                <a:gd name="T6" fmla="*/ 12 w 16"/>
                <a:gd name="T7" fmla="*/ 14 h 16"/>
                <a:gd name="T8" fmla="*/ 8 w 16"/>
                <a:gd name="T9" fmla="*/ 16 h 16"/>
                <a:gd name="T10" fmla="*/ 6 w 16"/>
                <a:gd name="T11" fmla="*/ 16 h 16"/>
                <a:gd name="T12" fmla="*/ 6 w 16"/>
                <a:gd name="T13" fmla="*/ 16 h 16"/>
                <a:gd name="T14" fmla="*/ 4 w 16"/>
                <a:gd name="T15" fmla="*/ 14 h 16"/>
                <a:gd name="T16" fmla="*/ 2 w 16"/>
                <a:gd name="T17" fmla="*/ 10 h 16"/>
                <a:gd name="T18" fmla="*/ 0 w 16"/>
                <a:gd name="T19" fmla="*/ 8 h 16"/>
                <a:gd name="T20" fmla="*/ 2 w 16"/>
                <a:gd name="T21" fmla="*/ 6 h 16"/>
                <a:gd name="T22" fmla="*/ 2 w 16"/>
                <a:gd name="T23" fmla="*/ 6 h 16"/>
                <a:gd name="T24" fmla="*/ 4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4"/>
                  </a:lnTo>
                  <a:lnTo>
                    <a:pt x="8" y="16"/>
                  </a:lnTo>
                  <a:lnTo>
                    <a:pt x="6" y="16"/>
                  </a:lnTo>
                  <a:lnTo>
                    <a:pt x="6" y="16"/>
                  </a:lnTo>
                  <a:lnTo>
                    <a:pt x="4" y="14"/>
                  </a:lnTo>
                  <a:lnTo>
                    <a:pt x="2" y="10"/>
                  </a:lnTo>
                  <a:lnTo>
                    <a:pt x="0" y="8"/>
                  </a:lnTo>
                  <a:lnTo>
                    <a:pt x="2" y="6"/>
                  </a:lnTo>
                  <a:lnTo>
                    <a:pt x="2" y="6"/>
                  </a:lnTo>
                  <a:lnTo>
                    <a:pt x="4" y="2"/>
                  </a:lnTo>
                  <a:lnTo>
                    <a:pt x="6" y="0"/>
                  </a:lnTo>
                  <a:lnTo>
                    <a:pt x="8" y="0"/>
                  </a:lnTo>
                  <a:lnTo>
                    <a:pt x="12" y="0"/>
                  </a:lnTo>
                  <a:lnTo>
                    <a:pt x="12"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0" name="Freeform 274"/>
            <p:cNvSpPr>
              <a:spLocks/>
            </p:cNvSpPr>
            <p:nvPr/>
          </p:nvSpPr>
          <p:spPr bwMode="auto">
            <a:xfrm>
              <a:off x="4111" y="568"/>
              <a:ext cx="16" cy="16"/>
            </a:xfrm>
            <a:custGeom>
              <a:avLst/>
              <a:gdLst>
                <a:gd name="T0" fmla="*/ 16 w 16"/>
                <a:gd name="T1" fmla="*/ 10 h 16"/>
                <a:gd name="T2" fmla="*/ 16 w 16"/>
                <a:gd name="T3" fmla="*/ 10 h 16"/>
                <a:gd name="T4" fmla="*/ 14 w 16"/>
                <a:gd name="T5" fmla="*/ 12 h 16"/>
                <a:gd name="T6" fmla="*/ 12 w 16"/>
                <a:gd name="T7" fmla="*/ 14 h 16"/>
                <a:gd name="T8" fmla="*/ 8 w 16"/>
                <a:gd name="T9" fmla="*/ 16 h 16"/>
                <a:gd name="T10" fmla="*/ 6 w 16"/>
                <a:gd name="T11" fmla="*/ 14 h 16"/>
                <a:gd name="T12" fmla="*/ 6 w 16"/>
                <a:gd name="T13" fmla="*/ 14 h 16"/>
                <a:gd name="T14" fmla="*/ 2 w 16"/>
                <a:gd name="T15" fmla="*/ 12 h 16"/>
                <a:gd name="T16" fmla="*/ 2 w 16"/>
                <a:gd name="T17" fmla="*/ 10 h 16"/>
                <a:gd name="T18" fmla="*/ 0 w 16"/>
                <a:gd name="T19" fmla="*/ 8 h 16"/>
                <a:gd name="T20" fmla="*/ 2 w 16"/>
                <a:gd name="T21" fmla="*/ 4 h 16"/>
                <a:gd name="T22" fmla="*/ 2 w 16"/>
                <a:gd name="T23" fmla="*/ 4 h 16"/>
                <a:gd name="T24" fmla="*/ 2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2"/>
                  </a:lnTo>
                  <a:lnTo>
                    <a:pt x="12" y="14"/>
                  </a:lnTo>
                  <a:lnTo>
                    <a:pt x="8" y="16"/>
                  </a:lnTo>
                  <a:lnTo>
                    <a:pt x="6" y="14"/>
                  </a:lnTo>
                  <a:lnTo>
                    <a:pt x="6" y="14"/>
                  </a:lnTo>
                  <a:lnTo>
                    <a:pt x="2" y="12"/>
                  </a:lnTo>
                  <a:lnTo>
                    <a:pt x="2" y="10"/>
                  </a:lnTo>
                  <a:lnTo>
                    <a:pt x="0" y="8"/>
                  </a:lnTo>
                  <a:lnTo>
                    <a:pt x="2" y="4"/>
                  </a:lnTo>
                  <a:lnTo>
                    <a:pt x="2" y="4"/>
                  </a:lnTo>
                  <a:lnTo>
                    <a:pt x="2" y="2"/>
                  </a:lnTo>
                  <a:lnTo>
                    <a:pt x="6" y="0"/>
                  </a:lnTo>
                  <a:lnTo>
                    <a:pt x="8" y="0"/>
                  </a:lnTo>
                  <a:lnTo>
                    <a:pt x="12" y="0"/>
                  </a:lnTo>
                  <a:lnTo>
                    <a:pt x="12"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1" name="Freeform 275"/>
            <p:cNvSpPr>
              <a:spLocks/>
            </p:cNvSpPr>
            <p:nvPr/>
          </p:nvSpPr>
          <p:spPr bwMode="auto">
            <a:xfrm>
              <a:off x="4119" y="556"/>
              <a:ext cx="16" cy="14"/>
            </a:xfrm>
            <a:custGeom>
              <a:avLst/>
              <a:gdLst>
                <a:gd name="T0" fmla="*/ 16 w 16"/>
                <a:gd name="T1" fmla="*/ 10 h 14"/>
                <a:gd name="T2" fmla="*/ 16 w 16"/>
                <a:gd name="T3" fmla="*/ 10 h 14"/>
                <a:gd name="T4" fmla="*/ 14 w 16"/>
                <a:gd name="T5" fmla="*/ 12 h 14"/>
                <a:gd name="T6" fmla="*/ 12 w 16"/>
                <a:gd name="T7" fmla="*/ 14 h 14"/>
                <a:gd name="T8" fmla="*/ 8 w 16"/>
                <a:gd name="T9" fmla="*/ 14 h 14"/>
                <a:gd name="T10" fmla="*/ 6 w 16"/>
                <a:gd name="T11" fmla="*/ 14 h 14"/>
                <a:gd name="T12" fmla="*/ 6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8" y="14"/>
                  </a:lnTo>
                  <a:lnTo>
                    <a:pt x="6" y="14"/>
                  </a:lnTo>
                  <a:lnTo>
                    <a:pt x="6" y="14"/>
                  </a:lnTo>
                  <a:lnTo>
                    <a:pt x="2" y="12"/>
                  </a:lnTo>
                  <a:lnTo>
                    <a:pt x="0" y="10"/>
                  </a:lnTo>
                  <a:lnTo>
                    <a:pt x="0" y="8"/>
                  </a:lnTo>
                  <a:lnTo>
                    <a:pt x="0" y="4"/>
                  </a:lnTo>
                  <a:lnTo>
                    <a:pt x="0" y="4"/>
                  </a:lnTo>
                  <a:lnTo>
                    <a:pt x="2" y="2"/>
                  </a:lnTo>
                  <a:lnTo>
                    <a:pt x="4" y="0"/>
                  </a:lnTo>
                  <a:lnTo>
                    <a:pt x="8" y="0"/>
                  </a:lnTo>
                  <a:lnTo>
                    <a:pt x="10" y="0"/>
                  </a:lnTo>
                  <a:lnTo>
                    <a:pt x="10" y="0"/>
                  </a:lnTo>
                  <a:lnTo>
                    <a:pt x="14" y="2"/>
                  </a:lnTo>
                  <a:lnTo>
                    <a:pt x="16" y="4"/>
                  </a:lnTo>
                  <a:lnTo>
                    <a:pt x="16" y="6"/>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2" name="Freeform 276"/>
            <p:cNvSpPr>
              <a:spLocks/>
            </p:cNvSpPr>
            <p:nvPr/>
          </p:nvSpPr>
          <p:spPr bwMode="auto">
            <a:xfrm>
              <a:off x="4125" y="540"/>
              <a:ext cx="16" cy="16"/>
            </a:xfrm>
            <a:custGeom>
              <a:avLst/>
              <a:gdLst>
                <a:gd name="T0" fmla="*/ 14 w 16"/>
                <a:gd name="T1" fmla="*/ 12 h 16"/>
                <a:gd name="T2" fmla="*/ 14 w 16"/>
                <a:gd name="T3" fmla="*/ 12 h 16"/>
                <a:gd name="T4" fmla="*/ 14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4 h 16"/>
                <a:gd name="T26" fmla="*/ 4 w 16"/>
                <a:gd name="T27" fmla="*/ 2 h 16"/>
                <a:gd name="T28" fmla="*/ 8 w 16"/>
                <a:gd name="T29" fmla="*/ 0 h 16"/>
                <a:gd name="T30" fmla="*/ 10 w 16"/>
                <a:gd name="T31" fmla="*/ 2 h 16"/>
                <a:gd name="T32" fmla="*/ 10 w 16"/>
                <a:gd name="T33" fmla="*/ 2 h 16"/>
                <a:gd name="T34" fmla="*/ 14 w 16"/>
                <a:gd name="T35" fmla="*/ 2 h 16"/>
                <a:gd name="T36" fmla="*/ 14 w 16"/>
                <a:gd name="T37" fmla="*/ 6 h 16"/>
                <a:gd name="T38" fmla="*/ 16 w 16"/>
                <a:gd name="T39" fmla="*/ 8 h 16"/>
                <a:gd name="T40" fmla="*/ 14 w 16"/>
                <a:gd name="T41" fmla="*/ 12 h 16"/>
                <a:gd name="T42" fmla="*/ 14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2"/>
                  </a:moveTo>
                  <a:lnTo>
                    <a:pt x="14" y="12"/>
                  </a:lnTo>
                  <a:lnTo>
                    <a:pt x="14" y="14"/>
                  </a:lnTo>
                  <a:lnTo>
                    <a:pt x="10" y="16"/>
                  </a:lnTo>
                  <a:lnTo>
                    <a:pt x="8" y="16"/>
                  </a:lnTo>
                  <a:lnTo>
                    <a:pt x="4" y="16"/>
                  </a:lnTo>
                  <a:lnTo>
                    <a:pt x="4" y="16"/>
                  </a:lnTo>
                  <a:lnTo>
                    <a:pt x="2" y="14"/>
                  </a:lnTo>
                  <a:lnTo>
                    <a:pt x="0" y="12"/>
                  </a:lnTo>
                  <a:lnTo>
                    <a:pt x="0" y="8"/>
                  </a:lnTo>
                  <a:lnTo>
                    <a:pt x="0" y="6"/>
                  </a:lnTo>
                  <a:lnTo>
                    <a:pt x="0" y="6"/>
                  </a:lnTo>
                  <a:lnTo>
                    <a:pt x="2" y="4"/>
                  </a:lnTo>
                  <a:lnTo>
                    <a:pt x="4" y="2"/>
                  </a:lnTo>
                  <a:lnTo>
                    <a:pt x="8" y="0"/>
                  </a:lnTo>
                  <a:lnTo>
                    <a:pt x="10" y="2"/>
                  </a:lnTo>
                  <a:lnTo>
                    <a:pt x="10" y="2"/>
                  </a:lnTo>
                  <a:lnTo>
                    <a:pt x="14" y="2"/>
                  </a:lnTo>
                  <a:lnTo>
                    <a:pt x="14" y="6"/>
                  </a:lnTo>
                  <a:lnTo>
                    <a:pt x="16" y="8"/>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3" name="Freeform 277"/>
            <p:cNvSpPr>
              <a:spLocks/>
            </p:cNvSpPr>
            <p:nvPr/>
          </p:nvSpPr>
          <p:spPr bwMode="auto">
            <a:xfrm>
              <a:off x="4117" y="554"/>
              <a:ext cx="16" cy="14"/>
            </a:xfrm>
            <a:custGeom>
              <a:avLst/>
              <a:gdLst>
                <a:gd name="T0" fmla="*/ 16 w 16"/>
                <a:gd name="T1" fmla="*/ 10 h 14"/>
                <a:gd name="T2" fmla="*/ 16 w 16"/>
                <a:gd name="T3" fmla="*/ 10 h 14"/>
                <a:gd name="T4" fmla="*/ 14 w 16"/>
                <a:gd name="T5" fmla="*/ 12 h 14"/>
                <a:gd name="T6" fmla="*/ 12 w 16"/>
                <a:gd name="T7" fmla="*/ 14 h 14"/>
                <a:gd name="T8" fmla="*/ 8 w 16"/>
                <a:gd name="T9" fmla="*/ 14 h 14"/>
                <a:gd name="T10" fmla="*/ 6 w 16"/>
                <a:gd name="T11" fmla="*/ 14 h 14"/>
                <a:gd name="T12" fmla="*/ 6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8" y="14"/>
                  </a:lnTo>
                  <a:lnTo>
                    <a:pt x="6" y="14"/>
                  </a:lnTo>
                  <a:lnTo>
                    <a:pt x="6" y="14"/>
                  </a:lnTo>
                  <a:lnTo>
                    <a:pt x="2" y="12"/>
                  </a:lnTo>
                  <a:lnTo>
                    <a:pt x="0" y="10"/>
                  </a:lnTo>
                  <a:lnTo>
                    <a:pt x="0" y="8"/>
                  </a:lnTo>
                  <a:lnTo>
                    <a:pt x="0" y="4"/>
                  </a:lnTo>
                  <a:lnTo>
                    <a:pt x="0" y="4"/>
                  </a:lnTo>
                  <a:lnTo>
                    <a:pt x="2" y="2"/>
                  </a:lnTo>
                  <a:lnTo>
                    <a:pt x="4" y="0"/>
                  </a:lnTo>
                  <a:lnTo>
                    <a:pt x="8" y="0"/>
                  </a:lnTo>
                  <a:lnTo>
                    <a:pt x="10" y="0"/>
                  </a:lnTo>
                  <a:lnTo>
                    <a:pt x="10" y="0"/>
                  </a:lnTo>
                  <a:lnTo>
                    <a:pt x="14" y="2"/>
                  </a:lnTo>
                  <a:lnTo>
                    <a:pt x="16" y="4"/>
                  </a:lnTo>
                  <a:lnTo>
                    <a:pt x="16" y="6"/>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4" name="Freeform 278"/>
            <p:cNvSpPr>
              <a:spLocks/>
            </p:cNvSpPr>
            <p:nvPr/>
          </p:nvSpPr>
          <p:spPr bwMode="auto">
            <a:xfrm>
              <a:off x="4123" y="538"/>
              <a:ext cx="16" cy="16"/>
            </a:xfrm>
            <a:custGeom>
              <a:avLst/>
              <a:gdLst>
                <a:gd name="T0" fmla="*/ 14 w 16"/>
                <a:gd name="T1" fmla="*/ 12 h 16"/>
                <a:gd name="T2" fmla="*/ 14 w 16"/>
                <a:gd name="T3" fmla="*/ 12 h 16"/>
                <a:gd name="T4" fmla="*/ 14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4 h 16"/>
                <a:gd name="T26" fmla="*/ 4 w 16"/>
                <a:gd name="T27" fmla="*/ 2 h 16"/>
                <a:gd name="T28" fmla="*/ 8 w 16"/>
                <a:gd name="T29" fmla="*/ 0 h 16"/>
                <a:gd name="T30" fmla="*/ 10 w 16"/>
                <a:gd name="T31" fmla="*/ 2 h 16"/>
                <a:gd name="T32" fmla="*/ 10 w 16"/>
                <a:gd name="T33" fmla="*/ 2 h 16"/>
                <a:gd name="T34" fmla="*/ 14 w 16"/>
                <a:gd name="T35" fmla="*/ 2 h 16"/>
                <a:gd name="T36" fmla="*/ 14 w 16"/>
                <a:gd name="T37" fmla="*/ 6 h 16"/>
                <a:gd name="T38" fmla="*/ 16 w 16"/>
                <a:gd name="T39" fmla="*/ 8 h 16"/>
                <a:gd name="T40" fmla="*/ 14 w 16"/>
                <a:gd name="T41" fmla="*/ 12 h 16"/>
                <a:gd name="T42" fmla="*/ 14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2"/>
                  </a:moveTo>
                  <a:lnTo>
                    <a:pt x="14" y="12"/>
                  </a:lnTo>
                  <a:lnTo>
                    <a:pt x="14" y="14"/>
                  </a:lnTo>
                  <a:lnTo>
                    <a:pt x="10" y="16"/>
                  </a:lnTo>
                  <a:lnTo>
                    <a:pt x="8" y="16"/>
                  </a:lnTo>
                  <a:lnTo>
                    <a:pt x="4" y="16"/>
                  </a:lnTo>
                  <a:lnTo>
                    <a:pt x="4" y="16"/>
                  </a:lnTo>
                  <a:lnTo>
                    <a:pt x="2" y="14"/>
                  </a:lnTo>
                  <a:lnTo>
                    <a:pt x="0" y="12"/>
                  </a:lnTo>
                  <a:lnTo>
                    <a:pt x="0" y="8"/>
                  </a:lnTo>
                  <a:lnTo>
                    <a:pt x="0" y="6"/>
                  </a:lnTo>
                  <a:lnTo>
                    <a:pt x="0" y="6"/>
                  </a:lnTo>
                  <a:lnTo>
                    <a:pt x="2" y="4"/>
                  </a:lnTo>
                  <a:lnTo>
                    <a:pt x="4" y="2"/>
                  </a:lnTo>
                  <a:lnTo>
                    <a:pt x="8" y="0"/>
                  </a:lnTo>
                  <a:lnTo>
                    <a:pt x="10" y="2"/>
                  </a:lnTo>
                  <a:lnTo>
                    <a:pt x="10" y="2"/>
                  </a:lnTo>
                  <a:lnTo>
                    <a:pt x="14" y="2"/>
                  </a:lnTo>
                  <a:lnTo>
                    <a:pt x="14" y="6"/>
                  </a:lnTo>
                  <a:lnTo>
                    <a:pt x="16" y="8"/>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5" name="Freeform 279"/>
            <p:cNvSpPr>
              <a:spLocks/>
            </p:cNvSpPr>
            <p:nvPr/>
          </p:nvSpPr>
          <p:spPr bwMode="auto">
            <a:xfrm>
              <a:off x="4131" y="526"/>
              <a:ext cx="16" cy="16"/>
            </a:xfrm>
            <a:custGeom>
              <a:avLst/>
              <a:gdLst>
                <a:gd name="T0" fmla="*/ 14 w 16"/>
                <a:gd name="T1" fmla="*/ 10 h 16"/>
                <a:gd name="T2" fmla="*/ 14 w 16"/>
                <a:gd name="T3" fmla="*/ 10 h 16"/>
                <a:gd name="T4" fmla="*/ 12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2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2" y="14"/>
                  </a:lnTo>
                  <a:lnTo>
                    <a:pt x="10" y="16"/>
                  </a:lnTo>
                  <a:lnTo>
                    <a:pt x="8" y="16"/>
                  </a:lnTo>
                  <a:lnTo>
                    <a:pt x="4" y="16"/>
                  </a:lnTo>
                  <a:lnTo>
                    <a:pt x="4" y="16"/>
                  </a:lnTo>
                  <a:lnTo>
                    <a:pt x="2" y="14"/>
                  </a:lnTo>
                  <a:lnTo>
                    <a:pt x="0" y="12"/>
                  </a:lnTo>
                  <a:lnTo>
                    <a:pt x="0" y="8"/>
                  </a:lnTo>
                  <a:lnTo>
                    <a:pt x="0" y="6"/>
                  </a:lnTo>
                  <a:lnTo>
                    <a:pt x="0" y="6"/>
                  </a:lnTo>
                  <a:lnTo>
                    <a:pt x="2" y="2"/>
                  </a:lnTo>
                  <a:lnTo>
                    <a:pt x="4" y="0"/>
                  </a:lnTo>
                  <a:lnTo>
                    <a:pt x="8" y="0"/>
                  </a:lnTo>
                  <a:lnTo>
                    <a:pt x="10" y="0"/>
                  </a:lnTo>
                  <a:lnTo>
                    <a:pt x="10" y="0"/>
                  </a:lnTo>
                  <a:lnTo>
                    <a:pt x="12" y="2"/>
                  </a:lnTo>
                  <a:lnTo>
                    <a:pt x="14" y="4"/>
                  </a:lnTo>
                  <a:lnTo>
                    <a:pt x="16"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6" name="Freeform 280"/>
            <p:cNvSpPr>
              <a:spLocks/>
            </p:cNvSpPr>
            <p:nvPr/>
          </p:nvSpPr>
          <p:spPr bwMode="auto">
            <a:xfrm>
              <a:off x="4137" y="512"/>
              <a:ext cx="14" cy="16"/>
            </a:xfrm>
            <a:custGeom>
              <a:avLst/>
              <a:gdLst>
                <a:gd name="T0" fmla="*/ 14 w 14"/>
                <a:gd name="T1" fmla="*/ 10 h 16"/>
                <a:gd name="T2" fmla="*/ 14 w 14"/>
                <a:gd name="T3" fmla="*/ 10 h 16"/>
                <a:gd name="T4" fmla="*/ 12 w 14"/>
                <a:gd name="T5" fmla="*/ 12 h 16"/>
                <a:gd name="T6" fmla="*/ 10 w 14"/>
                <a:gd name="T7" fmla="*/ 14 h 16"/>
                <a:gd name="T8" fmla="*/ 8 w 14"/>
                <a:gd name="T9" fmla="*/ 16 h 16"/>
                <a:gd name="T10" fmla="*/ 4 w 14"/>
                <a:gd name="T11" fmla="*/ 14 h 16"/>
                <a:gd name="T12" fmla="*/ 4 w 14"/>
                <a:gd name="T13" fmla="*/ 14 h 16"/>
                <a:gd name="T14" fmla="*/ 2 w 14"/>
                <a:gd name="T15" fmla="*/ 12 h 16"/>
                <a:gd name="T16" fmla="*/ 0 w 14"/>
                <a:gd name="T17" fmla="*/ 10 h 16"/>
                <a:gd name="T18" fmla="*/ 0 w 14"/>
                <a:gd name="T19" fmla="*/ 8 h 16"/>
                <a:gd name="T20" fmla="*/ 0 w 14"/>
                <a:gd name="T21" fmla="*/ 4 h 16"/>
                <a:gd name="T22" fmla="*/ 0 w 14"/>
                <a:gd name="T23" fmla="*/ 4 h 16"/>
                <a:gd name="T24" fmla="*/ 2 w 14"/>
                <a:gd name="T25" fmla="*/ 2 h 16"/>
                <a:gd name="T26" fmla="*/ 4 w 14"/>
                <a:gd name="T27" fmla="*/ 0 h 16"/>
                <a:gd name="T28" fmla="*/ 6 w 14"/>
                <a:gd name="T29" fmla="*/ 0 h 16"/>
                <a:gd name="T30" fmla="*/ 10 w 14"/>
                <a:gd name="T31" fmla="*/ 0 h 16"/>
                <a:gd name="T32" fmla="*/ 10 w 14"/>
                <a:gd name="T33" fmla="*/ 0 h 16"/>
                <a:gd name="T34" fmla="*/ 12 w 14"/>
                <a:gd name="T35" fmla="*/ 2 h 16"/>
                <a:gd name="T36" fmla="*/ 14 w 14"/>
                <a:gd name="T37" fmla="*/ 4 h 16"/>
                <a:gd name="T38" fmla="*/ 14 w 14"/>
                <a:gd name="T39" fmla="*/ 8 h 16"/>
                <a:gd name="T40" fmla="*/ 14 w 14"/>
                <a:gd name="T41" fmla="*/ 10 h 16"/>
                <a:gd name="T42" fmla="*/ 14 w 14"/>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0"/>
                  </a:moveTo>
                  <a:lnTo>
                    <a:pt x="14" y="10"/>
                  </a:lnTo>
                  <a:lnTo>
                    <a:pt x="12" y="12"/>
                  </a:lnTo>
                  <a:lnTo>
                    <a:pt x="10" y="14"/>
                  </a:lnTo>
                  <a:lnTo>
                    <a:pt x="8" y="16"/>
                  </a:lnTo>
                  <a:lnTo>
                    <a:pt x="4" y="14"/>
                  </a:lnTo>
                  <a:lnTo>
                    <a:pt x="4" y="14"/>
                  </a:lnTo>
                  <a:lnTo>
                    <a:pt x="2" y="12"/>
                  </a:lnTo>
                  <a:lnTo>
                    <a:pt x="0" y="10"/>
                  </a:lnTo>
                  <a:lnTo>
                    <a:pt x="0" y="8"/>
                  </a:lnTo>
                  <a:lnTo>
                    <a:pt x="0" y="4"/>
                  </a:lnTo>
                  <a:lnTo>
                    <a:pt x="0" y="4"/>
                  </a:lnTo>
                  <a:lnTo>
                    <a:pt x="2" y="2"/>
                  </a:lnTo>
                  <a:lnTo>
                    <a:pt x="4" y="0"/>
                  </a:lnTo>
                  <a:lnTo>
                    <a:pt x="6" y="0"/>
                  </a:lnTo>
                  <a:lnTo>
                    <a:pt x="10" y="0"/>
                  </a:lnTo>
                  <a:lnTo>
                    <a:pt x="10" y="0"/>
                  </a:lnTo>
                  <a:lnTo>
                    <a:pt x="12" y="2"/>
                  </a:lnTo>
                  <a:lnTo>
                    <a:pt x="14" y="4"/>
                  </a:lnTo>
                  <a:lnTo>
                    <a:pt x="14"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7" name="Freeform 281"/>
            <p:cNvSpPr>
              <a:spLocks/>
            </p:cNvSpPr>
            <p:nvPr/>
          </p:nvSpPr>
          <p:spPr bwMode="auto">
            <a:xfrm>
              <a:off x="4129" y="524"/>
              <a:ext cx="16" cy="16"/>
            </a:xfrm>
            <a:custGeom>
              <a:avLst/>
              <a:gdLst>
                <a:gd name="T0" fmla="*/ 14 w 16"/>
                <a:gd name="T1" fmla="*/ 10 h 16"/>
                <a:gd name="T2" fmla="*/ 14 w 16"/>
                <a:gd name="T3" fmla="*/ 10 h 16"/>
                <a:gd name="T4" fmla="*/ 12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2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2" y="14"/>
                  </a:lnTo>
                  <a:lnTo>
                    <a:pt x="10" y="16"/>
                  </a:lnTo>
                  <a:lnTo>
                    <a:pt x="8" y="16"/>
                  </a:lnTo>
                  <a:lnTo>
                    <a:pt x="4" y="16"/>
                  </a:lnTo>
                  <a:lnTo>
                    <a:pt x="4" y="16"/>
                  </a:lnTo>
                  <a:lnTo>
                    <a:pt x="2" y="14"/>
                  </a:lnTo>
                  <a:lnTo>
                    <a:pt x="0" y="12"/>
                  </a:lnTo>
                  <a:lnTo>
                    <a:pt x="0" y="8"/>
                  </a:lnTo>
                  <a:lnTo>
                    <a:pt x="0" y="6"/>
                  </a:lnTo>
                  <a:lnTo>
                    <a:pt x="0" y="6"/>
                  </a:lnTo>
                  <a:lnTo>
                    <a:pt x="2" y="2"/>
                  </a:lnTo>
                  <a:lnTo>
                    <a:pt x="4" y="0"/>
                  </a:lnTo>
                  <a:lnTo>
                    <a:pt x="8" y="0"/>
                  </a:lnTo>
                  <a:lnTo>
                    <a:pt x="10" y="0"/>
                  </a:lnTo>
                  <a:lnTo>
                    <a:pt x="10" y="0"/>
                  </a:lnTo>
                  <a:lnTo>
                    <a:pt x="12" y="2"/>
                  </a:lnTo>
                  <a:lnTo>
                    <a:pt x="14" y="4"/>
                  </a:lnTo>
                  <a:lnTo>
                    <a:pt x="16"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8" name="Freeform 282"/>
            <p:cNvSpPr>
              <a:spLocks/>
            </p:cNvSpPr>
            <p:nvPr/>
          </p:nvSpPr>
          <p:spPr bwMode="auto">
            <a:xfrm>
              <a:off x="4135" y="510"/>
              <a:ext cx="14" cy="16"/>
            </a:xfrm>
            <a:custGeom>
              <a:avLst/>
              <a:gdLst>
                <a:gd name="T0" fmla="*/ 14 w 14"/>
                <a:gd name="T1" fmla="*/ 10 h 16"/>
                <a:gd name="T2" fmla="*/ 14 w 14"/>
                <a:gd name="T3" fmla="*/ 10 h 16"/>
                <a:gd name="T4" fmla="*/ 12 w 14"/>
                <a:gd name="T5" fmla="*/ 12 h 16"/>
                <a:gd name="T6" fmla="*/ 10 w 14"/>
                <a:gd name="T7" fmla="*/ 14 h 16"/>
                <a:gd name="T8" fmla="*/ 8 w 14"/>
                <a:gd name="T9" fmla="*/ 16 h 16"/>
                <a:gd name="T10" fmla="*/ 4 w 14"/>
                <a:gd name="T11" fmla="*/ 14 h 16"/>
                <a:gd name="T12" fmla="*/ 4 w 14"/>
                <a:gd name="T13" fmla="*/ 14 h 16"/>
                <a:gd name="T14" fmla="*/ 2 w 14"/>
                <a:gd name="T15" fmla="*/ 12 h 16"/>
                <a:gd name="T16" fmla="*/ 0 w 14"/>
                <a:gd name="T17" fmla="*/ 10 h 16"/>
                <a:gd name="T18" fmla="*/ 0 w 14"/>
                <a:gd name="T19" fmla="*/ 8 h 16"/>
                <a:gd name="T20" fmla="*/ 0 w 14"/>
                <a:gd name="T21" fmla="*/ 4 h 16"/>
                <a:gd name="T22" fmla="*/ 0 w 14"/>
                <a:gd name="T23" fmla="*/ 4 h 16"/>
                <a:gd name="T24" fmla="*/ 2 w 14"/>
                <a:gd name="T25" fmla="*/ 2 h 16"/>
                <a:gd name="T26" fmla="*/ 4 w 14"/>
                <a:gd name="T27" fmla="*/ 0 h 16"/>
                <a:gd name="T28" fmla="*/ 6 w 14"/>
                <a:gd name="T29" fmla="*/ 0 h 16"/>
                <a:gd name="T30" fmla="*/ 10 w 14"/>
                <a:gd name="T31" fmla="*/ 0 h 16"/>
                <a:gd name="T32" fmla="*/ 10 w 14"/>
                <a:gd name="T33" fmla="*/ 0 h 16"/>
                <a:gd name="T34" fmla="*/ 12 w 14"/>
                <a:gd name="T35" fmla="*/ 2 h 16"/>
                <a:gd name="T36" fmla="*/ 14 w 14"/>
                <a:gd name="T37" fmla="*/ 4 h 16"/>
                <a:gd name="T38" fmla="*/ 14 w 14"/>
                <a:gd name="T39" fmla="*/ 8 h 16"/>
                <a:gd name="T40" fmla="*/ 14 w 14"/>
                <a:gd name="T41" fmla="*/ 10 h 16"/>
                <a:gd name="T42" fmla="*/ 14 w 14"/>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0"/>
                  </a:moveTo>
                  <a:lnTo>
                    <a:pt x="14" y="10"/>
                  </a:lnTo>
                  <a:lnTo>
                    <a:pt x="12" y="12"/>
                  </a:lnTo>
                  <a:lnTo>
                    <a:pt x="10" y="14"/>
                  </a:lnTo>
                  <a:lnTo>
                    <a:pt x="8" y="16"/>
                  </a:lnTo>
                  <a:lnTo>
                    <a:pt x="4" y="14"/>
                  </a:lnTo>
                  <a:lnTo>
                    <a:pt x="4" y="14"/>
                  </a:lnTo>
                  <a:lnTo>
                    <a:pt x="2" y="12"/>
                  </a:lnTo>
                  <a:lnTo>
                    <a:pt x="0" y="10"/>
                  </a:lnTo>
                  <a:lnTo>
                    <a:pt x="0" y="8"/>
                  </a:lnTo>
                  <a:lnTo>
                    <a:pt x="0" y="4"/>
                  </a:lnTo>
                  <a:lnTo>
                    <a:pt x="0" y="4"/>
                  </a:lnTo>
                  <a:lnTo>
                    <a:pt x="2" y="2"/>
                  </a:lnTo>
                  <a:lnTo>
                    <a:pt x="4" y="0"/>
                  </a:lnTo>
                  <a:lnTo>
                    <a:pt x="6" y="0"/>
                  </a:lnTo>
                  <a:lnTo>
                    <a:pt x="10" y="0"/>
                  </a:lnTo>
                  <a:lnTo>
                    <a:pt x="10" y="0"/>
                  </a:lnTo>
                  <a:lnTo>
                    <a:pt x="12" y="2"/>
                  </a:lnTo>
                  <a:lnTo>
                    <a:pt x="14" y="4"/>
                  </a:lnTo>
                  <a:lnTo>
                    <a:pt x="14"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499" name="Freeform 283"/>
            <p:cNvSpPr>
              <a:spLocks/>
            </p:cNvSpPr>
            <p:nvPr/>
          </p:nvSpPr>
          <p:spPr bwMode="auto">
            <a:xfrm>
              <a:off x="4141" y="498"/>
              <a:ext cx="16" cy="14"/>
            </a:xfrm>
            <a:custGeom>
              <a:avLst/>
              <a:gdLst>
                <a:gd name="T0" fmla="*/ 16 w 16"/>
                <a:gd name="T1" fmla="*/ 10 h 14"/>
                <a:gd name="T2" fmla="*/ 16 w 16"/>
                <a:gd name="T3" fmla="*/ 10 h 14"/>
                <a:gd name="T4" fmla="*/ 14 w 16"/>
                <a:gd name="T5" fmla="*/ 12 h 14"/>
                <a:gd name="T6" fmla="*/ 12 w 16"/>
                <a:gd name="T7" fmla="*/ 14 h 14"/>
                <a:gd name="T8" fmla="*/ 10 w 16"/>
                <a:gd name="T9" fmla="*/ 14 h 14"/>
                <a:gd name="T10" fmla="*/ 6 w 16"/>
                <a:gd name="T11" fmla="*/ 14 h 14"/>
                <a:gd name="T12" fmla="*/ 6 w 16"/>
                <a:gd name="T13" fmla="*/ 14 h 14"/>
                <a:gd name="T14" fmla="*/ 4 w 16"/>
                <a:gd name="T15" fmla="*/ 12 h 14"/>
                <a:gd name="T16" fmla="*/ 2 w 16"/>
                <a:gd name="T17" fmla="*/ 10 h 14"/>
                <a:gd name="T18" fmla="*/ 0 w 16"/>
                <a:gd name="T19" fmla="*/ 8 h 14"/>
                <a:gd name="T20" fmla="*/ 2 w 16"/>
                <a:gd name="T21" fmla="*/ 4 h 14"/>
                <a:gd name="T22" fmla="*/ 2 w 16"/>
                <a:gd name="T23" fmla="*/ 4 h 14"/>
                <a:gd name="T24" fmla="*/ 4 w 16"/>
                <a:gd name="T25" fmla="*/ 2 h 14"/>
                <a:gd name="T26" fmla="*/ 6 w 16"/>
                <a:gd name="T27" fmla="*/ 0 h 14"/>
                <a:gd name="T28" fmla="*/ 8 w 16"/>
                <a:gd name="T29" fmla="*/ 0 h 14"/>
                <a:gd name="T30" fmla="*/ 12 w 16"/>
                <a:gd name="T31" fmla="*/ 0 h 14"/>
                <a:gd name="T32" fmla="*/ 12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10" y="14"/>
                  </a:lnTo>
                  <a:lnTo>
                    <a:pt x="6" y="14"/>
                  </a:lnTo>
                  <a:lnTo>
                    <a:pt x="6" y="14"/>
                  </a:lnTo>
                  <a:lnTo>
                    <a:pt x="4" y="12"/>
                  </a:lnTo>
                  <a:lnTo>
                    <a:pt x="2" y="10"/>
                  </a:lnTo>
                  <a:lnTo>
                    <a:pt x="0" y="8"/>
                  </a:lnTo>
                  <a:lnTo>
                    <a:pt x="2" y="4"/>
                  </a:lnTo>
                  <a:lnTo>
                    <a:pt x="2" y="4"/>
                  </a:lnTo>
                  <a:lnTo>
                    <a:pt x="4" y="2"/>
                  </a:lnTo>
                  <a:lnTo>
                    <a:pt x="6" y="0"/>
                  </a:lnTo>
                  <a:lnTo>
                    <a:pt x="8" y="0"/>
                  </a:lnTo>
                  <a:lnTo>
                    <a:pt x="12" y="0"/>
                  </a:lnTo>
                  <a:lnTo>
                    <a:pt x="12" y="0"/>
                  </a:lnTo>
                  <a:lnTo>
                    <a:pt x="14" y="2"/>
                  </a:lnTo>
                  <a:lnTo>
                    <a:pt x="16" y="4"/>
                  </a:lnTo>
                  <a:lnTo>
                    <a:pt x="16" y="6"/>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0" name="Freeform 284"/>
            <p:cNvSpPr>
              <a:spLocks/>
            </p:cNvSpPr>
            <p:nvPr/>
          </p:nvSpPr>
          <p:spPr bwMode="auto">
            <a:xfrm>
              <a:off x="4147" y="482"/>
              <a:ext cx="16" cy="16"/>
            </a:xfrm>
            <a:custGeom>
              <a:avLst/>
              <a:gdLst>
                <a:gd name="T0" fmla="*/ 16 w 16"/>
                <a:gd name="T1" fmla="*/ 12 h 16"/>
                <a:gd name="T2" fmla="*/ 16 w 16"/>
                <a:gd name="T3" fmla="*/ 12 h 16"/>
                <a:gd name="T4" fmla="*/ 14 w 16"/>
                <a:gd name="T5" fmla="*/ 14 h 16"/>
                <a:gd name="T6" fmla="*/ 12 w 16"/>
                <a:gd name="T7" fmla="*/ 16 h 16"/>
                <a:gd name="T8" fmla="*/ 8 w 16"/>
                <a:gd name="T9" fmla="*/ 16 h 16"/>
                <a:gd name="T10" fmla="*/ 6 w 16"/>
                <a:gd name="T11" fmla="*/ 16 h 16"/>
                <a:gd name="T12" fmla="*/ 6 w 16"/>
                <a:gd name="T13" fmla="*/ 16 h 16"/>
                <a:gd name="T14" fmla="*/ 4 w 16"/>
                <a:gd name="T15" fmla="*/ 14 h 16"/>
                <a:gd name="T16" fmla="*/ 2 w 16"/>
                <a:gd name="T17" fmla="*/ 12 h 16"/>
                <a:gd name="T18" fmla="*/ 0 w 16"/>
                <a:gd name="T19" fmla="*/ 8 h 16"/>
                <a:gd name="T20" fmla="*/ 2 w 16"/>
                <a:gd name="T21" fmla="*/ 6 h 16"/>
                <a:gd name="T22" fmla="*/ 2 w 16"/>
                <a:gd name="T23" fmla="*/ 6 h 16"/>
                <a:gd name="T24" fmla="*/ 2 w 16"/>
                <a:gd name="T25" fmla="*/ 4 h 16"/>
                <a:gd name="T26" fmla="*/ 6 w 16"/>
                <a:gd name="T27" fmla="*/ 2 h 16"/>
                <a:gd name="T28" fmla="*/ 8 w 16"/>
                <a:gd name="T29" fmla="*/ 0 h 16"/>
                <a:gd name="T30" fmla="*/ 12 w 16"/>
                <a:gd name="T31" fmla="*/ 2 h 16"/>
                <a:gd name="T32" fmla="*/ 12 w 16"/>
                <a:gd name="T33" fmla="*/ 2 h 16"/>
                <a:gd name="T34" fmla="*/ 14 w 16"/>
                <a:gd name="T35" fmla="*/ 2 h 16"/>
                <a:gd name="T36" fmla="*/ 16 w 16"/>
                <a:gd name="T37" fmla="*/ 6 h 16"/>
                <a:gd name="T38" fmla="*/ 16 w 16"/>
                <a:gd name="T39" fmla="*/ 8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4"/>
                  </a:lnTo>
                  <a:lnTo>
                    <a:pt x="12" y="16"/>
                  </a:lnTo>
                  <a:lnTo>
                    <a:pt x="8" y="16"/>
                  </a:lnTo>
                  <a:lnTo>
                    <a:pt x="6" y="16"/>
                  </a:lnTo>
                  <a:lnTo>
                    <a:pt x="6" y="16"/>
                  </a:lnTo>
                  <a:lnTo>
                    <a:pt x="4" y="14"/>
                  </a:lnTo>
                  <a:lnTo>
                    <a:pt x="2" y="12"/>
                  </a:lnTo>
                  <a:lnTo>
                    <a:pt x="0" y="8"/>
                  </a:lnTo>
                  <a:lnTo>
                    <a:pt x="2" y="6"/>
                  </a:lnTo>
                  <a:lnTo>
                    <a:pt x="2" y="6"/>
                  </a:lnTo>
                  <a:lnTo>
                    <a:pt x="2" y="4"/>
                  </a:lnTo>
                  <a:lnTo>
                    <a:pt x="6" y="2"/>
                  </a:lnTo>
                  <a:lnTo>
                    <a:pt x="8" y="0"/>
                  </a:lnTo>
                  <a:lnTo>
                    <a:pt x="12" y="2"/>
                  </a:lnTo>
                  <a:lnTo>
                    <a:pt x="12" y="2"/>
                  </a:lnTo>
                  <a:lnTo>
                    <a:pt x="14" y="2"/>
                  </a:lnTo>
                  <a:lnTo>
                    <a:pt x="16" y="6"/>
                  </a:lnTo>
                  <a:lnTo>
                    <a:pt x="16" y="8"/>
                  </a:lnTo>
                  <a:lnTo>
                    <a:pt x="16" y="12"/>
                  </a:lnTo>
                  <a:lnTo>
                    <a:pt x="16"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1" name="Freeform 285"/>
            <p:cNvSpPr>
              <a:spLocks/>
            </p:cNvSpPr>
            <p:nvPr/>
          </p:nvSpPr>
          <p:spPr bwMode="auto">
            <a:xfrm>
              <a:off x="4139" y="496"/>
              <a:ext cx="16" cy="14"/>
            </a:xfrm>
            <a:custGeom>
              <a:avLst/>
              <a:gdLst>
                <a:gd name="T0" fmla="*/ 16 w 16"/>
                <a:gd name="T1" fmla="*/ 10 h 14"/>
                <a:gd name="T2" fmla="*/ 16 w 16"/>
                <a:gd name="T3" fmla="*/ 10 h 14"/>
                <a:gd name="T4" fmla="*/ 14 w 16"/>
                <a:gd name="T5" fmla="*/ 12 h 14"/>
                <a:gd name="T6" fmla="*/ 12 w 16"/>
                <a:gd name="T7" fmla="*/ 14 h 14"/>
                <a:gd name="T8" fmla="*/ 10 w 16"/>
                <a:gd name="T9" fmla="*/ 14 h 14"/>
                <a:gd name="T10" fmla="*/ 6 w 16"/>
                <a:gd name="T11" fmla="*/ 14 h 14"/>
                <a:gd name="T12" fmla="*/ 6 w 16"/>
                <a:gd name="T13" fmla="*/ 14 h 14"/>
                <a:gd name="T14" fmla="*/ 4 w 16"/>
                <a:gd name="T15" fmla="*/ 12 h 14"/>
                <a:gd name="T16" fmla="*/ 2 w 16"/>
                <a:gd name="T17" fmla="*/ 10 h 14"/>
                <a:gd name="T18" fmla="*/ 0 w 16"/>
                <a:gd name="T19" fmla="*/ 8 h 14"/>
                <a:gd name="T20" fmla="*/ 2 w 16"/>
                <a:gd name="T21" fmla="*/ 4 h 14"/>
                <a:gd name="T22" fmla="*/ 2 w 16"/>
                <a:gd name="T23" fmla="*/ 4 h 14"/>
                <a:gd name="T24" fmla="*/ 4 w 16"/>
                <a:gd name="T25" fmla="*/ 2 h 14"/>
                <a:gd name="T26" fmla="*/ 6 w 16"/>
                <a:gd name="T27" fmla="*/ 0 h 14"/>
                <a:gd name="T28" fmla="*/ 8 w 16"/>
                <a:gd name="T29" fmla="*/ 0 h 14"/>
                <a:gd name="T30" fmla="*/ 12 w 16"/>
                <a:gd name="T31" fmla="*/ 0 h 14"/>
                <a:gd name="T32" fmla="*/ 12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10" y="14"/>
                  </a:lnTo>
                  <a:lnTo>
                    <a:pt x="6" y="14"/>
                  </a:lnTo>
                  <a:lnTo>
                    <a:pt x="6" y="14"/>
                  </a:lnTo>
                  <a:lnTo>
                    <a:pt x="4" y="12"/>
                  </a:lnTo>
                  <a:lnTo>
                    <a:pt x="2" y="10"/>
                  </a:lnTo>
                  <a:lnTo>
                    <a:pt x="0" y="8"/>
                  </a:lnTo>
                  <a:lnTo>
                    <a:pt x="2" y="4"/>
                  </a:lnTo>
                  <a:lnTo>
                    <a:pt x="2" y="4"/>
                  </a:lnTo>
                  <a:lnTo>
                    <a:pt x="4" y="2"/>
                  </a:lnTo>
                  <a:lnTo>
                    <a:pt x="6" y="0"/>
                  </a:lnTo>
                  <a:lnTo>
                    <a:pt x="8" y="0"/>
                  </a:lnTo>
                  <a:lnTo>
                    <a:pt x="12" y="0"/>
                  </a:lnTo>
                  <a:lnTo>
                    <a:pt x="12" y="0"/>
                  </a:lnTo>
                  <a:lnTo>
                    <a:pt x="14" y="2"/>
                  </a:lnTo>
                  <a:lnTo>
                    <a:pt x="16" y="4"/>
                  </a:lnTo>
                  <a:lnTo>
                    <a:pt x="16" y="6"/>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2" name="Freeform 286"/>
            <p:cNvSpPr>
              <a:spLocks/>
            </p:cNvSpPr>
            <p:nvPr/>
          </p:nvSpPr>
          <p:spPr bwMode="auto">
            <a:xfrm>
              <a:off x="4145" y="480"/>
              <a:ext cx="16" cy="16"/>
            </a:xfrm>
            <a:custGeom>
              <a:avLst/>
              <a:gdLst>
                <a:gd name="T0" fmla="*/ 16 w 16"/>
                <a:gd name="T1" fmla="*/ 12 h 16"/>
                <a:gd name="T2" fmla="*/ 16 w 16"/>
                <a:gd name="T3" fmla="*/ 12 h 16"/>
                <a:gd name="T4" fmla="*/ 14 w 16"/>
                <a:gd name="T5" fmla="*/ 14 h 16"/>
                <a:gd name="T6" fmla="*/ 12 w 16"/>
                <a:gd name="T7" fmla="*/ 16 h 16"/>
                <a:gd name="T8" fmla="*/ 8 w 16"/>
                <a:gd name="T9" fmla="*/ 16 h 16"/>
                <a:gd name="T10" fmla="*/ 6 w 16"/>
                <a:gd name="T11" fmla="*/ 16 h 16"/>
                <a:gd name="T12" fmla="*/ 6 w 16"/>
                <a:gd name="T13" fmla="*/ 16 h 16"/>
                <a:gd name="T14" fmla="*/ 4 w 16"/>
                <a:gd name="T15" fmla="*/ 14 h 16"/>
                <a:gd name="T16" fmla="*/ 2 w 16"/>
                <a:gd name="T17" fmla="*/ 12 h 16"/>
                <a:gd name="T18" fmla="*/ 0 w 16"/>
                <a:gd name="T19" fmla="*/ 8 h 16"/>
                <a:gd name="T20" fmla="*/ 2 w 16"/>
                <a:gd name="T21" fmla="*/ 6 h 16"/>
                <a:gd name="T22" fmla="*/ 2 w 16"/>
                <a:gd name="T23" fmla="*/ 6 h 16"/>
                <a:gd name="T24" fmla="*/ 2 w 16"/>
                <a:gd name="T25" fmla="*/ 4 h 16"/>
                <a:gd name="T26" fmla="*/ 6 w 16"/>
                <a:gd name="T27" fmla="*/ 2 h 16"/>
                <a:gd name="T28" fmla="*/ 8 w 16"/>
                <a:gd name="T29" fmla="*/ 0 h 16"/>
                <a:gd name="T30" fmla="*/ 12 w 16"/>
                <a:gd name="T31" fmla="*/ 2 h 16"/>
                <a:gd name="T32" fmla="*/ 12 w 16"/>
                <a:gd name="T33" fmla="*/ 2 h 16"/>
                <a:gd name="T34" fmla="*/ 14 w 16"/>
                <a:gd name="T35" fmla="*/ 2 h 16"/>
                <a:gd name="T36" fmla="*/ 16 w 16"/>
                <a:gd name="T37" fmla="*/ 6 h 16"/>
                <a:gd name="T38" fmla="*/ 16 w 16"/>
                <a:gd name="T39" fmla="*/ 8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4"/>
                  </a:lnTo>
                  <a:lnTo>
                    <a:pt x="12" y="16"/>
                  </a:lnTo>
                  <a:lnTo>
                    <a:pt x="8" y="16"/>
                  </a:lnTo>
                  <a:lnTo>
                    <a:pt x="6" y="16"/>
                  </a:lnTo>
                  <a:lnTo>
                    <a:pt x="6" y="16"/>
                  </a:lnTo>
                  <a:lnTo>
                    <a:pt x="4" y="14"/>
                  </a:lnTo>
                  <a:lnTo>
                    <a:pt x="2" y="12"/>
                  </a:lnTo>
                  <a:lnTo>
                    <a:pt x="0" y="8"/>
                  </a:lnTo>
                  <a:lnTo>
                    <a:pt x="2" y="6"/>
                  </a:lnTo>
                  <a:lnTo>
                    <a:pt x="2" y="6"/>
                  </a:lnTo>
                  <a:lnTo>
                    <a:pt x="2" y="4"/>
                  </a:lnTo>
                  <a:lnTo>
                    <a:pt x="6" y="2"/>
                  </a:lnTo>
                  <a:lnTo>
                    <a:pt x="8" y="0"/>
                  </a:lnTo>
                  <a:lnTo>
                    <a:pt x="12" y="2"/>
                  </a:lnTo>
                  <a:lnTo>
                    <a:pt x="12" y="2"/>
                  </a:lnTo>
                  <a:lnTo>
                    <a:pt x="14" y="2"/>
                  </a:lnTo>
                  <a:lnTo>
                    <a:pt x="16" y="6"/>
                  </a:lnTo>
                  <a:lnTo>
                    <a:pt x="16" y="8"/>
                  </a:lnTo>
                  <a:lnTo>
                    <a:pt x="16" y="12"/>
                  </a:lnTo>
                  <a:lnTo>
                    <a:pt x="16"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3" name="Freeform 287"/>
            <p:cNvSpPr>
              <a:spLocks/>
            </p:cNvSpPr>
            <p:nvPr/>
          </p:nvSpPr>
          <p:spPr bwMode="auto">
            <a:xfrm>
              <a:off x="4153" y="468"/>
              <a:ext cx="16" cy="16"/>
            </a:xfrm>
            <a:custGeom>
              <a:avLst/>
              <a:gdLst>
                <a:gd name="T0" fmla="*/ 16 w 16"/>
                <a:gd name="T1" fmla="*/ 10 h 16"/>
                <a:gd name="T2" fmla="*/ 16 w 16"/>
                <a:gd name="T3" fmla="*/ 10 h 16"/>
                <a:gd name="T4" fmla="*/ 14 w 16"/>
                <a:gd name="T5" fmla="*/ 14 h 16"/>
                <a:gd name="T6" fmla="*/ 12 w 16"/>
                <a:gd name="T7" fmla="*/ 16 h 16"/>
                <a:gd name="T8" fmla="*/ 8 w 16"/>
                <a:gd name="T9" fmla="*/ 16 h 16"/>
                <a:gd name="T10" fmla="*/ 6 w 16"/>
                <a:gd name="T11" fmla="*/ 16 h 16"/>
                <a:gd name="T12" fmla="*/ 6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6"/>
                  </a:lnTo>
                  <a:lnTo>
                    <a:pt x="8" y="16"/>
                  </a:lnTo>
                  <a:lnTo>
                    <a:pt x="6" y="16"/>
                  </a:lnTo>
                  <a:lnTo>
                    <a:pt x="6" y="16"/>
                  </a:lnTo>
                  <a:lnTo>
                    <a:pt x="2" y="14"/>
                  </a:lnTo>
                  <a:lnTo>
                    <a:pt x="0" y="12"/>
                  </a:lnTo>
                  <a:lnTo>
                    <a:pt x="0" y="8"/>
                  </a:lnTo>
                  <a:lnTo>
                    <a:pt x="0" y="6"/>
                  </a:lnTo>
                  <a:lnTo>
                    <a:pt x="0" y="6"/>
                  </a:lnTo>
                  <a:lnTo>
                    <a:pt x="2" y="2"/>
                  </a:lnTo>
                  <a:lnTo>
                    <a:pt x="4" y="0"/>
                  </a:lnTo>
                  <a:lnTo>
                    <a:pt x="8" y="0"/>
                  </a:lnTo>
                  <a:lnTo>
                    <a:pt x="10" y="0"/>
                  </a:lnTo>
                  <a:lnTo>
                    <a:pt x="10"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4" name="Freeform 288"/>
            <p:cNvSpPr>
              <a:spLocks/>
            </p:cNvSpPr>
            <p:nvPr/>
          </p:nvSpPr>
          <p:spPr bwMode="auto">
            <a:xfrm>
              <a:off x="4159" y="454"/>
              <a:ext cx="16" cy="16"/>
            </a:xfrm>
            <a:custGeom>
              <a:avLst/>
              <a:gdLst>
                <a:gd name="T0" fmla="*/ 14 w 16"/>
                <a:gd name="T1" fmla="*/ 10 h 16"/>
                <a:gd name="T2" fmla="*/ 14 w 16"/>
                <a:gd name="T3" fmla="*/ 10 h 16"/>
                <a:gd name="T4" fmla="*/ 14 w 16"/>
                <a:gd name="T5" fmla="*/ 12 h 16"/>
                <a:gd name="T6" fmla="*/ 10 w 16"/>
                <a:gd name="T7" fmla="*/ 14 h 16"/>
                <a:gd name="T8" fmla="*/ 8 w 16"/>
                <a:gd name="T9" fmla="*/ 16 h 16"/>
                <a:gd name="T10" fmla="*/ 4 w 16"/>
                <a:gd name="T11" fmla="*/ 14 h 16"/>
                <a:gd name="T12" fmla="*/ 4 w 16"/>
                <a:gd name="T13" fmla="*/ 14 h 16"/>
                <a:gd name="T14" fmla="*/ 2 w 16"/>
                <a:gd name="T15" fmla="*/ 14 h 16"/>
                <a:gd name="T16" fmla="*/ 0 w 16"/>
                <a:gd name="T17" fmla="*/ 10 h 16"/>
                <a:gd name="T18" fmla="*/ 0 w 16"/>
                <a:gd name="T19" fmla="*/ 8 h 16"/>
                <a:gd name="T20" fmla="*/ 0 w 16"/>
                <a:gd name="T21" fmla="*/ 4 h 16"/>
                <a:gd name="T22" fmla="*/ 0 w 16"/>
                <a:gd name="T23" fmla="*/ 4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4" y="12"/>
                  </a:lnTo>
                  <a:lnTo>
                    <a:pt x="10" y="14"/>
                  </a:lnTo>
                  <a:lnTo>
                    <a:pt x="8" y="16"/>
                  </a:lnTo>
                  <a:lnTo>
                    <a:pt x="4" y="14"/>
                  </a:lnTo>
                  <a:lnTo>
                    <a:pt x="4" y="14"/>
                  </a:lnTo>
                  <a:lnTo>
                    <a:pt x="2" y="14"/>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5" name="Freeform 289"/>
            <p:cNvSpPr>
              <a:spLocks/>
            </p:cNvSpPr>
            <p:nvPr/>
          </p:nvSpPr>
          <p:spPr bwMode="auto">
            <a:xfrm>
              <a:off x="4151" y="466"/>
              <a:ext cx="16" cy="16"/>
            </a:xfrm>
            <a:custGeom>
              <a:avLst/>
              <a:gdLst>
                <a:gd name="T0" fmla="*/ 16 w 16"/>
                <a:gd name="T1" fmla="*/ 10 h 16"/>
                <a:gd name="T2" fmla="*/ 16 w 16"/>
                <a:gd name="T3" fmla="*/ 10 h 16"/>
                <a:gd name="T4" fmla="*/ 14 w 16"/>
                <a:gd name="T5" fmla="*/ 14 h 16"/>
                <a:gd name="T6" fmla="*/ 12 w 16"/>
                <a:gd name="T7" fmla="*/ 16 h 16"/>
                <a:gd name="T8" fmla="*/ 8 w 16"/>
                <a:gd name="T9" fmla="*/ 16 h 16"/>
                <a:gd name="T10" fmla="*/ 6 w 16"/>
                <a:gd name="T11" fmla="*/ 16 h 16"/>
                <a:gd name="T12" fmla="*/ 6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6"/>
                  </a:lnTo>
                  <a:lnTo>
                    <a:pt x="8" y="16"/>
                  </a:lnTo>
                  <a:lnTo>
                    <a:pt x="6" y="16"/>
                  </a:lnTo>
                  <a:lnTo>
                    <a:pt x="6" y="16"/>
                  </a:lnTo>
                  <a:lnTo>
                    <a:pt x="2" y="14"/>
                  </a:lnTo>
                  <a:lnTo>
                    <a:pt x="0" y="12"/>
                  </a:lnTo>
                  <a:lnTo>
                    <a:pt x="0" y="8"/>
                  </a:lnTo>
                  <a:lnTo>
                    <a:pt x="0" y="6"/>
                  </a:lnTo>
                  <a:lnTo>
                    <a:pt x="0" y="6"/>
                  </a:lnTo>
                  <a:lnTo>
                    <a:pt x="2" y="2"/>
                  </a:lnTo>
                  <a:lnTo>
                    <a:pt x="4" y="0"/>
                  </a:lnTo>
                  <a:lnTo>
                    <a:pt x="8" y="0"/>
                  </a:lnTo>
                  <a:lnTo>
                    <a:pt x="10" y="0"/>
                  </a:lnTo>
                  <a:lnTo>
                    <a:pt x="10"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6" name="Freeform 290"/>
            <p:cNvSpPr>
              <a:spLocks/>
            </p:cNvSpPr>
            <p:nvPr/>
          </p:nvSpPr>
          <p:spPr bwMode="auto">
            <a:xfrm>
              <a:off x="4157" y="452"/>
              <a:ext cx="16" cy="16"/>
            </a:xfrm>
            <a:custGeom>
              <a:avLst/>
              <a:gdLst>
                <a:gd name="T0" fmla="*/ 14 w 16"/>
                <a:gd name="T1" fmla="*/ 10 h 16"/>
                <a:gd name="T2" fmla="*/ 14 w 16"/>
                <a:gd name="T3" fmla="*/ 10 h 16"/>
                <a:gd name="T4" fmla="*/ 14 w 16"/>
                <a:gd name="T5" fmla="*/ 12 h 16"/>
                <a:gd name="T6" fmla="*/ 10 w 16"/>
                <a:gd name="T7" fmla="*/ 14 h 16"/>
                <a:gd name="T8" fmla="*/ 8 w 16"/>
                <a:gd name="T9" fmla="*/ 16 h 16"/>
                <a:gd name="T10" fmla="*/ 4 w 16"/>
                <a:gd name="T11" fmla="*/ 14 h 16"/>
                <a:gd name="T12" fmla="*/ 4 w 16"/>
                <a:gd name="T13" fmla="*/ 14 h 16"/>
                <a:gd name="T14" fmla="*/ 2 w 16"/>
                <a:gd name="T15" fmla="*/ 14 h 16"/>
                <a:gd name="T16" fmla="*/ 0 w 16"/>
                <a:gd name="T17" fmla="*/ 10 h 16"/>
                <a:gd name="T18" fmla="*/ 0 w 16"/>
                <a:gd name="T19" fmla="*/ 8 h 16"/>
                <a:gd name="T20" fmla="*/ 0 w 16"/>
                <a:gd name="T21" fmla="*/ 4 h 16"/>
                <a:gd name="T22" fmla="*/ 0 w 16"/>
                <a:gd name="T23" fmla="*/ 4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4" y="12"/>
                  </a:lnTo>
                  <a:lnTo>
                    <a:pt x="10" y="14"/>
                  </a:lnTo>
                  <a:lnTo>
                    <a:pt x="8" y="16"/>
                  </a:lnTo>
                  <a:lnTo>
                    <a:pt x="4" y="14"/>
                  </a:lnTo>
                  <a:lnTo>
                    <a:pt x="4" y="14"/>
                  </a:lnTo>
                  <a:lnTo>
                    <a:pt x="2" y="14"/>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7" name="Freeform 291"/>
            <p:cNvSpPr>
              <a:spLocks/>
            </p:cNvSpPr>
            <p:nvPr/>
          </p:nvSpPr>
          <p:spPr bwMode="auto">
            <a:xfrm>
              <a:off x="4165" y="440"/>
              <a:ext cx="16" cy="14"/>
            </a:xfrm>
            <a:custGeom>
              <a:avLst/>
              <a:gdLst>
                <a:gd name="T0" fmla="*/ 14 w 16"/>
                <a:gd name="T1" fmla="*/ 10 h 14"/>
                <a:gd name="T2" fmla="*/ 14 w 16"/>
                <a:gd name="T3" fmla="*/ 10 h 14"/>
                <a:gd name="T4" fmla="*/ 12 w 16"/>
                <a:gd name="T5" fmla="*/ 12 h 14"/>
                <a:gd name="T6" fmla="*/ 10 w 16"/>
                <a:gd name="T7" fmla="*/ 14 h 14"/>
                <a:gd name="T8" fmla="*/ 8 w 16"/>
                <a:gd name="T9" fmla="*/ 14 h 14"/>
                <a:gd name="T10" fmla="*/ 4 w 16"/>
                <a:gd name="T11" fmla="*/ 14 h 14"/>
                <a:gd name="T12" fmla="*/ 4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2 w 16"/>
                <a:gd name="T35" fmla="*/ 2 h 14"/>
                <a:gd name="T36" fmla="*/ 14 w 16"/>
                <a:gd name="T37" fmla="*/ 4 h 14"/>
                <a:gd name="T38" fmla="*/ 16 w 16"/>
                <a:gd name="T39" fmla="*/ 6 h 14"/>
                <a:gd name="T40" fmla="*/ 14 w 16"/>
                <a:gd name="T41" fmla="*/ 10 h 14"/>
                <a:gd name="T42" fmla="*/ 14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0"/>
                  </a:moveTo>
                  <a:lnTo>
                    <a:pt x="14" y="10"/>
                  </a:lnTo>
                  <a:lnTo>
                    <a:pt x="12" y="12"/>
                  </a:lnTo>
                  <a:lnTo>
                    <a:pt x="10" y="14"/>
                  </a:lnTo>
                  <a:lnTo>
                    <a:pt x="8" y="14"/>
                  </a:lnTo>
                  <a:lnTo>
                    <a:pt x="4" y="14"/>
                  </a:lnTo>
                  <a:lnTo>
                    <a:pt x="4" y="14"/>
                  </a:lnTo>
                  <a:lnTo>
                    <a:pt x="2" y="12"/>
                  </a:lnTo>
                  <a:lnTo>
                    <a:pt x="0" y="10"/>
                  </a:lnTo>
                  <a:lnTo>
                    <a:pt x="0" y="8"/>
                  </a:lnTo>
                  <a:lnTo>
                    <a:pt x="0" y="4"/>
                  </a:lnTo>
                  <a:lnTo>
                    <a:pt x="0" y="4"/>
                  </a:lnTo>
                  <a:lnTo>
                    <a:pt x="2" y="2"/>
                  </a:lnTo>
                  <a:lnTo>
                    <a:pt x="4" y="0"/>
                  </a:lnTo>
                  <a:lnTo>
                    <a:pt x="8" y="0"/>
                  </a:lnTo>
                  <a:lnTo>
                    <a:pt x="10" y="0"/>
                  </a:lnTo>
                  <a:lnTo>
                    <a:pt x="10" y="0"/>
                  </a:lnTo>
                  <a:lnTo>
                    <a:pt x="12" y="2"/>
                  </a:lnTo>
                  <a:lnTo>
                    <a:pt x="14" y="4"/>
                  </a:lnTo>
                  <a:lnTo>
                    <a:pt x="16" y="6"/>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8" name="Freeform 292"/>
            <p:cNvSpPr>
              <a:spLocks/>
            </p:cNvSpPr>
            <p:nvPr/>
          </p:nvSpPr>
          <p:spPr bwMode="auto">
            <a:xfrm>
              <a:off x="4171" y="426"/>
              <a:ext cx="16" cy="14"/>
            </a:xfrm>
            <a:custGeom>
              <a:avLst/>
              <a:gdLst>
                <a:gd name="T0" fmla="*/ 14 w 16"/>
                <a:gd name="T1" fmla="*/ 12 h 14"/>
                <a:gd name="T2" fmla="*/ 14 w 16"/>
                <a:gd name="T3" fmla="*/ 12 h 14"/>
                <a:gd name="T4" fmla="*/ 12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6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2"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6"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09" name="Freeform 293"/>
            <p:cNvSpPr>
              <a:spLocks/>
            </p:cNvSpPr>
            <p:nvPr/>
          </p:nvSpPr>
          <p:spPr bwMode="auto">
            <a:xfrm>
              <a:off x="4163" y="438"/>
              <a:ext cx="16" cy="14"/>
            </a:xfrm>
            <a:custGeom>
              <a:avLst/>
              <a:gdLst>
                <a:gd name="T0" fmla="*/ 14 w 16"/>
                <a:gd name="T1" fmla="*/ 10 h 14"/>
                <a:gd name="T2" fmla="*/ 14 w 16"/>
                <a:gd name="T3" fmla="*/ 10 h 14"/>
                <a:gd name="T4" fmla="*/ 12 w 16"/>
                <a:gd name="T5" fmla="*/ 12 h 14"/>
                <a:gd name="T6" fmla="*/ 10 w 16"/>
                <a:gd name="T7" fmla="*/ 14 h 14"/>
                <a:gd name="T8" fmla="*/ 8 w 16"/>
                <a:gd name="T9" fmla="*/ 14 h 14"/>
                <a:gd name="T10" fmla="*/ 4 w 16"/>
                <a:gd name="T11" fmla="*/ 14 h 14"/>
                <a:gd name="T12" fmla="*/ 4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2 w 16"/>
                <a:gd name="T35" fmla="*/ 2 h 14"/>
                <a:gd name="T36" fmla="*/ 14 w 16"/>
                <a:gd name="T37" fmla="*/ 4 h 14"/>
                <a:gd name="T38" fmla="*/ 16 w 16"/>
                <a:gd name="T39" fmla="*/ 6 h 14"/>
                <a:gd name="T40" fmla="*/ 14 w 16"/>
                <a:gd name="T41" fmla="*/ 10 h 14"/>
                <a:gd name="T42" fmla="*/ 14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0"/>
                  </a:moveTo>
                  <a:lnTo>
                    <a:pt x="14" y="10"/>
                  </a:lnTo>
                  <a:lnTo>
                    <a:pt x="12" y="12"/>
                  </a:lnTo>
                  <a:lnTo>
                    <a:pt x="10" y="14"/>
                  </a:lnTo>
                  <a:lnTo>
                    <a:pt x="8" y="14"/>
                  </a:lnTo>
                  <a:lnTo>
                    <a:pt x="4" y="14"/>
                  </a:lnTo>
                  <a:lnTo>
                    <a:pt x="4" y="14"/>
                  </a:lnTo>
                  <a:lnTo>
                    <a:pt x="2" y="12"/>
                  </a:lnTo>
                  <a:lnTo>
                    <a:pt x="0" y="10"/>
                  </a:lnTo>
                  <a:lnTo>
                    <a:pt x="0" y="8"/>
                  </a:lnTo>
                  <a:lnTo>
                    <a:pt x="0" y="4"/>
                  </a:lnTo>
                  <a:lnTo>
                    <a:pt x="0" y="4"/>
                  </a:lnTo>
                  <a:lnTo>
                    <a:pt x="2" y="2"/>
                  </a:lnTo>
                  <a:lnTo>
                    <a:pt x="4" y="0"/>
                  </a:lnTo>
                  <a:lnTo>
                    <a:pt x="8" y="0"/>
                  </a:lnTo>
                  <a:lnTo>
                    <a:pt x="10" y="0"/>
                  </a:lnTo>
                  <a:lnTo>
                    <a:pt x="10" y="0"/>
                  </a:lnTo>
                  <a:lnTo>
                    <a:pt x="12" y="2"/>
                  </a:lnTo>
                  <a:lnTo>
                    <a:pt x="14" y="4"/>
                  </a:lnTo>
                  <a:lnTo>
                    <a:pt x="16" y="6"/>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0" name="Freeform 294"/>
            <p:cNvSpPr>
              <a:spLocks/>
            </p:cNvSpPr>
            <p:nvPr/>
          </p:nvSpPr>
          <p:spPr bwMode="auto">
            <a:xfrm>
              <a:off x="4169" y="424"/>
              <a:ext cx="16" cy="14"/>
            </a:xfrm>
            <a:custGeom>
              <a:avLst/>
              <a:gdLst>
                <a:gd name="T0" fmla="*/ 14 w 16"/>
                <a:gd name="T1" fmla="*/ 12 h 14"/>
                <a:gd name="T2" fmla="*/ 14 w 16"/>
                <a:gd name="T3" fmla="*/ 12 h 14"/>
                <a:gd name="T4" fmla="*/ 12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6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2"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6"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1" name="Freeform 295"/>
            <p:cNvSpPr>
              <a:spLocks/>
            </p:cNvSpPr>
            <p:nvPr/>
          </p:nvSpPr>
          <p:spPr bwMode="auto">
            <a:xfrm>
              <a:off x="4197" y="410"/>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2" name="Freeform 296"/>
            <p:cNvSpPr>
              <a:spLocks/>
            </p:cNvSpPr>
            <p:nvPr/>
          </p:nvSpPr>
          <p:spPr bwMode="auto">
            <a:xfrm>
              <a:off x="4213" y="410"/>
              <a:ext cx="16" cy="16"/>
            </a:xfrm>
            <a:custGeom>
              <a:avLst/>
              <a:gdLst>
                <a:gd name="T0" fmla="*/ 6 w 16"/>
                <a:gd name="T1" fmla="*/ 16 h 16"/>
                <a:gd name="T2" fmla="*/ 6 w 16"/>
                <a:gd name="T3" fmla="*/ 16 h 16"/>
                <a:gd name="T4" fmla="*/ 2 w 16"/>
                <a:gd name="T5" fmla="*/ 14 h 16"/>
                <a:gd name="T6" fmla="*/ 0 w 16"/>
                <a:gd name="T7" fmla="*/ 12 h 16"/>
                <a:gd name="T8" fmla="*/ 0 w 16"/>
                <a:gd name="T9" fmla="*/ 10 h 16"/>
                <a:gd name="T10" fmla="*/ 0 w 16"/>
                <a:gd name="T11" fmla="*/ 6 h 16"/>
                <a:gd name="T12" fmla="*/ 0 w 16"/>
                <a:gd name="T13" fmla="*/ 6 h 16"/>
                <a:gd name="T14" fmla="*/ 2 w 16"/>
                <a:gd name="T15" fmla="*/ 4 h 16"/>
                <a:gd name="T16" fmla="*/ 4 w 16"/>
                <a:gd name="T17" fmla="*/ 2 h 16"/>
                <a:gd name="T18" fmla="*/ 6 w 16"/>
                <a:gd name="T19" fmla="*/ 0 h 16"/>
                <a:gd name="T20" fmla="*/ 10 w 16"/>
                <a:gd name="T21" fmla="*/ 0 h 16"/>
                <a:gd name="T22" fmla="*/ 10 w 16"/>
                <a:gd name="T23" fmla="*/ 0 h 16"/>
                <a:gd name="T24" fmla="*/ 12 w 16"/>
                <a:gd name="T25" fmla="*/ 2 h 16"/>
                <a:gd name="T26" fmla="*/ 14 w 16"/>
                <a:gd name="T27" fmla="*/ 4 h 16"/>
                <a:gd name="T28" fmla="*/ 16 w 16"/>
                <a:gd name="T29" fmla="*/ 8 h 16"/>
                <a:gd name="T30" fmla="*/ 16 w 16"/>
                <a:gd name="T31" fmla="*/ 10 h 16"/>
                <a:gd name="T32" fmla="*/ 16 w 16"/>
                <a:gd name="T33" fmla="*/ 10 h 16"/>
                <a:gd name="T34" fmla="*/ 14 w 16"/>
                <a:gd name="T35" fmla="*/ 14 h 16"/>
                <a:gd name="T36" fmla="*/ 12 w 16"/>
                <a:gd name="T37" fmla="*/ 16 h 16"/>
                <a:gd name="T38" fmla="*/ 8 w 16"/>
                <a:gd name="T39" fmla="*/ 16 h 16"/>
                <a:gd name="T40" fmla="*/ 6 w 16"/>
                <a:gd name="T41" fmla="*/ 16 h 16"/>
                <a:gd name="T42" fmla="*/ 6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16"/>
                  </a:moveTo>
                  <a:lnTo>
                    <a:pt x="6" y="16"/>
                  </a:lnTo>
                  <a:lnTo>
                    <a:pt x="2" y="14"/>
                  </a:lnTo>
                  <a:lnTo>
                    <a:pt x="0" y="12"/>
                  </a:lnTo>
                  <a:lnTo>
                    <a:pt x="0" y="10"/>
                  </a:lnTo>
                  <a:lnTo>
                    <a:pt x="0" y="6"/>
                  </a:lnTo>
                  <a:lnTo>
                    <a:pt x="0" y="6"/>
                  </a:lnTo>
                  <a:lnTo>
                    <a:pt x="2" y="4"/>
                  </a:lnTo>
                  <a:lnTo>
                    <a:pt x="4" y="2"/>
                  </a:lnTo>
                  <a:lnTo>
                    <a:pt x="6" y="0"/>
                  </a:lnTo>
                  <a:lnTo>
                    <a:pt x="10" y="0"/>
                  </a:lnTo>
                  <a:lnTo>
                    <a:pt x="10" y="0"/>
                  </a:lnTo>
                  <a:lnTo>
                    <a:pt x="12" y="2"/>
                  </a:lnTo>
                  <a:lnTo>
                    <a:pt x="14" y="4"/>
                  </a:lnTo>
                  <a:lnTo>
                    <a:pt x="16" y="8"/>
                  </a:lnTo>
                  <a:lnTo>
                    <a:pt x="16" y="10"/>
                  </a:lnTo>
                  <a:lnTo>
                    <a:pt x="16" y="10"/>
                  </a:lnTo>
                  <a:lnTo>
                    <a:pt x="14" y="14"/>
                  </a:lnTo>
                  <a:lnTo>
                    <a:pt x="12" y="16"/>
                  </a:lnTo>
                  <a:lnTo>
                    <a:pt x="8" y="16"/>
                  </a:lnTo>
                  <a:lnTo>
                    <a:pt x="6" y="16"/>
                  </a:lnTo>
                  <a:lnTo>
                    <a:pt x="6"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3" name="Freeform 297"/>
            <p:cNvSpPr>
              <a:spLocks/>
            </p:cNvSpPr>
            <p:nvPr/>
          </p:nvSpPr>
          <p:spPr bwMode="auto">
            <a:xfrm>
              <a:off x="4195" y="408"/>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4" name="Freeform 298"/>
            <p:cNvSpPr>
              <a:spLocks/>
            </p:cNvSpPr>
            <p:nvPr/>
          </p:nvSpPr>
          <p:spPr bwMode="auto">
            <a:xfrm>
              <a:off x="4211" y="408"/>
              <a:ext cx="16" cy="16"/>
            </a:xfrm>
            <a:custGeom>
              <a:avLst/>
              <a:gdLst>
                <a:gd name="T0" fmla="*/ 6 w 16"/>
                <a:gd name="T1" fmla="*/ 16 h 16"/>
                <a:gd name="T2" fmla="*/ 6 w 16"/>
                <a:gd name="T3" fmla="*/ 16 h 16"/>
                <a:gd name="T4" fmla="*/ 2 w 16"/>
                <a:gd name="T5" fmla="*/ 14 h 16"/>
                <a:gd name="T6" fmla="*/ 0 w 16"/>
                <a:gd name="T7" fmla="*/ 12 h 16"/>
                <a:gd name="T8" fmla="*/ 0 w 16"/>
                <a:gd name="T9" fmla="*/ 10 h 16"/>
                <a:gd name="T10" fmla="*/ 0 w 16"/>
                <a:gd name="T11" fmla="*/ 6 h 16"/>
                <a:gd name="T12" fmla="*/ 0 w 16"/>
                <a:gd name="T13" fmla="*/ 6 h 16"/>
                <a:gd name="T14" fmla="*/ 2 w 16"/>
                <a:gd name="T15" fmla="*/ 4 h 16"/>
                <a:gd name="T16" fmla="*/ 4 w 16"/>
                <a:gd name="T17" fmla="*/ 2 h 16"/>
                <a:gd name="T18" fmla="*/ 6 w 16"/>
                <a:gd name="T19" fmla="*/ 0 h 16"/>
                <a:gd name="T20" fmla="*/ 10 w 16"/>
                <a:gd name="T21" fmla="*/ 0 h 16"/>
                <a:gd name="T22" fmla="*/ 10 w 16"/>
                <a:gd name="T23" fmla="*/ 0 h 16"/>
                <a:gd name="T24" fmla="*/ 12 w 16"/>
                <a:gd name="T25" fmla="*/ 2 h 16"/>
                <a:gd name="T26" fmla="*/ 14 w 16"/>
                <a:gd name="T27" fmla="*/ 4 h 16"/>
                <a:gd name="T28" fmla="*/ 16 w 16"/>
                <a:gd name="T29" fmla="*/ 8 h 16"/>
                <a:gd name="T30" fmla="*/ 16 w 16"/>
                <a:gd name="T31" fmla="*/ 10 h 16"/>
                <a:gd name="T32" fmla="*/ 16 w 16"/>
                <a:gd name="T33" fmla="*/ 10 h 16"/>
                <a:gd name="T34" fmla="*/ 14 w 16"/>
                <a:gd name="T35" fmla="*/ 14 h 16"/>
                <a:gd name="T36" fmla="*/ 12 w 16"/>
                <a:gd name="T37" fmla="*/ 16 h 16"/>
                <a:gd name="T38" fmla="*/ 8 w 16"/>
                <a:gd name="T39" fmla="*/ 16 h 16"/>
                <a:gd name="T40" fmla="*/ 6 w 16"/>
                <a:gd name="T41" fmla="*/ 16 h 16"/>
                <a:gd name="T42" fmla="*/ 6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16"/>
                  </a:moveTo>
                  <a:lnTo>
                    <a:pt x="6" y="16"/>
                  </a:lnTo>
                  <a:lnTo>
                    <a:pt x="2" y="14"/>
                  </a:lnTo>
                  <a:lnTo>
                    <a:pt x="0" y="12"/>
                  </a:lnTo>
                  <a:lnTo>
                    <a:pt x="0" y="10"/>
                  </a:lnTo>
                  <a:lnTo>
                    <a:pt x="0" y="6"/>
                  </a:lnTo>
                  <a:lnTo>
                    <a:pt x="0" y="6"/>
                  </a:lnTo>
                  <a:lnTo>
                    <a:pt x="2" y="4"/>
                  </a:lnTo>
                  <a:lnTo>
                    <a:pt x="4" y="2"/>
                  </a:lnTo>
                  <a:lnTo>
                    <a:pt x="6" y="0"/>
                  </a:lnTo>
                  <a:lnTo>
                    <a:pt x="10" y="0"/>
                  </a:lnTo>
                  <a:lnTo>
                    <a:pt x="10" y="0"/>
                  </a:lnTo>
                  <a:lnTo>
                    <a:pt x="12" y="2"/>
                  </a:lnTo>
                  <a:lnTo>
                    <a:pt x="14" y="4"/>
                  </a:lnTo>
                  <a:lnTo>
                    <a:pt x="16" y="8"/>
                  </a:lnTo>
                  <a:lnTo>
                    <a:pt x="16" y="10"/>
                  </a:lnTo>
                  <a:lnTo>
                    <a:pt x="16" y="10"/>
                  </a:lnTo>
                  <a:lnTo>
                    <a:pt x="14" y="14"/>
                  </a:lnTo>
                  <a:lnTo>
                    <a:pt x="12" y="16"/>
                  </a:lnTo>
                  <a:lnTo>
                    <a:pt x="8" y="16"/>
                  </a:lnTo>
                  <a:lnTo>
                    <a:pt x="6" y="16"/>
                  </a:lnTo>
                  <a:lnTo>
                    <a:pt x="6"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5" name="Freeform 299"/>
            <p:cNvSpPr>
              <a:spLocks/>
            </p:cNvSpPr>
            <p:nvPr/>
          </p:nvSpPr>
          <p:spPr bwMode="auto">
            <a:xfrm>
              <a:off x="4229" y="414"/>
              <a:ext cx="14" cy="16"/>
            </a:xfrm>
            <a:custGeom>
              <a:avLst/>
              <a:gdLst>
                <a:gd name="T0" fmla="*/ 6 w 14"/>
                <a:gd name="T1" fmla="*/ 16 h 16"/>
                <a:gd name="T2" fmla="*/ 6 w 14"/>
                <a:gd name="T3" fmla="*/ 16 h 16"/>
                <a:gd name="T4" fmla="*/ 2 w 14"/>
                <a:gd name="T5" fmla="*/ 14 h 16"/>
                <a:gd name="T6" fmla="*/ 0 w 14"/>
                <a:gd name="T7" fmla="*/ 12 h 16"/>
                <a:gd name="T8" fmla="*/ 0 w 14"/>
                <a:gd name="T9" fmla="*/ 8 h 16"/>
                <a:gd name="T10" fmla="*/ 0 w 14"/>
                <a:gd name="T11" fmla="*/ 6 h 16"/>
                <a:gd name="T12" fmla="*/ 0 w 14"/>
                <a:gd name="T13" fmla="*/ 6 h 16"/>
                <a:gd name="T14" fmla="*/ 0 w 14"/>
                <a:gd name="T15" fmla="*/ 4 h 16"/>
                <a:gd name="T16" fmla="*/ 4 w 14"/>
                <a:gd name="T17" fmla="*/ 2 h 16"/>
                <a:gd name="T18" fmla="*/ 6 w 14"/>
                <a:gd name="T19" fmla="*/ 0 h 16"/>
                <a:gd name="T20" fmla="*/ 10 w 14"/>
                <a:gd name="T21" fmla="*/ 0 h 16"/>
                <a:gd name="T22" fmla="*/ 10 w 14"/>
                <a:gd name="T23" fmla="*/ 0 h 16"/>
                <a:gd name="T24" fmla="*/ 12 w 14"/>
                <a:gd name="T25" fmla="*/ 2 h 16"/>
                <a:gd name="T26" fmla="*/ 14 w 14"/>
                <a:gd name="T27" fmla="*/ 4 h 16"/>
                <a:gd name="T28" fmla="*/ 14 w 14"/>
                <a:gd name="T29" fmla="*/ 6 h 16"/>
                <a:gd name="T30" fmla="*/ 14 w 14"/>
                <a:gd name="T31" fmla="*/ 10 h 16"/>
                <a:gd name="T32" fmla="*/ 14 w 14"/>
                <a:gd name="T33" fmla="*/ 10 h 16"/>
                <a:gd name="T34" fmla="*/ 14 w 14"/>
                <a:gd name="T35" fmla="*/ 12 h 16"/>
                <a:gd name="T36" fmla="*/ 12 w 14"/>
                <a:gd name="T37" fmla="*/ 14 h 16"/>
                <a:gd name="T38" fmla="*/ 8 w 14"/>
                <a:gd name="T39" fmla="*/ 16 h 16"/>
                <a:gd name="T40" fmla="*/ 6 w 14"/>
                <a:gd name="T41" fmla="*/ 16 h 16"/>
                <a:gd name="T42" fmla="*/ 6 w 14"/>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6" y="16"/>
                  </a:moveTo>
                  <a:lnTo>
                    <a:pt x="6" y="16"/>
                  </a:lnTo>
                  <a:lnTo>
                    <a:pt x="2" y="14"/>
                  </a:lnTo>
                  <a:lnTo>
                    <a:pt x="0" y="12"/>
                  </a:lnTo>
                  <a:lnTo>
                    <a:pt x="0" y="8"/>
                  </a:lnTo>
                  <a:lnTo>
                    <a:pt x="0" y="6"/>
                  </a:lnTo>
                  <a:lnTo>
                    <a:pt x="0" y="6"/>
                  </a:lnTo>
                  <a:lnTo>
                    <a:pt x="0" y="4"/>
                  </a:lnTo>
                  <a:lnTo>
                    <a:pt x="4" y="2"/>
                  </a:lnTo>
                  <a:lnTo>
                    <a:pt x="6" y="0"/>
                  </a:lnTo>
                  <a:lnTo>
                    <a:pt x="10" y="0"/>
                  </a:lnTo>
                  <a:lnTo>
                    <a:pt x="10" y="0"/>
                  </a:lnTo>
                  <a:lnTo>
                    <a:pt x="12" y="2"/>
                  </a:lnTo>
                  <a:lnTo>
                    <a:pt x="14" y="4"/>
                  </a:lnTo>
                  <a:lnTo>
                    <a:pt x="14" y="6"/>
                  </a:lnTo>
                  <a:lnTo>
                    <a:pt x="14" y="10"/>
                  </a:lnTo>
                  <a:lnTo>
                    <a:pt x="14" y="10"/>
                  </a:lnTo>
                  <a:lnTo>
                    <a:pt x="14" y="12"/>
                  </a:lnTo>
                  <a:lnTo>
                    <a:pt x="12" y="14"/>
                  </a:lnTo>
                  <a:lnTo>
                    <a:pt x="8" y="16"/>
                  </a:lnTo>
                  <a:lnTo>
                    <a:pt x="6" y="16"/>
                  </a:lnTo>
                  <a:lnTo>
                    <a:pt x="6"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6" name="Freeform 300"/>
            <p:cNvSpPr>
              <a:spLocks/>
            </p:cNvSpPr>
            <p:nvPr/>
          </p:nvSpPr>
          <p:spPr bwMode="auto">
            <a:xfrm>
              <a:off x="4253" y="432"/>
              <a:ext cx="16" cy="16"/>
            </a:xfrm>
            <a:custGeom>
              <a:avLst/>
              <a:gdLst>
                <a:gd name="T0" fmla="*/ 0 w 16"/>
                <a:gd name="T1" fmla="*/ 10 h 16"/>
                <a:gd name="T2" fmla="*/ 0 w 16"/>
                <a:gd name="T3" fmla="*/ 10 h 16"/>
                <a:gd name="T4" fmla="*/ 0 w 16"/>
                <a:gd name="T5" fmla="*/ 8 h 16"/>
                <a:gd name="T6" fmla="*/ 0 w 16"/>
                <a:gd name="T7" fmla="*/ 4 h 16"/>
                <a:gd name="T8" fmla="*/ 2 w 16"/>
                <a:gd name="T9" fmla="*/ 2 h 16"/>
                <a:gd name="T10" fmla="*/ 4 w 16"/>
                <a:gd name="T11" fmla="*/ 0 h 16"/>
                <a:gd name="T12" fmla="*/ 4 w 16"/>
                <a:gd name="T13" fmla="*/ 0 h 16"/>
                <a:gd name="T14" fmla="*/ 8 w 16"/>
                <a:gd name="T15" fmla="*/ 0 h 16"/>
                <a:gd name="T16" fmla="*/ 10 w 16"/>
                <a:gd name="T17" fmla="*/ 0 h 16"/>
                <a:gd name="T18" fmla="*/ 14 w 16"/>
                <a:gd name="T19" fmla="*/ 2 h 16"/>
                <a:gd name="T20" fmla="*/ 14 w 16"/>
                <a:gd name="T21" fmla="*/ 4 h 16"/>
                <a:gd name="T22" fmla="*/ 14 w 16"/>
                <a:gd name="T23" fmla="*/ 4 h 16"/>
                <a:gd name="T24" fmla="*/ 16 w 16"/>
                <a:gd name="T25" fmla="*/ 8 h 16"/>
                <a:gd name="T26" fmla="*/ 14 w 16"/>
                <a:gd name="T27" fmla="*/ 10 h 16"/>
                <a:gd name="T28" fmla="*/ 14 w 16"/>
                <a:gd name="T29" fmla="*/ 14 h 16"/>
                <a:gd name="T30" fmla="*/ 10 w 16"/>
                <a:gd name="T31" fmla="*/ 14 h 16"/>
                <a:gd name="T32" fmla="*/ 10 w 16"/>
                <a:gd name="T33" fmla="*/ 14 h 16"/>
                <a:gd name="T34" fmla="*/ 8 w 16"/>
                <a:gd name="T35" fmla="*/ 16 h 16"/>
                <a:gd name="T36" fmla="*/ 4 w 16"/>
                <a:gd name="T37" fmla="*/ 14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8"/>
                  </a:lnTo>
                  <a:lnTo>
                    <a:pt x="0" y="4"/>
                  </a:lnTo>
                  <a:lnTo>
                    <a:pt x="2" y="2"/>
                  </a:lnTo>
                  <a:lnTo>
                    <a:pt x="4" y="0"/>
                  </a:lnTo>
                  <a:lnTo>
                    <a:pt x="4" y="0"/>
                  </a:lnTo>
                  <a:lnTo>
                    <a:pt x="8" y="0"/>
                  </a:lnTo>
                  <a:lnTo>
                    <a:pt x="10" y="0"/>
                  </a:lnTo>
                  <a:lnTo>
                    <a:pt x="14" y="2"/>
                  </a:lnTo>
                  <a:lnTo>
                    <a:pt x="14" y="4"/>
                  </a:lnTo>
                  <a:lnTo>
                    <a:pt x="14" y="4"/>
                  </a:lnTo>
                  <a:lnTo>
                    <a:pt x="16" y="8"/>
                  </a:lnTo>
                  <a:lnTo>
                    <a:pt x="14" y="10"/>
                  </a:lnTo>
                  <a:lnTo>
                    <a:pt x="14" y="14"/>
                  </a:lnTo>
                  <a:lnTo>
                    <a:pt x="10" y="14"/>
                  </a:lnTo>
                  <a:lnTo>
                    <a:pt x="10" y="14"/>
                  </a:lnTo>
                  <a:lnTo>
                    <a:pt x="8" y="16"/>
                  </a:lnTo>
                  <a:lnTo>
                    <a:pt x="4" y="14"/>
                  </a:lnTo>
                  <a:lnTo>
                    <a:pt x="2" y="14"/>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7" name="Freeform 301"/>
            <p:cNvSpPr>
              <a:spLocks/>
            </p:cNvSpPr>
            <p:nvPr/>
          </p:nvSpPr>
          <p:spPr bwMode="auto">
            <a:xfrm>
              <a:off x="4227" y="412"/>
              <a:ext cx="14" cy="16"/>
            </a:xfrm>
            <a:custGeom>
              <a:avLst/>
              <a:gdLst>
                <a:gd name="T0" fmla="*/ 6 w 14"/>
                <a:gd name="T1" fmla="*/ 16 h 16"/>
                <a:gd name="T2" fmla="*/ 6 w 14"/>
                <a:gd name="T3" fmla="*/ 16 h 16"/>
                <a:gd name="T4" fmla="*/ 2 w 14"/>
                <a:gd name="T5" fmla="*/ 14 h 16"/>
                <a:gd name="T6" fmla="*/ 0 w 14"/>
                <a:gd name="T7" fmla="*/ 12 h 16"/>
                <a:gd name="T8" fmla="*/ 0 w 14"/>
                <a:gd name="T9" fmla="*/ 8 h 16"/>
                <a:gd name="T10" fmla="*/ 0 w 14"/>
                <a:gd name="T11" fmla="*/ 6 h 16"/>
                <a:gd name="T12" fmla="*/ 0 w 14"/>
                <a:gd name="T13" fmla="*/ 6 h 16"/>
                <a:gd name="T14" fmla="*/ 0 w 14"/>
                <a:gd name="T15" fmla="*/ 4 h 16"/>
                <a:gd name="T16" fmla="*/ 4 w 14"/>
                <a:gd name="T17" fmla="*/ 2 h 16"/>
                <a:gd name="T18" fmla="*/ 6 w 14"/>
                <a:gd name="T19" fmla="*/ 0 h 16"/>
                <a:gd name="T20" fmla="*/ 10 w 14"/>
                <a:gd name="T21" fmla="*/ 0 h 16"/>
                <a:gd name="T22" fmla="*/ 10 w 14"/>
                <a:gd name="T23" fmla="*/ 0 h 16"/>
                <a:gd name="T24" fmla="*/ 12 w 14"/>
                <a:gd name="T25" fmla="*/ 2 h 16"/>
                <a:gd name="T26" fmla="*/ 14 w 14"/>
                <a:gd name="T27" fmla="*/ 4 h 16"/>
                <a:gd name="T28" fmla="*/ 14 w 14"/>
                <a:gd name="T29" fmla="*/ 6 h 16"/>
                <a:gd name="T30" fmla="*/ 14 w 14"/>
                <a:gd name="T31" fmla="*/ 10 h 16"/>
                <a:gd name="T32" fmla="*/ 14 w 14"/>
                <a:gd name="T33" fmla="*/ 10 h 16"/>
                <a:gd name="T34" fmla="*/ 14 w 14"/>
                <a:gd name="T35" fmla="*/ 12 h 16"/>
                <a:gd name="T36" fmla="*/ 12 w 14"/>
                <a:gd name="T37" fmla="*/ 14 h 16"/>
                <a:gd name="T38" fmla="*/ 8 w 14"/>
                <a:gd name="T39" fmla="*/ 16 h 16"/>
                <a:gd name="T40" fmla="*/ 6 w 14"/>
                <a:gd name="T41" fmla="*/ 16 h 16"/>
                <a:gd name="T42" fmla="*/ 6 w 14"/>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6" y="16"/>
                  </a:moveTo>
                  <a:lnTo>
                    <a:pt x="6" y="16"/>
                  </a:lnTo>
                  <a:lnTo>
                    <a:pt x="2" y="14"/>
                  </a:lnTo>
                  <a:lnTo>
                    <a:pt x="0" y="12"/>
                  </a:lnTo>
                  <a:lnTo>
                    <a:pt x="0" y="8"/>
                  </a:lnTo>
                  <a:lnTo>
                    <a:pt x="0" y="6"/>
                  </a:lnTo>
                  <a:lnTo>
                    <a:pt x="0" y="6"/>
                  </a:lnTo>
                  <a:lnTo>
                    <a:pt x="0" y="4"/>
                  </a:lnTo>
                  <a:lnTo>
                    <a:pt x="4" y="2"/>
                  </a:lnTo>
                  <a:lnTo>
                    <a:pt x="6" y="0"/>
                  </a:lnTo>
                  <a:lnTo>
                    <a:pt x="10" y="0"/>
                  </a:lnTo>
                  <a:lnTo>
                    <a:pt x="10" y="0"/>
                  </a:lnTo>
                  <a:lnTo>
                    <a:pt x="12" y="2"/>
                  </a:lnTo>
                  <a:lnTo>
                    <a:pt x="14" y="4"/>
                  </a:lnTo>
                  <a:lnTo>
                    <a:pt x="14" y="6"/>
                  </a:lnTo>
                  <a:lnTo>
                    <a:pt x="14" y="10"/>
                  </a:lnTo>
                  <a:lnTo>
                    <a:pt x="14" y="10"/>
                  </a:lnTo>
                  <a:lnTo>
                    <a:pt x="14" y="12"/>
                  </a:lnTo>
                  <a:lnTo>
                    <a:pt x="12" y="14"/>
                  </a:lnTo>
                  <a:lnTo>
                    <a:pt x="8" y="16"/>
                  </a:lnTo>
                  <a:lnTo>
                    <a:pt x="6" y="16"/>
                  </a:lnTo>
                  <a:lnTo>
                    <a:pt x="6"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8" name="Freeform 302"/>
            <p:cNvSpPr>
              <a:spLocks/>
            </p:cNvSpPr>
            <p:nvPr/>
          </p:nvSpPr>
          <p:spPr bwMode="auto">
            <a:xfrm>
              <a:off x="4251" y="430"/>
              <a:ext cx="16" cy="16"/>
            </a:xfrm>
            <a:custGeom>
              <a:avLst/>
              <a:gdLst>
                <a:gd name="T0" fmla="*/ 0 w 16"/>
                <a:gd name="T1" fmla="*/ 10 h 16"/>
                <a:gd name="T2" fmla="*/ 0 w 16"/>
                <a:gd name="T3" fmla="*/ 10 h 16"/>
                <a:gd name="T4" fmla="*/ 0 w 16"/>
                <a:gd name="T5" fmla="*/ 8 h 16"/>
                <a:gd name="T6" fmla="*/ 0 w 16"/>
                <a:gd name="T7" fmla="*/ 4 h 16"/>
                <a:gd name="T8" fmla="*/ 2 w 16"/>
                <a:gd name="T9" fmla="*/ 2 h 16"/>
                <a:gd name="T10" fmla="*/ 4 w 16"/>
                <a:gd name="T11" fmla="*/ 0 h 16"/>
                <a:gd name="T12" fmla="*/ 4 w 16"/>
                <a:gd name="T13" fmla="*/ 0 h 16"/>
                <a:gd name="T14" fmla="*/ 8 w 16"/>
                <a:gd name="T15" fmla="*/ 0 h 16"/>
                <a:gd name="T16" fmla="*/ 10 w 16"/>
                <a:gd name="T17" fmla="*/ 0 h 16"/>
                <a:gd name="T18" fmla="*/ 14 w 16"/>
                <a:gd name="T19" fmla="*/ 2 h 16"/>
                <a:gd name="T20" fmla="*/ 14 w 16"/>
                <a:gd name="T21" fmla="*/ 4 h 16"/>
                <a:gd name="T22" fmla="*/ 14 w 16"/>
                <a:gd name="T23" fmla="*/ 4 h 16"/>
                <a:gd name="T24" fmla="*/ 16 w 16"/>
                <a:gd name="T25" fmla="*/ 8 h 16"/>
                <a:gd name="T26" fmla="*/ 14 w 16"/>
                <a:gd name="T27" fmla="*/ 10 h 16"/>
                <a:gd name="T28" fmla="*/ 14 w 16"/>
                <a:gd name="T29" fmla="*/ 14 h 16"/>
                <a:gd name="T30" fmla="*/ 10 w 16"/>
                <a:gd name="T31" fmla="*/ 14 h 16"/>
                <a:gd name="T32" fmla="*/ 10 w 16"/>
                <a:gd name="T33" fmla="*/ 14 h 16"/>
                <a:gd name="T34" fmla="*/ 8 w 16"/>
                <a:gd name="T35" fmla="*/ 16 h 16"/>
                <a:gd name="T36" fmla="*/ 4 w 16"/>
                <a:gd name="T37" fmla="*/ 14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8"/>
                  </a:lnTo>
                  <a:lnTo>
                    <a:pt x="0" y="4"/>
                  </a:lnTo>
                  <a:lnTo>
                    <a:pt x="2" y="2"/>
                  </a:lnTo>
                  <a:lnTo>
                    <a:pt x="4" y="0"/>
                  </a:lnTo>
                  <a:lnTo>
                    <a:pt x="4" y="0"/>
                  </a:lnTo>
                  <a:lnTo>
                    <a:pt x="8" y="0"/>
                  </a:lnTo>
                  <a:lnTo>
                    <a:pt x="10" y="0"/>
                  </a:lnTo>
                  <a:lnTo>
                    <a:pt x="14" y="2"/>
                  </a:lnTo>
                  <a:lnTo>
                    <a:pt x="14" y="4"/>
                  </a:lnTo>
                  <a:lnTo>
                    <a:pt x="14" y="4"/>
                  </a:lnTo>
                  <a:lnTo>
                    <a:pt x="16" y="8"/>
                  </a:lnTo>
                  <a:lnTo>
                    <a:pt x="14" y="10"/>
                  </a:lnTo>
                  <a:lnTo>
                    <a:pt x="14" y="14"/>
                  </a:lnTo>
                  <a:lnTo>
                    <a:pt x="10" y="14"/>
                  </a:lnTo>
                  <a:lnTo>
                    <a:pt x="10" y="14"/>
                  </a:lnTo>
                  <a:lnTo>
                    <a:pt x="8" y="16"/>
                  </a:lnTo>
                  <a:lnTo>
                    <a:pt x="4" y="14"/>
                  </a:lnTo>
                  <a:lnTo>
                    <a:pt x="2" y="14"/>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19" name="Freeform 303"/>
            <p:cNvSpPr>
              <a:spLocks/>
            </p:cNvSpPr>
            <p:nvPr/>
          </p:nvSpPr>
          <p:spPr bwMode="auto">
            <a:xfrm>
              <a:off x="4183" y="416"/>
              <a:ext cx="16" cy="14"/>
            </a:xfrm>
            <a:custGeom>
              <a:avLst/>
              <a:gdLst>
                <a:gd name="T0" fmla="*/ 14 w 16"/>
                <a:gd name="T1" fmla="*/ 12 h 14"/>
                <a:gd name="T2" fmla="*/ 14 w 16"/>
                <a:gd name="T3" fmla="*/ 12 h 14"/>
                <a:gd name="T4" fmla="*/ 10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4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0"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0" name="Freeform 304"/>
            <p:cNvSpPr>
              <a:spLocks/>
            </p:cNvSpPr>
            <p:nvPr/>
          </p:nvSpPr>
          <p:spPr bwMode="auto">
            <a:xfrm>
              <a:off x="4227" y="644"/>
              <a:ext cx="14" cy="14"/>
            </a:xfrm>
            <a:custGeom>
              <a:avLst/>
              <a:gdLst>
                <a:gd name="T0" fmla="*/ 2 w 14"/>
                <a:gd name="T1" fmla="*/ 2 h 14"/>
                <a:gd name="T2" fmla="*/ 2 w 14"/>
                <a:gd name="T3" fmla="*/ 2 h 14"/>
                <a:gd name="T4" fmla="*/ 4 w 14"/>
                <a:gd name="T5" fmla="*/ 0 h 14"/>
                <a:gd name="T6" fmla="*/ 6 w 14"/>
                <a:gd name="T7" fmla="*/ 0 h 14"/>
                <a:gd name="T8" fmla="*/ 10 w 14"/>
                <a:gd name="T9" fmla="*/ 0 h 14"/>
                <a:gd name="T10" fmla="*/ 12 w 14"/>
                <a:gd name="T11" fmla="*/ 0 h 14"/>
                <a:gd name="T12" fmla="*/ 12 w 14"/>
                <a:gd name="T13" fmla="*/ 0 h 14"/>
                <a:gd name="T14" fmla="*/ 14 w 14"/>
                <a:gd name="T15" fmla="*/ 4 h 14"/>
                <a:gd name="T16" fmla="*/ 14 w 14"/>
                <a:gd name="T17" fmla="*/ 6 h 14"/>
                <a:gd name="T18" fmla="*/ 14 w 14"/>
                <a:gd name="T19" fmla="*/ 8 h 14"/>
                <a:gd name="T20" fmla="*/ 14 w 14"/>
                <a:gd name="T21" fmla="*/ 12 h 14"/>
                <a:gd name="T22" fmla="*/ 14 w 14"/>
                <a:gd name="T23" fmla="*/ 12 h 14"/>
                <a:gd name="T24" fmla="*/ 12 w 14"/>
                <a:gd name="T25" fmla="*/ 14 h 14"/>
                <a:gd name="T26" fmla="*/ 8 w 14"/>
                <a:gd name="T27" fmla="*/ 14 h 14"/>
                <a:gd name="T28" fmla="*/ 6 w 14"/>
                <a:gd name="T29" fmla="*/ 14 h 14"/>
                <a:gd name="T30" fmla="*/ 2 w 14"/>
                <a:gd name="T31" fmla="*/ 14 h 14"/>
                <a:gd name="T32" fmla="*/ 2 w 14"/>
                <a:gd name="T33" fmla="*/ 14 h 14"/>
                <a:gd name="T34" fmla="*/ 0 w 14"/>
                <a:gd name="T35" fmla="*/ 10 h 14"/>
                <a:gd name="T36" fmla="*/ 0 w 14"/>
                <a:gd name="T37" fmla="*/ 8 h 14"/>
                <a:gd name="T38" fmla="*/ 0 w 14"/>
                <a:gd name="T39" fmla="*/ 4 h 14"/>
                <a:gd name="T40" fmla="*/ 2 w 14"/>
                <a:gd name="T41" fmla="*/ 2 h 14"/>
                <a:gd name="T42" fmla="*/ 2 w 14"/>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2" y="2"/>
                  </a:moveTo>
                  <a:lnTo>
                    <a:pt x="2" y="2"/>
                  </a:lnTo>
                  <a:lnTo>
                    <a:pt x="4" y="0"/>
                  </a:lnTo>
                  <a:lnTo>
                    <a:pt x="6" y="0"/>
                  </a:lnTo>
                  <a:lnTo>
                    <a:pt x="10" y="0"/>
                  </a:lnTo>
                  <a:lnTo>
                    <a:pt x="12" y="0"/>
                  </a:lnTo>
                  <a:lnTo>
                    <a:pt x="12" y="0"/>
                  </a:lnTo>
                  <a:lnTo>
                    <a:pt x="14" y="4"/>
                  </a:lnTo>
                  <a:lnTo>
                    <a:pt x="14" y="6"/>
                  </a:lnTo>
                  <a:lnTo>
                    <a:pt x="14" y="8"/>
                  </a:lnTo>
                  <a:lnTo>
                    <a:pt x="14" y="12"/>
                  </a:lnTo>
                  <a:lnTo>
                    <a:pt x="14" y="12"/>
                  </a:lnTo>
                  <a:lnTo>
                    <a:pt x="12" y="14"/>
                  </a:lnTo>
                  <a:lnTo>
                    <a:pt x="8" y="14"/>
                  </a:lnTo>
                  <a:lnTo>
                    <a:pt x="6" y="14"/>
                  </a:lnTo>
                  <a:lnTo>
                    <a:pt x="2" y="14"/>
                  </a:lnTo>
                  <a:lnTo>
                    <a:pt x="2" y="14"/>
                  </a:lnTo>
                  <a:lnTo>
                    <a:pt x="0" y="10"/>
                  </a:lnTo>
                  <a:lnTo>
                    <a:pt x="0" y="8"/>
                  </a:lnTo>
                  <a:lnTo>
                    <a:pt x="0" y="4"/>
                  </a:lnTo>
                  <a:lnTo>
                    <a:pt x="2" y="2"/>
                  </a:lnTo>
                  <a:lnTo>
                    <a:pt x="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1" name="Freeform 305"/>
            <p:cNvSpPr>
              <a:spLocks/>
            </p:cNvSpPr>
            <p:nvPr/>
          </p:nvSpPr>
          <p:spPr bwMode="auto">
            <a:xfrm>
              <a:off x="4181" y="414"/>
              <a:ext cx="16" cy="14"/>
            </a:xfrm>
            <a:custGeom>
              <a:avLst/>
              <a:gdLst>
                <a:gd name="T0" fmla="*/ 14 w 16"/>
                <a:gd name="T1" fmla="*/ 12 h 14"/>
                <a:gd name="T2" fmla="*/ 14 w 16"/>
                <a:gd name="T3" fmla="*/ 12 h 14"/>
                <a:gd name="T4" fmla="*/ 10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4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0"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2" name="Freeform 306"/>
            <p:cNvSpPr>
              <a:spLocks/>
            </p:cNvSpPr>
            <p:nvPr/>
          </p:nvSpPr>
          <p:spPr bwMode="auto">
            <a:xfrm>
              <a:off x="4225" y="642"/>
              <a:ext cx="14" cy="14"/>
            </a:xfrm>
            <a:custGeom>
              <a:avLst/>
              <a:gdLst>
                <a:gd name="T0" fmla="*/ 2 w 14"/>
                <a:gd name="T1" fmla="*/ 2 h 14"/>
                <a:gd name="T2" fmla="*/ 2 w 14"/>
                <a:gd name="T3" fmla="*/ 2 h 14"/>
                <a:gd name="T4" fmla="*/ 4 w 14"/>
                <a:gd name="T5" fmla="*/ 0 h 14"/>
                <a:gd name="T6" fmla="*/ 6 w 14"/>
                <a:gd name="T7" fmla="*/ 0 h 14"/>
                <a:gd name="T8" fmla="*/ 10 w 14"/>
                <a:gd name="T9" fmla="*/ 0 h 14"/>
                <a:gd name="T10" fmla="*/ 12 w 14"/>
                <a:gd name="T11" fmla="*/ 0 h 14"/>
                <a:gd name="T12" fmla="*/ 12 w 14"/>
                <a:gd name="T13" fmla="*/ 0 h 14"/>
                <a:gd name="T14" fmla="*/ 14 w 14"/>
                <a:gd name="T15" fmla="*/ 4 h 14"/>
                <a:gd name="T16" fmla="*/ 14 w 14"/>
                <a:gd name="T17" fmla="*/ 6 h 14"/>
                <a:gd name="T18" fmla="*/ 14 w 14"/>
                <a:gd name="T19" fmla="*/ 8 h 14"/>
                <a:gd name="T20" fmla="*/ 14 w 14"/>
                <a:gd name="T21" fmla="*/ 12 h 14"/>
                <a:gd name="T22" fmla="*/ 14 w 14"/>
                <a:gd name="T23" fmla="*/ 12 h 14"/>
                <a:gd name="T24" fmla="*/ 12 w 14"/>
                <a:gd name="T25" fmla="*/ 14 h 14"/>
                <a:gd name="T26" fmla="*/ 8 w 14"/>
                <a:gd name="T27" fmla="*/ 14 h 14"/>
                <a:gd name="T28" fmla="*/ 6 w 14"/>
                <a:gd name="T29" fmla="*/ 14 h 14"/>
                <a:gd name="T30" fmla="*/ 2 w 14"/>
                <a:gd name="T31" fmla="*/ 14 h 14"/>
                <a:gd name="T32" fmla="*/ 2 w 14"/>
                <a:gd name="T33" fmla="*/ 14 h 14"/>
                <a:gd name="T34" fmla="*/ 0 w 14"/>
                <a:gd name="T35" fmla="*/ 10 h 14"/>
                <a:gd name="T36" fmla="*/ 0 w 14"/>
                <a:gd name="T37" fmla="*/ 8 h 14"/>
                <a:gd name="T38" fmla="*/ 0 w 14"/>
                <a:gd name="T39" fmla="*/ 4 h 14"/>
                <a:gd name="T40" fmla="*/ 2 w 14"/>
                <a:gd name="T41" fmla="*/ 2 h 14"/>
                <a:gd name="T42" fmla="*/ 2 w 14"/>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2" y="2"/>
                  </a:moveTo>
                  <a:lnTo>
                    <a:pt x="2" y="2"/>
                  </a:lnTo>
                  <a:lnTo>
                    <a:pt x="4" y="0"/>
                  </a:lnTo>
                  <a:lnTo>
                    <a:pt x="6" y="0"/>
                  </a:lnTo>
                  <a:lnTo>
                    <a:pt x="10" y="0"/>
                  </a:lnTo>
                  <a:lnTo>
                    <a:pt x="12" y="0"/>
                  </a:lnTo>
                  <a:lnTo>
                    <a:pt x="12" y="0"/>
                  </a:lnTo>
                  <a:lnTo>
                    <a:pt x="14" y="4"/>
                  </a:lnTo>
                  <a:lnTo>
                    <a:pt x="14" y="6"/>
                  </a:lnTo>
                  <a:lnTo>
                    <a:pt x="14" y="8"/>
                  </a:lnTo>
                  <a:lnTo>
                    <a:pt x="14" y="12"/>
                  </a:lnTo>
                  <a:lnTo>
                    <a:pt x="14" y="12"/>
                  </a:lnTo>
                  <a:lnTo>
                    <a:pt x="12" y="14"/>
                  </a:lnTo>
                  <a:lnTo>
                    <a:pt x="8" y="14"/>
                  </a:lnTo>
                  <a:lnTo>
                    <a:pt x="6" y="14"/>
                  </a:lnTo>
                  <a:lnTo>
                    <a:pt x="2" y="14"/>
                  </a:lnTo>
                  <a:lnTo>
                    <a:pt x="2" y="14"/>
                  </a:lnTo>
                  <a:lnTo>
                    <a:pt x="0" y="10"/>
                  </a:lnTo>
                  <a:lnTo>
                    <a:pt x="0" y="8"/>
                  </a:lnTo>
                  <a:lnTo>
                    <a:pt x="0" y="4"/>
                  </a:lnTo>
                  <a:lnTo>
                    <a:pt x="2" y="2"/>
                  </a:lnTo>
                  <a:lnTo>
                    <a:pt x="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3" name="Freeform 307"/>
            <p:cNvSpPr>
              <a:spLocks/>
            </p:cNvSpPr>
            <p:nvPr/>
          </p:nvSpPr>
          <p:spPr bwMode="auto">
            <a:xfrm>
              <a:off x="4109" y="614"/>
              <a:ext cx="16" cy="16"/>
            </a:xfrm>
            <a:custGeom>
              <a:avLst/>
              <a:gdLst>
                <a:gd name="T0" fmla="*/ 16 w 16"/>
                <a:gd name="T1" fmla="*/ 6 h 16"/>
                <a:gd name="T2" fmla="*/ 16 w 16"/>
                <a:gd name="T3" fmla="*/ 6 h 16"/>
                <a:gd name="T4" fmla="*/ 16 w 16"/>
                <a:gd name="T5" fmla="*/ 10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4 h 16"/>
                <a:gd name="T18" fmla="*/ 2 w 16"/>
                <a:gd name="T19" fmla="*/ 12 h 16"/>
                <a:gd name="T20" fmla="*/ 0 w 16"/>
                <a:gd name="T21" fmla="*/ 10 h 16"/>
                <a:gd name="T22" fmla="*/ 0 w 16"/>
                <a:gd name="T23" fmla="*/ 10 h 16"/>
                <a:gd name="T24" fmla="*/ 0 w 16"/>
                <a:gd name="T25" fmla="*/ 6 h 16"/>
                <a:gd name="T26" fmla="*/ 2 w 16"/>
                <a:gd name="T27" fmla="*/ 4 h 16"/>
                <a:gd name="T28" fmla="*/ 4 w 16"/>
                <a:gd name="T29" fmla="*/ 2 h 16"/>
                <a:gd name="T30" fmla="*/ 6 w 16"/>
                <a:gd name="T31" fmla="*/ 0 h 16"/>
                <a:gd name="T32" fmla="*/ 6 w 16"/>
                <a:gd name="T33" fmla="*/ 0 h 16"/>
                <a:gd name="T34" fmla="*/ 10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10"/>
                  </a:lnTo>
                  <a:lnTo>
                    <a:pt x="14" y="12"/>
                  </a:lnTo>
                  <a:lnTo>
                    <a:pt x="12" y="14"/>
                  </a:lnTo>
                  <a:lnTo>
                    <a:pt x="10" y="16"/>
                  </a:lnTo>
                  <a:lnTo>
                    <a:pt x="10" y="16"/>
                  </a:lnTo>
                  <a:lnTo>
                    <a:pt x="8" y="16"/>
                  </a:lnTo>
                  <a:lnTo>
                    <a:pt x="4" y="14"/>
                  </a:lnTo>
                  <a:lnTo>
                    <a:pt x="2" y="12"/>
                  </a:lnTo>
                  <a:lnTo>
                    <a:pt x="0" y="10"/>
                  </a:lnTo>
                  <a:lnTo>
                    <a:pt x="0" y="10"/>
                  </a:lnTo>
                  <a:lnTo>
                    <a:pt x="0" y="6"/>
                  </a:lnTo>
                  <a:lnTo>
                    <a:pt x="2" y="4"/>
                  </a:lnTo>
                  <a:lnTo>
                    <a:pt x="4" y="2"/>
                  </a:lnTo>
                  <a:lnTo>
                    <a:pt x="6" y="0"/>
                  </a:lnTo>
                  <a:lnTo>
                    <a:pt x="6" y="0"/>
                  </a:lnTo>
                  <a:lnTo>
                    <a:pt x="10"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4" name="Freeform 308"/>
            <p:cNvSpPr>
              <a:spLocks/>
            </p:cNvSpPr>
            <p:nvPr/>
          </p:nvSpPr>
          <p:spPr bwMode="auto">
            <a:xfrm>
              <a:off x="4107" y="612"/>
              <a:ext cx="16" cy="16"/>
            </a:xfrm>
            <a:custGeom>
              <a:avLst/>
              <a:gdLst>
                <a:gd name="T0" fmla="*/ 16 w 16"/>
                <a:gd name="T1" fmla="*/ 6 h 16"/>
                <a:gd name="T2" fmla="*/ 16 w 16"/>
                <a:gd name="T3" fmla="*/ 6 h 16"/>
                <a:gd name="T4" fmla="*/ 16 w 16"/>
                <a:gd name="T5" fmla="*/ 10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4 h 16"/>
                <a:gd name="T18" fmla="*/ 2 w 16"/>
                <a:gd name="T19" fmla="*/ 12 h 16"/>
                <a:gd name="T20" fmla="*/ 0 w 16"/>
                <a:gd name="T21" fmla="*/ 10 h 16"/>
                <a:gd name="T22" fmla="*/ 0 w 16"/>
                <a:gd name="T23" fmla="*/ 10 h 16"/>
                <a:gd name="T24" fmla="*/ 0 w 16"/>
                <a:gd name="T25" fmla="*/ 6 h 16"/>
                <a:gd name="T26" fmla="*/ 2 w 16"/>
                <a:gd name="T27" fmla="*/ 4 h 16"/>
                <a:gd name="T28" fmla="*/ 4 w 16"/>
                <a:gd name="T29" fmla="*/ 2 h 16"/>
                <a:gd name="T30" fmla="*/ 6 w 16"/>
                <a:gd name="T31" fmla="*/ 0 h 16"/>
                <a:gd name="T32" fmla="*/ 6 w 16"/>
                <a:gd name="T33" fmla="*/ 0 h 16"/>
                <a:gd name="T34" fmla="*/ 10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10"/>
                  </a:lnTo>
                  <a:lnTo>
                    <a:pt x="14" y="12"/>
                  </a:lnTo>
                  <a:lnTo>
                    <a:pt x="12" y="14"/>
                  </a:lnTo>
                  <a:lnTo>
                    <a:pt x="10" y="16"/>
                  </a:lnTo>
                  <a:lnTo>
                    <a:pt x="10" y="16"/>
                  </a:lnTo>
                  <a:lnTo>
                    <a:pt x="8" y="16"/>
                  </a:lnTo>
                  <a:lnTo>
                    <a:pt x="4" y="14"/>
                  </a:lnTo>
                  <a:lnTo>
                    <a:pt x="2" y="12"/>
                  </a:lnTo>
                  <a:lnTo>
                    <a:pt x="0" y="10"/>
                  </a:lnTo>
                  <a:lnTo>
                    <a:pt x="0" y="10"/>
                  </a:lnTo>
                  <a:lnTo>
                    <a:pt x="0" y="6"/>
                  </a:lnTo>
                  <a:lnTo>
                    <a:pt x="2" y="4"/>
                  </a:lnTo>
                  <a:lnTo>
                    <a:pt x="4" y="2"/>
                  </a:lnTo>
                  <a:lnTo>
                    <a:pt x="6" y="0"/>
                  </a:lnTo>
                  <a:lnTo>
                    <a:pt x="6" y="0"/>
                  </a:lnTo>
                  <a:lnTo>
                    <a:pt x="10"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5" name="Freeform 309"/>
            <p:cNvSpPr>
              <a:spLocks/>
            </p:cNvSpPr>
            <p:nvPr/>
          </p:nvSpPr>
          <p:spPr bwMode="auto">
            <a:xfrm>
              <a:off x="4171" y="442"/>
              <a:ext cx="62" cy="72"/>
            </a:xfrm>
            <a:custGeom>
              <a:avLst/>
              <a:gdLst>
                <a:gd name="T0" fmla="*/ 40 w 62"/>
                <a:gd name="T1" fmla="*/ 0 h 72"/>
                <a:gd name="T2" fmla="*/ 40 w 62"/>
                <a:gd name="T3" fmla="*/ 0 h 72"/>
                <a:gd name="T4" fmla="*/ 50 w 62"/>
                <a:gd name="T5" fmla="*/ 6 h 72"/>
                <a:gd name="T6" fmla="*/ 58 w 62"/>
                <a:gd name="T7" fmla="*/ 12 h 72"/>
                <a:gd name="T8" fmla="*/ 62 w 62"/>
                <a:gd name="T9" fmla="*/ 20 h 72"/>
                <a:gd name="T10" fmla="*/ 62 w 62"/>
                <a:gd name="T11" fmla="*/ 28 h 72"/>
                <a:gd name="T12" fmla="*/ 62 w 62"/>
                <a:gd name="T13" fmla="*/ 28 h 72"/>
                <a:gd name="T14" fmla="*/ 58 w 62"/>
                <a:gd name="T15" fmla="*/ 36 h 72"/>
                <a:gd name="T16" fmla="*/ 52 w 62"/>
                <a:gd name="T17" fmla="*/ 38 h 72"/>
                <a:gd name="T18" fmla="*/ 44 w 62"/>
                <a:gd name="T19" fmla="*/ 40 h 72"/>
                <a:gd name="T20" fmla="*/ 32 w 62"/>
                <a:gd name="T21" fmla="*/ 38 h 72"/>
                <a:gd name="T22" fmla="*/ 32 w 62"/>
                <a:gd name="T23" fmla="*/ 38 h 72"/>
                <a:gd name="T24" fmla="*/ 22 w 62"/>
                <a:gd name="T25" fmla="*/ 36 h 72"/>
                <a:gd name="T26" fmla="*/ 12 w 62"/>
                <a:gd name="T27" fmla="*/ 36 h 72"/>
                <a:gd name="T28" fmla="*/ 6 w 62"/>
                <a:gd name="T29" fmla="*/ 40 h 72"/>
                <a:gd name="T30" fmla="*/ 2 w 62"/>
                <a:gd name="T31" fmla="*/ 44 h 72"/>
                <a:gd name="T32" fmla="*/ 2 w 62"/>
                <a:gd name="T33" fmla="*/ 48 h 72"/>
                <a:gd name="T34" fmla="*/ 2 w 62"/>
                <a:gd name="T35" fmla="*/ 48 h 72"/>
                <a:gd name="T36" fmla="*/ 0 w 62"/>
                <a:gd name="T37" fmla="*/ 56 h 72"/>
                <a:gd name="T38" fmla="*/ 4 w 62"/>
                <a:gd name="T39" fmla="*/ 64 h 72"/>
                <a:gd name="T40" fmla="*/ 12 w 62"/>
                <a:gd name="T41" fmla="*/ 68 h 72"/>
                <a:gd name="T42" fmla="*/ 20 w 62"/>
                <a:gd name="T4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72">
                  <a:moveTo>
                    <a:pt x="40" y="0"/>
                  </a:moveTo>
                  <a:lnTo>
                    <a:pt x="40" y="0"/>
                  </a:lnTo>
                  <a:lnTo>
                    <a:pt x="50" y="6"/>
                  </a:lnTo>
                  <a:lnTo>
                    <a:pt x="58" y="12"/>
                  </a:lnTo>
                  <a:lnTo>
                    <a:pt x="62" y="20"/>
                  </a:lnTo>
                  <a:lnTo>
                    <a:pt x="62" y="28"/>
                  </a:lnTo>
                  <a:lnTo>
                    <a:pt x="62" y="28"/>
                  </a:lnTo>
                  <a:lnTo>
                    <a:pt x="58" y="36"/>
                  </a:lnTo>
                  <a:lnTo>
                    <a:pt x="52" y="38"/>
                  </a:lnTo>
                  <a:lnTo>
                    <a:pt x="44" y="40"/>
                  </a:lnTo>
                  <a:lnTo>
                    <a:pt x="32" y="38"/>
                  </a:lnTo>
                  <a:lnTo>
                    <a:pt x="32" y="38"/>
                  </a:lnTo>
                  <a:lnTo>
                    <a:pt x="22" y="36"/>
                  </a:lnTo>
                  <a:lnTo>
                    <a:pt x="12" y="36"/>
                  </a:lnTo>
                  <a:lnTo>
                    <a:pt x="6" y="40"/>
                  </a:lnTo>
                  <a:lnTo>
                    <a:pt x="2" y="44"/>
                  </a:lnTo>
                  <a:lnTo>
                    <a:pt x="2" y="48"/>
                  </a:lnTo>
                  <a:lnTo>
                    <a:pt x="2" y="48"/>
                  </a:lnTo>
                  <a:lnTo>
                    <a:pt x="0" y="56"/>
                  </a:lnTo>
                  <a:lnTo>
                    <a:pt x="4" y="64"/>
                  </a:lnTo>
                  <a:lnTo>
                    <a:pt x="12" y="68"/>
                  </a:lnTo>
                  <a:lnTo>
                    <a:pt x="20" y="72"/>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6" name="Freeform 310"/>
            <p:cNvSpPr>
              <a:spLocks/>
            </p:cNvSpPr>
            <p:nvPr/>
          </p:nvSpPr>
          <p:spPr bwMode="auto">
            <a:xfrm>
              <a:off x="4151" y="540"/>
              <a:ext cx="60" cy="72"/>
            </a:xfrm>
            <a:custGeom>
              <a:avLst/>
              <a:gdLst>
                <a:gd name="T0" fmla="*/ 38 w 60"/>
                <a:gd name="T1" fmla="*/ 0 h 72"/>
                <a:gd name="T2" fmla="*/ 38 w 60"/>
                <a:gd name="T3" fmla="*/ 0 h 72"/>
                <a:gd name="T4" fmla="*/ 48 w 60"/>
                <a:gd name="T5" fmla="*/ 4 h 72"/>
                <a:gd name="T6" fmla="*/ 56 w 60"/>
                <a:gd name="T7" fmla="*/ 10 h 72"/>
                <a:gd name="T8" fmla="*/ 60 w 60"/>
                <a:gd name="T9" fmla="*/ 18 h 72"/>
                <a:gd name="T10" fmla="*/ 60 w 60"/>
                <a:gd name="T11" fmla="*/ 26 h 72"/>
                <a:gd name="T12" fmla="*/ 60 w 60"/>
                <a:gd name="T13" fmla="*/ 26 h 72"/>
                <a:gd name="T14" fmla="*/ 56 w 60"/>
                <a:gd name="T15" fmla="*/ 34 h 72"/>
                <a:gd name="T16" fmla="*/ 50 w 60"/>
                <a:gd name="T17" fmla="*/ 38 h 72"/>
                <a:gd name="T18" fmla="*/ 42 w 60"/>
                <a:gd name="T19" fmla="*/ 38 h 72"/>
                <a:gd name="T20" fmla="*/ 30 w 60"/>
                <a:gd name="T21" fmla="*/ 36 h 72"/>
                <a:gd name="T22" fmla="*/ 30 w 60"/>
                <a:gd name="T23" fmla="*/ 36 h 72"/>
                <a:gd name="T24" fmla="*/ 20 w 60"/>
                <a:gd name="T25" fmla="*/ 34 h 72"/>
                <a:gd name="T26" fmla="*/ 10 w 60"/>
                <a:gd name="T27" fmla="*/ 36 h 72"/>
                <a:gd name="T28" fmla="*/ 4 w 60"/>
                <a:gd name="T29" fmla="*/ 38 h 72"/>
                <a:gd name="T30" fmla="*/ 0 w 60"/>
                <a:gd name="T31" fmla="*/ 42 h 72"/>
                <a:gd name="T32" fmla="*/ 0 w 60"/>
                <a:gd name="T33" fmla="*/ 46 h 72"/>
                <a:gd name="T34" fmla="*/ 0 w 60"/>
                <a:gd name="T35" fmla="*/ 46 h 72"/>
                <a:gd name="T36" fmla="*/ 0 w 60"/>
                <a:gd name="T37" fmla="*/ 54 h 72"/>
                <a:gd name="T38" fmla="*/ 2 w 60"/>
                <a:gd name="T39" fmla="*/ 62 h 72"/>
                <a:gd name="T40" fmla="*/ 10 w 60"/>
                <a:gd name="T41" fmla="*/ 68 h 72"/>
                <a:gd name="T42" fmla="*/ 18 w 60"/>
                <a:gd name="T4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2">
                  <a:moveTo>
                    <a:pt x="38" y="0"/>
                  </a:moveTo>
                  <a:lnTo>
                    <a:pt x="38" y="0"/>
                  </a:lnTo>
                  <a:lnTo>
                    <a:pt x="48" y="4"/>
                  </a:lnTo>
                  <a:lnTo>
                    <a:pt x="56" y="10"/>
                  </a:lnTo>
                  <a:lnTo>
                    <a:pt x="60" y="18"/>
                  </a:lnTo>
                  <a:lnTo>
                    <a:pt x="60" y="26"/>
                  </a:lnTo>
                  <a:lnTo>
                    <a:pt x="60" y="26"/>
                  </a:lnTo>
                  <a:lnTo>
                    <a:pt x="56" y="34"/>
                  </a:lnTo>
                  <a:lnTo>
                    <a:pt x="50" y="38"/>
                  </a:lnTo>
                  <a:lnTo>
                    <a:pt x="42" y="38"/>
                  </a:lnTo>
                  <a:lnTo>
                    <a:pt x="30" y="36"/>
                  </a:lnTo>
                  <a:lnTo>
                    <a:pt x="30" y="36"/>
                  </a:lnTo>
                  <a:lnTo>
                    <a:pt x="20" y="34"/>
                  </a:lnTo>
                  <a:lnTo>
                    <a:pt x="10" y="36"/>
                  </a:lnTo>
                  <a:lnTo>
                    <a:pt x="4" y="38"/>
                  </a:lnTo>
                  <a:lnTo>
                    <a:pt x="0" y="42"/>
                  </a:lnTo>
                  <a:lnTo>
                    <a:pt x="0" y="46"/>
                  </a:lnTo>
                  <a:lnTo>
                    <a:pt x="0" y="46"/>
                  </a:lnTo>
                  <a:lnTo>
                    <a:pt x="0" y="54"/>
                  </a:lnTo>
                  <a:lnTo>
                    <a:pt x="2" y="62"/>
                  </a:lnTo>
                  <a:lnTo>
                    <a:pt x="10" y="68"/>
                  </a:lnTo>
                  <a:lnTo>
                    <a:pt x="18" y="72"/>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7" name="Freeform 311"/>
            <p:cNvSpPr>
              <a:spLocks/>
            </p:cNvSpPr>
            <p:nvPr/>
          </p:nvSpPr>
          <p:spPr bwMode="auto">
            <a:xfrm>
              <a:off x="4189" y="496"/>
              <a:ext cx="20" cy="22"/>
            </a:xfrm>
            <a:custGeom>
              <a:avLst/>
              <a:gdLst>
                <a:gd name="T0" fmla="*/ 8 w 20"/>
                <a:gd name="T1" fmla="*/ 20 h 22"/>
                <a:gd name="T2" fmla="*/ 8 w 20"/>
                <a:gd name="T3" fmla="*/ 20 h 22"/>
                <a:gd name="T4" fmla="*/ 12 w 20"/>
                <a:gd name="T5" fmla="*/ 22 h 22"/>
                <a:gd name="T6" fmla="*/ 16 w 20"/>
                <a:gd name="T7" fmla="*/ 20 h 22"/>
                <a:gd name="T8" fmla="*/ 18 w 20"/>
                <a:gd name="T9" fmla="*/ 16 h 22"/>
                <a:gd name="T10" fmla="*/ 20 w 20"/>
                <a:gd name="T11" fmla="*/ 14 h 22"/>
                <a:gd name="T12" fmla="*/ 20 w 20"/>
                <a:gd name="T13" fmla="*/ 14 h 22"/>
                <a:gd name="T14" fmla="*/ 20 w 20"/>
                <a:gd name="T15" fmla="*/ 8 h 22"/>
                <a:gd name="T16" fmla="*/ 18 w 20"/>
                <a:gd name="T17" fmla="*/ 6 h 22"/>
                <a:gd name="T18" fmla="*/ 16 w 20"/>
                <a:gd name="T19" fmla="*/ 2 h 22"/>
                <a:gd name="T20" fmla="*/ 12 w 20"/>
                <a:gd name="T21" fmla="*/ 0 h 22"/>
                <a:gd name="T22" fmla="*/ 12 w 20"/>
                <a:gd name="T23" fmla="*/ 0 h 22"/>
                <a:gd name="T24" fmla="*/ 8 w 20"/>
                <a:gd name="T25" fmla="*/ 0 h 22"/>
                <a:gd name="T26" fmla="*/ 4 w 20"/>
                <a:gd name="T27" fmla="*/ 2 h 22"/>
                <a:gd name="T28" fmla="*/ 2 w 20"/>
                <a:gd name="T29" fmla="*/ 4 h 22"/>
                <a:gd name="T30" fmla="*/ 0 w 20"/>
                <a:gd name="T31" fmla="*/ 8 h 22"/>
                <a:gd name="T32" fmla="*/ 0 w 20"/>
                <a:gd name="T33" fmla="*/ 8 h 22"/>
                <a:gd name="T34" fmla="*/ 0 w 20"/>
                <a:gd name="T35" fmla="*/ 12 h 22"/>
                <a:gd name="T36" fmla="*/ 0 w 20"/>
                <a:gd name="T37" fmla="*/ 16 h 22"/>
                <a:gd name="T38" fmla="*/ 4 w 20"/>
                <a:gd name="T39" fmla="*/ 20 h 22"/>
                <a:gd name="T40" fmla="*/ 8 w 20"/>
                <a:gd name="T41" fmla="*/ 20 h 22"/>
                <a:gd name="T42" fmla="*/ 8 w 20"/>
                <a:gd name="T4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2">
                  <a:moveTo>
                    <a:pt x="8" y="20"/>
                  </a:moveTo>
                  <a:lnTo>
                    <a:pt x="8" y="20"/>
                  </a:lnTo>
                  <a:lnTo>
                    <a:pt x="12" y="22"/>
                  </a:lnTo>
                  <a:lnTo>
                    <a:pt x="16" y="20"/>
                  </a:lnTo>
                  <a:lnTo>
                    <a:pt x="18" y="16"/>
                  </a:lnTo>
                  <a:lnTo>
                    <a:pt x="20" y="14"/>
                  </a:lnTo>
                  <a:lnTo>
                    <a:pt x="20" y="14"/>
                  </a:lnTo>
                  <a:lnTo>
                    <a:pt x="20" y="8"/>
                  </a:lnTo>
                  <a:lnTo>
                    <a:pt x="18" y="6"/>
                  </a:lnTo>
                  <a:lnTo>
                    <a:pt x="16" y="2"/>
                  </a:lnTo>
                  <a:lnTo>
                    <a:pt x="12" y="0"/>
                  </a:lnTo>
                  <a:lnTo>
                    <a:pt x="12" y="0"/>
                  </a:lnTo>
                  <a:lnTo>
                    <a:pt x="8" y="0"/>
                  </a:lnTo>
                  <a:lnTo>
                    <a:pt x="4" y="2"/>
                  </a:lnTo>
                  <a:lnTo>
                    <a:pt x="2" y="4"/>
                  </a:lnTo>
                  <a:lnTo>
                    <a:pt x="0" y="8"/>
                  </a:lnTo>
                  <a:lnTo>
                    <a:pt x="0" y="8"/>
                  </a:lnTo>
                  <a:lnTo>
                    <a:pt x="0" y="12"/>
                  </a:lnTo>
                  <a:lnTo>
                    <a:pt x="0" y="16"/>
                  </a:lnTo>
                  <a:lnTo>
                    <a:pt x="4" y="20"/>
                  </a:lnTo>
                  <a:lnTo>
                    <a:pt x="8" y="20"/>
                  </a:lnTo>
                  <a:lnTo>
                    <a:pt x="8" y="20"/>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8" name="Freeform 312"/>
            <p:cNvSpPr>
              <a:spLocks/>
            </p:cNvSpPr>
            <p:nvPr/>
          </p:nvSpPr>
          <p:spPr bwMode="auto">
            <a:xfrm>
              <a:off x="4203" y="536"/>
              <a:ext cx="22" cy="20"/>
            </a:xfrm>
            <a:custGeom>
              <a:avLst/>
              <a:gdLst>
                <a:gd name="T0" fmla="*/ 8 w 22"/>
                <a:gd name="T1" fmla="*/ 20 h 20"/>
                <a:gd name="T2" fmla="*/ 8 w 22"/>
                <a:gd name="T3" fmla="*/ 20 h 20"/>
                <a:gd name="T4" fmla="*/ 12 w 22"/>
                <a:gd name="T5" fmla="*/ 20 h 20"/>
                <a:gd name="T6" fmla="*/ 16 w 22"/>
                <a:gd name="T7" fmla="*/ 20 h 20"/>
                <a:gd name="T8" fmla="*/ 20 w 22"/>
                <a:gd name="T9" fmla="*/ 16 h 20"/>
                <a:gd name="T10" fmla="*/ 22 w 22"/>
                <a:gd name="T11" fmla="*/ 12 h 20"/>
                <a:gd name="T12" fmla="*/ 22 w 22"/>
                <a:gd name="T13" fmla="*/ 12 h 20"/>
                <a:gd name="T14" fmla="*/ 22 w 22"/>
                <a:gd name="T15" fmla="*/ 8 h 20"/>
                <a:gd name="T16" fmla="*/ 20 w 22"/>
                <a:gd name="T17" fmla="*/ 4 h 20"/>
                <a:gd name="T18" fmla="*/ 18 w 22"/>
                <a:gd name="T19" fmla="*/ 2 h 20"/>
                <a:gd name="T20" fmla="*/ 14 w 22"/>
                <a:gd name="T21" fmla="*/ 0 h 20"/>
                <a:gd name="T22" fmla="*/ 14 w 22"/>
                <a:gd name="T23" fmla="*/ 0 h 20"/>
                <a:gd name="T24" fmla="*/ 10 w 22"/>
                <a:gd name="T25" fmla="*/ 0 h 20"/>
                <a:gd name="T26" fmla="*/ 6 w 22"/>
                <a:gd name="T27" fmla="*/ 0 h 20"/>
                <a:gd name="T28" fmla="*/ 2 w 22"/>
                <a:gd name="T29" fmla="*/ 4 h 20"/>
                <a:gd name="T30" fmla="*/ 0 w 22"/>
                <a:gd name="T31" fmla="*/ 8 h 20"/>
                <a:gd name="T32" fmla="*/ 0 w 22"/>
                <a:gd name="T33" fmla="*/ 8 h 20"/>
                <a:gd name="T34" fmla="*/ 0 w 22"/>
                <a:gd name="T35" fmla="*/ 12 h 20"/>
                <a:gd name="T36" fmla="*/ 2 w 22"/>
                <a:gd name="T37" fmla="*/ 16 h 20"/>
                <a:gd name="T38" fmla="*/ 4 w 22"/>
                <a:gd name="T39" fmla="*/ 18 h 20"/>
                <a:gd name="T40" fmla="*/ 8 w 22"/>
                <a:gd name="T41" fmla="*/ 20 h 20"/>
                <a:gd name="T42" fmla="*/ 8 w 22"/>
                <a:gd name="T4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8" y="20"/>
                  </a:moveTo>
                  <a:lnTo>
                    <a:pt x="8" y="20"/>
                  </a:lnTo>
                  <a:lnTo>
                    <a:pt x="12" y="20"/>
                  </a:lnTo>
                  <a:lnTo>
                    <a:pt x="16" y="20"/>
                  </a:lnTo>
                  <a:lnTo>
                    <a:pt x="20" y="16"/>
                  </a:lnTo>
                  <a:lnTo>
                    <a:pt x="22" y="12"/>
                  </a:lnTo>
                  <a:lnTo>
                    <a:pt x="22" y="12"/>
                  </a:lnTo>
                  <a:lnTo>
                    <a:pt x="22" y="8"/>
                  </a:lnTo>
                  <a:lnTo>
                    <a:pt x="20" y="4"/>
                  </a:lnTo>
                  <a:lnTo>
                    <a:pt x="18" y="2"/>
                  </a:lnTo>
                  <a:lnTo>
                    <a:pt x="14" y="0"/>
                  </a:lnTo>
                  <a:lnTo>
                    <a:pt x="14" y="0"/>
                  </a:lnTo>
                  <a:lnTo>
                    <a:pt x="10" y="0"/>
                  </a:lnTo>
                  <a:lnTo>
                    <a:pt x="6" y="0"/>
                  </a:lnTo>
                  <a:lnTo>
                    <a:pt x="2" y="4"/>
                  </a:lnTo>
                  <a:lnTo>
                    <a:pt x="0" y="8"/>
                  </a:lnTo>
                  <a:lnTo>
                    <a:pt x="0" y="8"/>
                  </a:lnTo>
                  <a:lnTo>
                    <a:pt x="0" y="12"/>
                  </a:lnTo>
                  <a:lnTo>
                    <a:pt x="2" y="16"/>
                  </a:lnTo>
                  <a:lnTo>
                    <a:pt x="4" y="18"/>
                  </a:lnTo>
                  <a:lnTo>
                    <a:pt x="8" y="20"/>
                  </a:lnTo>
                  <a:lnTo>
                    <a:pt x="8" y="20"/>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29" name="Line 313"/>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530"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9531" name="Rectangle 315"/>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32" name="Rectangle 316"/>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9533" name="Rectangle 317"/>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sp>
        <p:nvSpPr>
          <p:cNvPr id="9534" name="Rectangle 318"/>
          <p:cNvSpPr>
            <a:spLocks noChangeArrowheads="1"/>
          </p:cNvSpPr>
          <p:nvPr/>
        </p:nvSpPr>
        <p:spPr bwMode="auto">
          <a:xfrm>
            <a:off x="8291515" y="3998913"/>
            <a:ext cx="625476" cy="158750"/>
          </a:xfrm>
          <a:prstGeom prst="rect">
            <a:avLst/>
          </a:prstGeom>
          <a:solidFill>
            <a:srgbClr val="9ED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35" name="Rectangle 319"/>
          <p:cNvSpPr>
            <a:spLocks noChangeArrowheads="1"/>
          </p:cNvSpPr>
          <p:nvPr/>
        </p:nvSpPr>
        <p:spPr bwMode="auto">
          <a:xfrm>
            <a:off x="7023101" y="1390668"/>
            <a:ext cx="143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(8)  Final viral assembly</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budding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take place.</a:t>
            </a:r>
            <a:endParaRPr lang="en-US" altLang="en-US" sz="2400" dirty="0">
              <a:solidFill>
                <a:srgbClr val="000000"/>
              </a:solidFill>
              <a:latin typeface="Arial" panose="020B0604020202020204" pitchFamily="34" charset="0"/>
            </a:endParaRPr>
          </a:p>
        </p:txBody>
      </p:sp>
      <p:grpSp>
        <p:nvGrpSpPr>
          <p:cNvPr id="9536" name="Group 320"/>
          <p:cNvGrpSpPr>
            <a:grpSpLocks/>
          </p:cNvGrpSpPr>
          <p:nvPr/>
        </p:nvGrpSpPr>
        <p:grpSpPr bwMode="auto">
          <a:xfrm>
            <a:off x="4111627" y="1371600"/>
            <a:ext cx="63500" cy="165100"/>
            <a:chOff x="1630" y="864"/>
            <a:chExt cx="40" cy="104"/>
          </a:xfrm>
        </p:grpSpPr>
        <p:sp>
          <p:nvSpPr>
            <p:cNvPr id="9537"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38"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39" name="Group 323"/>
          <p:cNvGrpSpPr>
            <a:grpSpLocks/>
          </p:cNvGrpSpPr>
          <p:nvPr/>
        </p:nvGrpSpPr>
        <p:grpSpPr bwMode="auto">
          <a:xfrm>
            <a:off x="3908427" y="1282700"/>
            <a:ext cx="88900" cy="139700"/>
            <a:chOff x="1502" y="808"/>
            <a:chExt cx="56" cy="88"/>
          </a:xfrm>
        </p:grpSpPr>
        <p:sp>
          <p:nvSpPr>
            <p:cNvPr id="9540"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41"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542" name="Freeform 326"/>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43" name="Freeform 327"/>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44" name="Freeform 328"/>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45" name="Freeform 329"/>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9546" name="Group 330"/>
          <p:cNvGrpSpPr>
            <a:grpSpLocks/>
          </p:cNvGrpSpPr>
          <p:nvPr/>
        </p:nvGrpSpPr>
        <p:grpSpPr bwMode="auto">
          <a:xfrm>
            <a:off x="4257675" y="5230833"/>
            <a:ext cx="749300" cy="688975"/>
            <a:chOff x="1722" y="3295"/>
            <a:chExt cx="472" cy="434"/>
          </a:xfrm>
        </p:grpSpPr>
        <p:sp>
          <p:nvSpPr>
            <p:cNvPr id="9547" name="Freeform 331"/>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48" name="Freeform 332"/>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549" name="Freeform 333"/>
          <p:cNvSpPr>
            <a:spLocks/>
          </p:cNvSpPr>
          <p:nvPr/>
        </p:nvSpPr>
        <p:spPr bwMode="auto">
          <a:xfrm>
            <a:off x="7974024" y="5199063"/>
            <a:ext cx="819151" cy="101600"/>
          </a:xfrm>
          <a:custGeom>
            <a:avLst/>
            <a:gdLst>
              <a:gd name="T0" fmla="*/ 516 w 516"/>
              <a:gd name="T1" fmla="*/ 64 h 64"/>
              <a:gd name="T2" fmla="*/ 494 w 516"/>
              <a:gd name="T3" fmla="*/ 46 h 64"/>
              <a:gd name="T4" fmla="*/ 466 w 516"/>
              <a:gd name="T5" fmla="*/ 16 h 64"/>
              <a:gd name="T6" fmla="*/ 450 w 516"/>
              <a:gd name="T7" fmla="*/ 8 h 64"/>
              <a:gd name="T8" fmla="*/ 438 w 516"/>
              <a:gd name="T9" fmla="*/ 8 h 64"/>
              <a:gd name="T10" fmla="*/ 432 w 516"/>
              <a:gd name="T11" fmla="*/ 10 h 64"/>
              <a:gd name="T12" fmla="*/ 416 w 516"/>
              <a:gd name="T13" fmla="*/ 24 h 64"/>
              <a:gd name="T14" fmla="*/ 392 w 516"/>
              <a:gd name="T15" fmla="*/ 52 h 64"/>
              <a:gd name="T16" fmla="*/ 374 w 516"/>
              <a:gd name="T17" fmla="*/ 62 h 64"/>
              <a:gd name="T18" fmla="*/ 364 w 516"/>
              <a:gd name="T19" fmla="*/ 60 h 64"/>
              <a:gd name="T20" fmla="*/ 352 w 516"/>
              <a:gd name="T21" fmla="*/ 54 h 64"/>
              <a:gd name="T22" fmla="*/ 326 w 516"/>
              <a:gd name="T23" fmla="*/ 24 h 64"/>
              <a:gd name="T24" fmla="*/ 308 w 516"/>
              <a:gd name="T25" fmla="*/ 8 h 64"/>
              <a:gd name="T26" fmla="*/ 298 w 516"/>
              <a:gd name="T27" fmla="*/ 6 h 64"/>
              <a:gd name="T28" fmla="*/ 284 w 516"/>
              <a:gd name="T29" fmla="*/ 10 h 64"/>
              <a:gd name="T30" fmla="*/ 276 w 516"/>
              <a:gd name="T31" fmla="*/ 16 h 64"/>
              <a:gd name="T32" fmla="*/ 252 w 516"/>
              <a:gd name="T33" fmla="*/ 44 h 64"/>
              <a:gd name="T34" fmla="*/ 236 w 516"/>
              <a:gd name="T35" fmla="*/ 56 h 64"/>
              <a:gd name="T36" fmla="*/ 226 w 516"/>
              <a:gd name="T37" fmla="*/ 56 h 64"/>
              <a:gd name="T38" fmla="*/ 216 w 516"/>
              <a:gd name="T39" fmla="*/ 52 h 64"/>
              <a:gd name="T40" fmla="*/ 206 w 516"/>
              <a:gd name="T41" fmla="*/ 42 h 64"/>
              <a:gd name="T42" fmla="*/ 182 w 516"/>
              <a:gd name="T43" fmla="*/ 14 h 64"/>
              <a:gd name="T44" fmla="*/ 164 w 516"/>
              <a:gd name="T45" fmla="*/ 2 h 64"/>
              <a:gd name="T46" fmla="*/ 140 w 516"/>
              <a:gd name="T47" fmla="*/ 4 h 64"/>
              <a:gd name="T48" fmla="*/ 134 w 516"/>
              <a:gd name="T49" fmla="*/ 8 h 64"/>
              <a:gd name="T50" fmla="*/ 120 w 516"/>
              <a:gd name="T51" fmla="*/ 26 h 64"/>
              <a:gd name="T52" fmla="*/ 102 w 516"/>
              <a:gd name="T53" fmla="*/ 52 h 64"/>
              <a:gd name="T54" fmla="*/ 94 w 516"/>
              <a:gd name="T55" fmla="*/ 58 h 64"/>
              <a:gd name="T56" fmla="*/ 82 w 516"/>
              <a:gd name="T57" fmla="*/ 64 h 64"/>
              <a:gd name="T58" fmla="*/ 76 w 516"/>
              <a:gd name="T59" fmla="*/ 62 h 64"/>
              <a:gd name="T60" fmla="*/ 62 w 516"/>
              <a:gd name="T61" fmla="*/ 52 h 64"/>
              <a:gd name="T62" fmla="*/ 44 w 516"/>
              <a:gd name="T63" fmla="*/ 22 h 64"/>
              <a:gd name="T64" fmla="*/ 32 w 516"/>
              <a:gd name="T65" fmla="*/ 8 h 64"/>
              <a:gd name="T66" fmla="*/ 24 w 516"/>
              <a:gd name="T67" fmla="*/ 4 h 64"/>
              <a:gd name="T68" fmla="*/ 8 w 516"/>
              <a:gd name="T69" fmla="*/ 0 h 64"/>
              <a:gd name="T70" fmla="*/ 0 w 516"/>
              <a:gd name="T7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64">
                <a:moveTo>
                  <a:pt x="516" y="64"/>
                </a:moveTo>
                <a:lnTo>
                  <a:pt x="516" y="64"/>
                </a:lnTo>
                <a:lnTo>
                  <a:pt x="504" y="56"/>
                </a:lnTo>
                <a:lnTo>
                  <a:pt x="494" y="46"/>
                </a:lnTo>
                <a:lnTo>
                  <a:pt x="476" y="24"/>
                </a:lnTo>
                <a:lnTo>
                  <a:pt x="466" y="16"/>
                </a:lnTo>
                <a:lnTo>
                  <a:pt x="456" y="10"/>
                </a:lnTo>
                <a:lnTo>
                  <a:pt x="450" y="8"/>
                </a:lnTo>
                <a:lnTo>
                  <a:pt x="446" y="8"/>
                </a:lnTo>
                <a:lnTo>
                  <a:pt x="438" y="8"/>
                </a:lnTo>
                <a:lnTo>
                  <a:pt x="432" y="10"/>
                </a:lnTo>
                <a:lnTo>
                  <a:pt x="432" y="10"/>
                </a:lnTo>
                <a:lnTo>
                  <a:pt x="424" y="16"/>
                </a:lnTo>
                <a:lnTo>
                  <a:pt x="416" y="24"/>
                </a:lnTo>
                <a:lnTo>
                  <a:pt x="400" y="44"/>
                </a:lnTo>
                <a:lnTo>
                  <a:pt x="392" y="52"/>
                </a:lnTo>
                <a:lnTo>
                  <a:pt x="384" y="60"/>
                </a:lnTo>
                <a:lnTo>
                  <a:pt x="374" y="62"/>
                </a:lnTo>
                <a:lnTo>
                  <a:pt x="368" y="62"/>
                </a:lnTo>
                <a:lnTo>
                  <a:pt x="364" y="60"/>
                </a:lnTo>
                <a:lnTo>
                  <a:pt x="364" y="60"/>
                </a:lnTo>
                <a:lnTo>
                  <a:pt x="352" y="54"/>
                </a:lnTo>
                <a:lnTo>
                  <a:pt x="344" y="46"/>
                </a:lnTo>
                <a:lnTo>
                  <a:pt x="326" y="24"/>
                </a:lnTo>
                <a:lnTo>
                  <a:pt x="318" y="14"/>
                </a:lnTo>
                <a:lnTo>
                  <a:pt x="308" y="8"/>
                </a:lnTo>
                <a:lnTo>
                  <a:pt x="302" y="6"/>
                </a:lnTo>
                <a:lnTo>
                  <a:pt x="298" y="6"/>
                </a:lnTo>
                <a:lnTo>
                  <a:pt x="292" y="6"/>
                </a:lnTo>
                <a:lnTo>
                  <a:pt x="284" y="10"/>
                </a:lnTo>
                <a:lnTo>
                  <a:pt x="284" y="10"/>
                </a:lnTo>
                <a:lnTo>
                  <a:pt x="276" y="16"/>
                </a:lnTo>
                <a:lnTo>
                  <a:pt x="268" y="26"/>
                </a:lnTo>
                <a:lnTo>
                  <a:pt x="252" y="44"/>
                </a:lnTo>
                <a:lnTo>
                  <a:pt x="244" y="52"/>
                </a:lnTo>
                <a:lnTo>
                  <a:pt x="236" y="56"/>
                </a:lnTo>
                <a:lnTo>
                  <a:pt x="232" y="56"/>
                </a:lnTo>
                <a:lnTo>
                  <a:pt x="226" y="56"/>
                </a:lnTo>
                <a:lnTo>
                  <a:pt x="222" y="54"/>
                </a:lnTo>
                <a:lnTo>
                  <a:pt x="216" y="52"/>
                </a:lnTo>
                <a:lnTo>
                  <a:pt x="216" y="52"/>
                </a:lnTo>
                <a:lnTo>
                  <a:pt x="206" y="42"/>
                </a:lnTo>
                <a:lnTo>
                  <a:pt x="198" y="34"/>
                </a:lnTo>
                <a:lnTo>
                  <a:pt x="182" y="14"/>
                </a:lnTo>
                <a:lnTo>
                  <a:pt x="174" y="8"/>
                </a:lnTo>
                <a:lnTo>
                  <a:pt x="164" y="2"/>
                </a:lnTo>
                <a:lnTo>
                  <a:pt x="154" y="0"/>
                </a:lnTo>
                <a:lnTo>
                  <a:pt x="140" y="4"/>
                </a:lnTo>
                <a:lnTo>
                  <a:pt x="140" y="4"/>
                </a:lnTo>
                <a:lnTo>
                  <a:pt x="134" y="8"/>
                </a:lnTo>
                <a:lnTo>
                  <a:pt x="128" y="12"/>
                </a:lnTo>
                <a:lnTo>
                  <a:pt x="120" y="26"/>
                </a:lnTo>
                <a:lnTo>
                  <a:pt x="112" y="40"/>
                </a:lnTo>
                <a:lnTo>
                  <a:pt x="102" y="52"/>
                </a:lnTo>
                <a:lnTo>
                  <a:pt x="102" y="52"/>
                </a:lnTo>
                <a:lnTo>
                  <a:pt x="94" y="58"/>
                </a:lnTo>
                <a:lnTo>
                  <a:pt x="88" y="62"/>
                </a:lnTo>
                <a:lnTo>
                  <a:pt x="82" y="64"/>
                </a:lnTo>
                <a:lnTo>
                  <a:pt x="76" y="62"/>
                </a:lnTo>
                <a:lnTo>
                  <a:pt x="76" y="62"/>
                </a:lnTo>
                <a:lnTo>
                  <a:pt x="68" y="58"/>
                </a:lnTo>
                <a:lnTo>
                  <a:pt x="62" y="52"/>
                </a:lnTo>
                <a:lnTo>
                  <a:pt x="52" y="38"/>
                </a:lnTo>
                <a:lnTo>
                  <a:pt x="44" y="22"/>
                </a:lnTo>
                <a:lnTo>
                  <a:pt x="38" y="14"/>
                </a:lnTo>
                <a:lnTo>
                  <a:pt x="32" y="8"/>
                </a:lnTo>
                <a:lnTo>
                  <a:pt x="32" y="8"/>
                </a:lnTo>
                <a:lnTo>
                  <a:pt x="24" y="4"/>
                </a:lnTo>
                <a:lnTo>
                  <a:pt x="16" y="0"/>
                </a:lnTo>
                <a:lnTo>
                  <a:pt x="8" y="0"/>
                </a:lnTo>
                <a:lnTo>
                  <a:pt x="4" y="2"/>
                </a:lnTo>
                <a:lnTo>
                  <a:pt x="0" y="6"/>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50" name="Freeform 334"/>
          <p:cNvSpPr>
            <a:spLocks/>
          </p:cNvSpPr>
          <p:nvPr/>
        </p:nvSpPr>
        <p:spPr bwMode="auto">
          <a:xfrm>
            <a:off x="7840678" y="4865688"/>
            <a:ext cx="657225" cy="101600"/>
          </a:xfrm>
          <a:custGeom>
            <a:avLst/>
            <a:gdLst>
              <a:gd name="T0" fmla="*/ 0 w 414"/>
              <a:gd name="T1" fmla="*/ 64 h 64"/>
              <a:gd name="T2" fmla="*/ 0 w 414"/>
              <a:gd name="T3" fmla="*/ 64 h 64"/>
              <a:gd name="T4" fmla="*/ 12 w 414"/>
              <a:gd name="T5" fmla="*/ 56 h 64"/>
              <a:gd name="T6" fmla="*/ 22 w 414"/>
              <a:gd name="T7" fmla="*/ 46 h 64"/>
              <a:gd name="T8" fmla="*/ 40 w 414"/>
              <a:gd name="T9" fmla="*/ 24 h 64"/>
              <a:gd name="T10" fmla="*/ 50 w 414"/>
              <a:gd name="T11" fmla="*/ 14 h 64"/>
              <a:gd name="T12" fmla="*/ 60 w 414"/>
              <a:gd name="T13" fmla="*/ 8 h 64"/>
              <a:gd name="T14" fmla="*/ 64 w 414"/>
              <a:gd name="T15" fmla="*/ 6 h 64"/>
              <a:gd name="T16" fmla="*/ 70 w 414"/>
              <a:gd name="T17" fmla="*/ 6 h 64"/>
              <a:gd name="T18" fmla="*/ 76 w 414"/>
              <a:gd name="T19" fmla="*/ 6 h 64"/>
              <a:gd name="T20" fmla="*/ 82 w 414"/>
              <a:gd name="T21" fmla="*/ 8 h 64"/>
              <a:gd name="T22" fmla="*/ 82 w 414"/>
              <a:gd name="T23" fmla="*/ 8 h 64"/>
              <a:gd name="T24" fmla="*/ 92 w 414"/>
              <a:gd name="T25" fmla="*/ 14 h 64"/>
              <a:gd name="T26" fmla="*/ 100 w 414"/>
              <a:gd name="T27" fmla="*/ 24 h 64"/>
              <a:gd name="T28" fmla="*/ 116 w 414"/>
              <a:gd name="T29" fmla="*/ 42 h 64"/>
              <a:gd name="T30" fmla="*/ 124 w 414"/>
              <a:gd name="T31" fmla="*/ 52 h 64"/>
              <a:gd name="T32" fmla="*/ 132 w 414"/>
              <a:gd name="T33" fmla="*/ 58 h 64"/>
              <a:gd name="T34" fmla="*/ 142 w 414"/>
              <a:gd name="T35" fmla="*/ 60 h 64"/>
              <a:gd name="T36" fmla="*/ 146 w 414"/>
              <a:gd name="T37" fmla="*/ 60 h 64"/>
              <a:gd name="T38" fmla="*/ 152 w 414"/>
              <a:gd name="T39" fmla="*/ 60 h 64"/>
              <a:gd name="T40" fmla="*/ 152 w 414"/>
              <a:gd name="T41" fmla="*/ 60 h 64"/>
              <a:gd name="T42" fmla="*/ 162 w 414"/>
              <a:gd name="T43" fmla="*/ 54 h 64"/>
              <a:gd name="T44" fmla="*/ 172 w 414"/>
              <a:gd name="T45" fmla="*/ 44 h 64"/>
              <a:gd name="T46" fmla="*/ 188 w 414"/>
              <a:gd name="T47" fmla="*/ 22 h 64"/>
              <a:gd name="T48" fmla="*/ 198 w 414"/>
              <a:gd name="T49" fmla="*/ 12 h 64"/>
              <a:gd name="T50" fmla="*/ 208 w 414"/>
              <a:gd name="T51" fmla="*/ 6 h 64"/>
              <a:gd name="T52" fmla="*/ 212 w 414"/>
              <a:gd name="T53" fmla="*/ 4 h 64"/>
              <a:gd name="T54" fmla="*/ 218 w 414"/>
              <a:gd name="T55" fmla="*/ 4 h 64"/>
              <a:gd name="T56" fmla="*/ 224 w 414"/>
              <a:gd name="T57" fmla="*/ 6 h 64"/>
              <a:gd name="T58" fmla="*/ 230 w 414"/>
              <a:gd name="T59" fmla="*/ 8 h 64"/>
              <a:gd name="T60" fmla="*/ 230 w 414"/>
              <a:gd name="T61" fmla="*/ 8 h 64"/>
              <a:gd name="T62" fmla="*/ 240 w 414"/>
              <a:gd name="T63" fmla="*/ 16 h 64"/>
              <a:gd name="T64" fmla="*/ 248 w 414"/>
              <a:gd name="T65" fmla="*/ 24 h 64"/>
              <a:gd name="T66" fmla="*/ 264 w 414"/>
              <a:gd name="T67" fmla="*/ 42 h 64"/>
              <a:gd name="T68" fmla="*/ 272 w 414"/>
              <a:gd name="T69" fmla="*/ 50 h 64"/>
              <a:gd name="T70" fmla="*/ 280 w 414"/>
              <a:gd name="T71" fmla="*/ 54 h 64"/>
              <a:gd name="T72" fmla="*/ 284 w 414"/>
              <a:gd name="T73" fmla="*/ 56 h 64"/>
              <a:gd name="T74" fmla="*/ 290 w 414"/>
              <a:gd name="T75" fmla="*/ 54 h 64"/>
              <a:gd name="T76" fmla="*/ 294 w 414"/>
              <a:gd name="T77" fmla="*/ 52 h 64"/>
              <a:gd name="T78" fmla="*/ 300 w 414"/>
              <a:gd name="T79" fmla="*/ 50 h 64"/>
              <a:gd name="T80" fmla="*/ 300 w 414"/>
              <a:gd name="T81" fmla="*/ 50 h 64"/>
              <a:gd name="T82" fmla="*/ 308 w 414"/>
              <a:gd name="T83" fmla="*/ 42 h 64"/>
              <a:gd name="T84" fmla="*/ 318 w 414"/>
              <a:gd name="T85" fmla="*/ 32 h 64"/>
              <a:gd name="T86" fmla="*/ 334 w 414"/>
              <a:gd name="T87" fmla="*/ 14 h 64"/>
              <a:gd name="T88" fmla="*/ 342 w 414"/>
              <a:gd name="T89" fmla="*/ 6 h 64"/>
              <a:gd name="T90" fmla="*/ 352 w 414"/>
              <a:gd name="T91" fmla="*/ 0 h 64"/>
              <a:gd name="T92" fmla="*/ 362 w 414"/>
              <a:gd name="T93" fmla="*/ 0 h 64"/>
              <a:gd name="T94" fmla="*/ 374 w 414"/>
              <a:gd name="T95" fmla="*/ 2 h 64"/>
              <a:gd name="T96" fmla="*/ 374 w 414"/>
              <a:gd name="T97" fmla="*/ 2 h 64"/>
              <a:gd name="T98" fmla="*/ 382 w 414"/>
              <a:gd name="T99" fmla="*/ 6 h 64"/>
              <a:gd name="T100" fmla="*/ 388 w 414"/>
              <a:gd name="T101" fmla="*/ 10 h 64"/>
              <a:gd name="T102" fmla="*/ 396 w 414"/>
              <a:gd name="T103" fmla="*/ 24 h 64"/>
              <a:gd name="T104" fmla="*/ 404 w 414"/>
              <a:gd name="T105" fmla="*/ 38 h 64"/>
              <a:gd name="T106" fmla="*/ 414 w 414"/>
              <a:gd name="T10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64">
                <a:moveTo>
                  <a:pt x="0" y="64"/>
                </a:moveTo>
                <a:lnTo>
                  <a:pt x="0" y="64"/>
                </a:lnTo>
                <a:lnTo>
                  <a:pt x="12" y="56"/>
                </a:lnTo>
                <a:lnTo>
                  <a:pt x="22" y="46"/>
                </a:lnTo>
                <a:lnTo>
                  <a:pt x="40" y="24"/>
                </a:lnTo>
                <a:lnTo>
                  <a:pt x="50" y="14"/>
                </a:lnTo>
                <a:lnTo>
                  <a:pt x="60" y="8"/>
                </a:lnTo>
                <a:lnTo>
                  <a:pt x="64" y="6"/>
                </a:lnTo>
                <a:lnTo>
                  <a:pt x="70" y="6"/>
                </a:lnTo>
                <a:lnTo>
                  <a:pt x="76" y="6"/>
                </a:lnTo>
                <a:lnTo>
                  <a:pt x="82" y="8"/>
                </a:lnTo>
                <a:lnTo>
                  <a:pt x="82" y="8"/>
                </a:lnTo>
                <a:lnTo>
                  <a:pt x="92" y="14"/>
                </a:lnTo>
                <a:lnTo>
                  <a:pt x="100" y="24"/>
                </a:lnTo>
                <a:lnTo>
                  <a:pt x="116" y="42"/>
                </a:lnTo>
                <a:lnTo>
                  <a:pt x="124" y="52"/>
                </a:lnTo>
                <a:lnTo>
                  <a:pt x="132" y="58"/>
                </a:lnTo>
                <a:lnTo>
                  <a:pt x="142" y="60"/>
                </a:lnTo>
                <a:lnTo>
                  <a:pt x="146" y="60"/>
                </a:lnTo>
                <a:lnTo>
                  <a:pt x="152" y="60"/>
                </a:lnTo>
                <a:lnTo>
                  <a:pt x="152" y="60"/>
                </a:lnTo>
                <a:lnTo>
                  <a:pt x="162" y="54"/>
                </a:lnTo>
                <a:lnTo>
                  <a:pt x="172" y="44"/>
                </a:lnTo>
                <a:lnTo>
                  <a:pt x="188" y="22"/>
                </a:lnTo>
                <a:lnTo>
                  <a:pt x="198" y="12"/>
                </a:lnTo>
                <a:lnTo>
                  <a:pt x="208" y="6"/>
                </a:lnTo>
                <a:lnTo>
                  <a:pt x="212" y="4"/>
                </a:lnTo>
                <a:lnTo>
                  <a:pt x="218" y="4"/>
                </a:lnTo>
                <a:lnTo>
                  <a:pt x="224" y="6"/>
                </a:lnTo>
                <a:lnTo>
                  <a:pt x="230" y="8"/>
                </a:lnTo>
                <a:lnTo>
                  <a:pt x="230" y="8"/>
                </a:lnTo>
                <a:lnTo>
                  <a:pt x="240" y="16"/>
                </a:lnTo>
                <a:lnTo>
                  <a:pt x="248" y="24"/>
                </a:lnTo>
                <a:lnTo>
                  <a:pt x="264" y="42"/>
                </a:lnTo>
                <a:lnTo>
                  <a:pt x="272" y="50"/>
                </a:lnTo>
                <a:lnTo>
                  <a:pt x="280" y="54"/>
                </a:lnTo>
                <a:lnTo>
                  <a:pt x="284" y="56"/>
                </a:lnTo>
                <a:lnTo>
                  <a:pt x="290" y="54"/>
                </a:lnTo>
                <a:lnTo>
                  <a:pt x="294" y="52"/>
                </a:lnTo>
                <a:lnTo>
                  <a:pt x="300" y="50"/>
                </a:lnTo>
                <a:lnTo>
                  <a:pt x="300" y="50"/>
                </a:lnTo>
                <a:lnTo>
                  <a:pt x="308" y="42"/>
                </a:lnTo>
                <a:lnTo>
                  <a:pt x="318" y="32"/>
                </a:lnTo>
                <a:lnTo>
                  <a:pt x="334" y="14"/>
                </a:lnTo>
                <a:lnTo>
                  <a:pt x="342" y="6"/>
                </a:lnTo>
                <a:lnTo>
                  <a:pt x="352" y="0"/>
                </a:lnTo>
                <a:lnTo>
                  <a:pt x="362" y="0"/>
                </a:lnTo>
                <a:lnTo>
                  <a:pt x="374" y="2"/>
                </a:lnTo>
                <a:lnTo>
                  <a:pt x="374" y="2"/>
                </a:lnTo>
                <a:lnTo>
                  <a:pt x="382" y="6"/>
                </a:lnTo>
                <a:lnTo>
                  <a:pt x="388" y="10"/>
                </a:lnTo>
                <a:lnTo>
                  <a:pt x="396" y="24"/>
                </a:lnTo>
                <a:lnTo>
                  <a:pt x="404" y="38"/>
                </a:lnTo>
                <a:lnTo>
                  <a:pt x="414" y="52"/>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51" name="Freeform 335"/>
          <p:cNvSpPr>
            <a:spLocks/>
          </p:cNvSpPr>
          <p:nvPr/>
        </p:nvSpPr>
        <p:spPr bwMode="auto">
          <a:xfrm>
            <a:off x="7656517" y="4586288"/>
            <a:ext cx="450851" cy="101600"/>
          </a:xfrm>
          <a:custGeom>
            <a:avLst/>
            <a:gdLst>
              <a:gd name="T0" fmla="*/ 284 w 284"/>
              <a:gd name="T1" fmla="*/ 54 h 64"/>
              <a:gd name="T2" fmla="*/ 284 w 284"/>
              <a:gd name="T3" fmla="*/ 54 h 64"/>
              <a:gd name="T4" fmla="*/ 274 w 284"/>
              <a:gd name="T5" fmla="*/ 48 h 64"/>
              <a:gd name="T6" fmla="*/ 266 w 284"/>
              <a:gd name="T7" fmla="*/ 40 h 64"/>
              <a:gd name="T8" fmla="*/ 252 w 284"/>
              <a:gd name="T9" fmla="*/ 20 h 64"/>
              <a:gd name="T10" fmla="*/ 244 w 284"/>
              <a:gd name="T11" fmla="*/ 14 h 64"/>
              <a:gd name="T12" fmla="*/ 234 w 284"/>
              <a:gd name="T13" fmla="*/ 8 h 64"/>
              <a:gd name="T14" fmla="*/ 230 w 284"/>
              <a:gd name="T15" fmla="*/ 8 h 64"/>
              <a:gd name="T16" fmla="*/ 226 w 284"/>
              <a:gd name="T17" fmla="*/ 8 h 64"/>
              <a:gd name="T18" fmla="*/ 220 w 284"/>
              <a:gd name="T19" fmla="*/ 10 h 64"/>
              <a:gd name="T20" fmla="*/ 214 w 284"/>
              <a:gd name="T21" fmla="*/ 14 h 64"/>
              <a:gd name="T22" fmla="*/ 214 w 284"/>
              <a:gd name="T23" fmla="*/ 14 h 64"/>
              <a:gd name="T24" fmla="*/ 206 w 284"/>
              <a:gd name="T25" fmla="*/ 22 h 64"/>
              <a:gd name="T26" fmla="*/ 198 w 284"/>
              <a:gd name="T27" fmla="*/ 32 h 64"/>
              <a:gd name="T28" fmla="*/ 180 w 284"/>
              <a:gd name="T29" fmla="*/ 50 h 64"/>
              <a:gd name="T30" fmla="*/ 172 w 284"/>
              <a:gd name="T31" fmla="*/ 58 h 64"/>
              <a:gd name="T32" fmla="*/ 162 w 284"/>
              <a:gd name="T33" fmla="*/ 62 h 64"/>
              <a:gd name="T34" fmla="*/ 152 w 284"/>
              <a:gd name="T35" fmla="*/ 64 h 64"/>
              <a:gd name="T36" fmla="*/ 140 w 284"/>
              <a:gd name="T37" fmla="*/ 62 h 64"/>
              <a:gd name="T38" fmla="*/ 140 w 284"/>
              <a:gd name="T39" fmla="*/ 62 h 64"/>
              <a:gd name="T40" fmla="*/ 132 w 284"/>
              <a:gd name="T41" fmla="*/ 58 h 64"/>
              <a:gd name="T42" fmla="*/ 128 w 284"/>
              <a:gd name="T43" fmla="*/ 52 h 64"/>
              <a:gd name="T44" fmla="*/ 118 w 284"/>
              <a:gd name="T45" fmla="*/ 40 h 64"/>
              <a:gd name="T46" fmla="*/ 110 w 284"/>
              <a:gd name="T47" fmla="*/ 24 h 64"/>
              <a:gd name="T48" fmla="*/ 100 w 284"/>
              <a:gd name="T49" fmla="*/ 12 h 64"/>
              <a:gd name="T50" fmla="*/ 100 w 284"/>
              <a:gd name="T51" fmla="*/ 12 h 64"/>
              <a:gd name="T52" fmla="*/ 94 w 284"/>
              <a:gd name="T53" fmla="*/ 6 h 64"/>
              <a:gd name="T54" fmla="*/ 88 w 284"/>
              <a:gd name="T55" fmla="*/ 2 h 64"/>
              <a:gd name="T56" fmla="*/ 82 w 284"/>
              <a:gd name="T57" fmla="*/ 0 h 64"/>
              <a:gd name="T58" fmla="*/ 74 w 284"/>
              <a:gd name="T59" fmla="*/ 2 h 64"/>
              <a:gd name="T60" fmla="*/ 74 w 284"/>
              <a:gd name="T61" fmla="*/ 2 h 64"/>
              <a:gd name="T62" fmla="*/ 66 w 284"/>
              <a:gd name="T63" fmla="*/ 6 h 64"/>
              <a:gd name="T64" fmla="*/ 60 w 284"/>
              <a:gd name="T65" fmla="*/ 12 h 64"/>
              <a:gd name="T66" fmla="*/ 52 w 284"/>
              <a:gd name="T67" fmla="*/ 26 h 64"/>
              <a:gd name="T68" fmla="*/ 42 w 284"/>
              <a:gd name="T69" fmla="*/ 42 h 64"/>
              <a:gd name="T70" fmla="*/ 38 w 284"/>
              <a:gd name="T71" fmla="*/ 50 h 64"/>
              <a:gd name="T72" fmla="*/ 32 w 284"/>
              <a:gd name="T73" fmla="*/ 56 h 64"/>
              <a:gd name="T74" fmla="*/ 32 w 284"/>
              <a:gd name="T75" fmla="*/ 56 h 64"/>
              <a:gd name="T76" fmla="*/ 24 w 284"/>
              <a:gd name="T77" fmla="*/ 60 h 64"/>
              <a:gd name="T78" fmla="*/ 16 w 284"/>
              <a:gd name="T79" fmla="*/ 64 h 64"/>
              <a:gd name="T80" fmla="*/ 8 w 284"/>
              <a:gd name="T81" fmla="*/ 64 h 64"/>
              <a:gd name="T82" fmla="*/ 4 w 284"/>
              <a:gd name="T83" fmla="*/ 62 h 64"/>
              <a:gd name="T84" fmla="*/ 0 w 284"/>
              <a:gd name="T8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64">
                <a:moveTo>
                  <a:pt x="284" y="54"/>
                </a:moveTo>
                <a:lnTo>
                  <a:pt x="284" y="54"/>
                </a:lnTo>
                <a:lnTo>
                  <a:pt x="274" y="48"/>
                </a:lnTo>
                <a:lnTo>
                  <a:pt x="266" y="40"/>
                </a:lnTo>
                <a:lnTo>
                  <a:pt x="252" y="20"/>
                </a:lnTo>
                <a:lnTo>
                  <a:pt x="244" y="14"/>
                </a:lnTo>
                <a:lnTo>
                  <a:pt x="234" y="8"/>
                </a:lnTo>
                <a:lnTo>
                  <a:pt x="230" y="8"/>
                </a:lnTo>
                <a:lnTo>
                  <a:pt x="226" y="8"/>
                </a:lnTo>
                <a:lnTo>
                  <a:pt x="220" y="10"/>
                </a:lnTo>
                <a:lnTo>
                  <a:pt x="214" y="14"/>
                </a:lnTo>
                <a:lnTo>
                  <a:pt x="214" y="14"/>
                </a:lnTo>
                <a:lnTo>
                  <a:pt x="206" y="22"/>
                </a:lnTo>
                <a:lnTo>
                  <a:pt x="198" y="32"/>
                </a:lnTo>
                <a:lnTo>
                  <a:pt x="180" y="50"/>
                </a:lnTo>
                <a:lnTo>
                  <a:pt x="172" y="58"/>
                </a:lnTo>
                <a:lnTo>
                  <a:pt x="162" y="62"/>
                </a:lnTo>
                <a:lnTo>
                  <a:pt x="152" y="64"/>
                </a:lnTo>
                <a:lnTo>
                  <a:pt x="140" y="62"/>
                </a:lnTo>
                <a:lnTo>
                  <a:pt x="140" y="62"/>
                </a:lnTo>
                <a:lnTo>
                  <a:pt x="132" y="58"/>
                </a:lnTo>
                <a:lnTo>
                  <a:pt x="128" y="52"/>
                </a:lnTo>
                <a:lnTo>
                  <a:pt x="118" y="40"/>
                </a:lnTo>
                <a:lnTo>
                  <a:pt x="110" y="24"/>
                </a:lnTo>
                <a:lnTo>
                  <a:pt x="100" y="12"/>
                </a:lnTo>
                <a:lnTo>
                  <a:pt x="100" y="12"/>
                </a:lnTo>
                <a:lnTo>
                  <a:pt x="94" y="6"/>
                </a:lnTo>
                <a:lnTo>
                  <a:pt x="88" y="2"/>
                </a:lnTo>
                <a:lnTo>
                  <a:pt x="82" y="0"/>
                </a:lnTo>
                <a:lnTo>
                  <a:pt x="74" y="2"/>
                </a:lnTo>
                <a:lnTo>
                  <a:pt x="74" y="2"/>
                </a:lnTo>
                <a:lnTo>
                  <a:pt x="66" y="6"/>
                </a:lnTo>
                <a:lnTo>
                  <a:pt x="60" y="12"/>
                </a:lnTo>
                <a:lnTo>
                  <a:pt x="52" y="26"/>
                </a:lnTo>
                <a:lnTo>
                  <a:pt x="42" y="42"/>
                </a:lnTo>
                <a:lnTo>
                  <a:pt x="38" y="50"/>
                </a:lnTo>
                <a:lnTo>
                  <a:pt x="32" y="56"/>
                </a:lnTo>
                <a:lnTo>
                  <a:pt x="32" y="56"/>
                </a:lnTo>
                <a:lnTo>
                  <a:pt x="24" y="60"/>
                </a:lnTo>
                <a:lnTo>
                  <a:pt x="16" y="64"/>
                </a:lnTo>
                <a:lnTo>
                  <a:pt x="8" y="64"/>
                </a:lnTo>
                <a:lnTo>
                  <a:pt x="4" y="62"/>
                </a:lnTo>
                <a:lnTo>
                  <a:pt x="0" y="60"/>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9552" name="Group 336"/>
          <p:cNvGrpSpPr>
            <a:grpSpLocks/>
          </p:cNvGrpSpPr>
          <p:nvPr/>
        </p:nvGrpSpPr>
        <p:grpSpPr bwMode="auto">
          <a:xfrm>
            <a:off x="5981698" y="4719637"/>
            <a:ext cx="2109788" cy="920750"/>
            <a:chOff x="2808" y="2973"/>
            <a:chExt cx="1329" cy="580"/>
          </a:xfrm>
        </p:grpSpPr>
        <p:sp>
          <p:nvSpPr>
            <p:cNvPr id="9553" name="Rectangle 337"/>
            <p:cNvSpPr>
              <a:spLocks noChangeArrowheads="1"/>
            </p:cNvSpPr>
            <p:nvPr/>
          </p:nvSpPr>
          <p:spPr bwMode="auto">
            <a:xfrm>
              <a:off x="2808" y="3068"/>
              <a:ext cx="114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(5)  With host cell</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activation, viral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DNA is transcribed,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yielding messenger RNAs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viral genome RNA.</a:t>
              </a:r>
              <a:endParaRPr lang="en-US" altLang="en-US" sz="2400" dirty="0">
                <a:solidFill>
                  <a:srgbClr val="000000"/>
                </a:solidFill>
                <a:latin typeface="Arial" panose="020B0604020202020204" pitchFamily="34" charset="0"/>
              </a:endParaRPr>
            </a:p>
          </p:txBody>
        </p:sp>
        <p:sp>
          <p:nvSpPr>
            <p:cNvPr id="9554" name="Freeform 338"/>
            <p:cNvSpPr>
              <a:spLocks/>
            </p:cNvSpPr>
            <p:nvPr/>
          </p:nvSpPr>
          <p:spPr bwMode="auto">
            <a:xfrm>
              <a:off x="3823" y="2973"/>
              <a:ext cx="142" cy="370"/>
            </a:xfrm>
            <a:custGeom>
              <a:avLst/>
              <a:gdLst>
                <a:gd name="T0" fmla="*/ 48 w 142"/>
                <a:gd name="T1" fmla="*/ 0 h 370"/>
                <a:gd name="T2" fmla="*/ 0 w 142"/>
                <a:gd name="T3" fmla="*/ 370 h 370"/>
                <a:gd name="T4" fmla="*/ 142 w 142"/>
                <a:gd name="T5" fmla="*/ 180 h 370"/>
              </a:gdLst>
              <a:ahLst/>
              <a:cxnLst>
                <a:cxn ang="0">
                  <a:pos x="T0" y="T1"/>
                </a:cxn>
                <a:cxn ang="0">
                  <a:pos x="T2" y="T3"/>
                </a:cxn>
                <a:cxn ang="0">
                  <a:pos x="T4" y="T5"/>
                </a:cxn>
              </a:cxnLst>
              <a:rect l="0" t="0" r="r" b="b"/>
              <a:pathLst>
                <a:path w="142" h="370">
                  <a:moveTo>
                    <a:pt x="48" y="0"/>
                  </a:moveTo>
                  <a:lnTo>
                    <a:pt x="0" y="370"/>
                  </a:lnTo>
                  <a:lnTo>
                    <a:pt x="142" y="18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55" name="Line 339"/>
            <p:cNvSpPr>
              <a:spLocks noChangeShapeType="1"/>
            </p:cNvSpPr>
            <p:nvPr/>
          </p:nvSpPr>
          <p:spPr bwMode="auto">
            <a:xfrm flipV="1">
              <a:off x="3889" y="3351"/>
              <a:ext cx="248" cy="1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56" name="Group 340"/>
          <p:cNvGrpSpPr>
            <a:grpSpLocks/>
          </p:cNvGrpSpPr>
          <p:nvPr/>
        </p:nvGrpSpPr>
        <p:grpSpPr bwMode="auto">
          <a:xfrm>
            <a:off x="7419977" y="3527426"/>
            <a:ext cx="1684338" cy="923926"/>
            <a:chOff x="3714" y="2222"/>
            <a:chExt cx="1061" cy="582"/>
          </a:xfrm>
        </p:grpSpPr>
        <p:sp>
          <p:nvSpPr>
            <p:cNvPr id="9557" name="Rectangle 341"/>
            <p:cNvSpPr>
              <a:spLocks noChangeArrowheads="1"/>
            </p:cNvSpPr>
            <p:nvPr/>
          </p:nvSpPr>
          <p:spPr bwMode="auto">
            <a:xfrm>
              <a:off x="3714" y="2222"/>
              <a:ext cx="9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(6)  Viral RNAs are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translated, yielding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viral enzymes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(including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structural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proteins.</a:t>
              </a:r>
              <a:endParaRPr lang="en-US" altLang="en-US" sz="2400" dirty="0">
                <a:solidFill>
                  <a:srgbClr val="000000"/>
                </a:solidFill>
                <a:latin typeface="Arial" panose="020B0604020202020204" pitchFamily="34" charset="0"/>
              </a:endParaRPr>
            </a:p>
          </p:txBody>
        </p:sp>
        <p:sp>
          <p:nvSpPr>
            <p:cNvPr id="9558" name="Line 342"/>
            <p:cNvSpPr>
              <a:spLocks noChangeShapeType="1"/>
            </p:cNvSpPr>
            <p:nvPr/>
          </p:nvSpPr>
          <p:spPr bwMode="auto">
            <a:xfrm flipV="1">
              <a:off x="4495" y="2365"/>
              <a:ext cx="28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59" name="Group 343"/>
          <p:cNvGrpSpPr>
            <a:grpSpLocks/>
          </p:cNvGrpSpPr>
          <p:nvPr/>
        </p:nvGrpSpPr>
        <p:grpSpPr bwMode="auto">
          <a:xfrm>
            <a:off x="5308628" y="2155826"/>
            <a:ext cx="663575" cy="590550"/>
            <a:chOff x="2384" y="1358"/>
            <a:chExt cx="418" cy="372"/>
          </a:xfrm>
        </p:grpSpPr>
        <p:sp>
          <p:nvSpPr>
            <p:cNvPr id="9560" name="Rectangle 344"/>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9561" name="Line 345"/>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62" name="Group 346"/>
          <p:cNvGrpSpPr>
            <a:grpSpLocks/>
          </p:cNvGrpSpPr>
          <p:nvPr/>
        </p:nvGrpSpPr>
        <p:grpSpPr bwMode="auto">
          <a:xfrm>
            <a:off x="6288089" y="2193925"/>
            <a:ext cx="711200" cy="857250"/>
            <a:chOff x="3001" y="1382"/>
            <a:chExt cx="448" cy="540"/>
          </a:xfrm>
        </p:grpSpPr>
        <p:sp>
          <p:nvSpPr>
            <p:cNvPr id="9563" name="Rectangle 347"/>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9564" name="Line 348"/>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65" name="Group 349"/>
          <p:cNvGrpSpPr>
            <a:grpSpLocks/>
          </p:cNvGrpSpPr>
          <p:nvPr/>
        </p:nvGrpSpPr>
        <p:grpSpPr bwMode="auto">
          <a:xfrm>
            <a:off x="5372104" y="2955927"/>
            <a:ext cx="1192213" cy="1249363"/>
            <a:chOff x="2424" y="1862"/>
            <a:chExt cx="751" cy="787"/>
          </a:xfrm>
        </p:grpSpPr>
        <p:sp>
          <p:nvSpPr>
            <p:cNvPr id="9566" name="Freeform 350"/>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67" name="Freeform 351"/>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68" name="Freeform 352"/>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69" name="Freeform 353"/>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70" name="Group 354"/>
          <p:cNvGrpSpPr>
            <a:grpSpLocks/>
          </p:cNvGrpSpPr>
          <p:nvPr/>
        </p:nvGrpSpPr>
        <p:grpSpPr bwMode="auto">
          <a:xfrm>
            <a:off x="1841500" y="1111251"/>
            <a:ext cx="1246188" cy="1022350"/>
            <a:chOff x="200" y="700"/>
            <a:chExt cx="785" cy="644"/>
          </a:xfrm>
        </p:grpSpPr>
        <p:sp>
          <p:nvSpPr>
            <p:cNvPr id="9571" name="Rectangle 355"/>
            <p:cNvSpPr>
              <a:spLocks noChangeArrowheads="1"/>
            </p:cNvSpPr>
            <p:nvPr/>
          </p:nvSpPr>
          <p:spPr bwMode="auto">
            <a:xfrm>
              <a:off x="200" y="700"/>
              <a:ext cx="78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9572" name="Line 35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73" name="Group 357"/>
          <p:cNvGrpSpPr>
            <a:grpSpLocks/>
          </p:cNvGrpSpPr>
          <p:nvPr/>
        </p:nvGrpSpPr>
        <p:grpSpPr bwMode="auto">
          <a:xfrm>
            <a:off x="8967773" y="4052895"/>
            <a:ext cx="1443036" cy="1581149"/>
            <a:chOff x="4689" y="2553"/>
            <a:chExt cx="909" cy="996"/>
          </a:xfrm>
        </p:grpSpPr>
        <p:sp>
          <p:nvSpPr>
            <p:cNvPr id="9574" name="Rectangle 358"/>
            <p:cNvSpPr>
              <a:spLocks noChangeArrowheads="1"/>
            </p:cNvSpPr>
            <p:nvPr/>
          </p:nvSpPr>
          <p:spPr bwMode="auto">
            <a:xfrm>
              <a:off x="5092" y="3258"/>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9575" name="Freeform 359"/>
            <p:cNvSpPr>
              <a:spLocks/>
            </p:cNvSpPr>
            <p:nvPr/>
          </p:nvSpPr>
          <p:spPr bwMode="auto">
            <a:xfrm>
              <a:off x="4689" y="2553"/>
              <a:ext cx="578" cy="694"/>
            </a:xfrm>
            <a:custGeom>
              <a:avLst/>
              <a:gdLst>
                <a:gd name="T0" fmla="*/ 0 w 578"/>
                <a:gd name="T1" fmla="*/ 0 h 694"/>
                <a:gd name="T2" fmla="*/ 244 w 578"/>
                <a:gd name="T3" fmla="*/ 24 h 694"/>
                <a:gd name="T4" fmla="*/ 578 w 578"/>
                <a:gd name="T5" fmla="*/ 694 h 694"/>
              </a:gdLst>
              <a:ahLst/>
              <a:cxnLst>
                <a:cxn ang="0">
                  <a:pos x="T0" y="T1"/>
                </a:cxn>
                <a:cxn ang="0">
                  <a:pos x="T2" y="T3"/>
                </a:cxn>
                <a:cxn ang="0">
                  <a:pos x="T4" y="T5"/>
                </a:cxn>
              </a:cxnLst>
              <a:rect l="0" t="0" r="r" b="b"/>
              <a:pathLst>
                <a:path w="578" h="694">
                  <a:moveTo>
                    <a:pt x="0" y="0"/>
                  </a:moveTo>
                  <a:lnTo>
                    <a:pt x="244" y="24"/>
                  </a:lnTo>
                  <a:lnTo>
                    <a:pt x="578" y="6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576" name="Group 360"/>
          <p:cNvGrpSpPr>
            <a:grpSpLocks/>
          </p:cNvGrpSpPr>
          <p:nvPr/>
        </p:nvGrpSpPr>
        <p:grpSpPr bwMode="auto">
          <a:xfrm>
            <a:off x="3311529" y="482601"/>
            <a:ext cx="882651" cy="815975"/>
            <a:chOff x="1126" y="304"/>
            <a:chExt cx="556" cy="514"/>
          </a:xfrm>
        </p:grpSpPr>
        <p:sp>
          <p:nvSpPr>
            <p:cNvPr id="9577"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78"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79"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0"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1"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2"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3"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4"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5"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6"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7"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8"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89"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0"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1"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2"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3"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4"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5"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6"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7"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598"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599" name="Rectangle 383"/>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9600" name="Rectangle 384"/>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9601" name="Group 385"/>
          <p:cNvGrpSpPr>
            <a:grpSpLocks/>
          </p:cNvGrpSpPr>
          <p:nvPr/>
        </p:nvGrpSpPr>
        <p:grpSpPr bwMode="auto">
          <a:xfrm>
            <a:off x="3517904" y="1552575"/>
            <a:ext cx="895349" cy="501650"/>
            <a:chOff x="1256" y="978"/>
            <a:chExt cx="564" cy="316"/>
          </a:xfrm>
        </p:grpSpPr>
        <p:sp>
          <p:nvSpPr>
            <p:cNvPr id="9602" name="Freeform 386"/>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03" name="Line 387"/>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04" name="Line 388"/>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605" name="Rectangle 389"/>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9606" name="Rectangle 390"/>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9607" name="Group 391"/>
          <p:cNvGrpSpPr>
            <a:grpSpLocks/>
          </p:cNvGrpSpPr>
          <p:nvPr/>
        </p:nvGrpSpPr>
        <p:grpSpPr bwMode="auto">
          <a:xfrm>
            <a:off x="2787664" y="2774951"/>
            <a:ext cx="149225" cy="495300"/>
            <a:chOff x="796" y="1748"/>
            <a:chExt cx="94" cy="312"/>
          </a:xfrm>
        </p:grpSpPr>
        <p:sp>
          <p:nvSpPr>
            <p:cNvPr id="9608" name="Freeform 392"/>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09" name="Line 393"/>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10" name="Line 394"/>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11" name="Group 395"/>
          <p:cNvGrpSpPr>
            <a:grpSpLocks/>
          </p:cNvGrpSpPr>
          <p:nvPr/>
        </p:nvGrpSpPr>
        <p:grpSpPr bwMode="auto">
          <a:xfrm>
            <a:off x="2828925" y="4170364"/>
            <a:ext cx="577851" cy="704850"/>
            <a:chOff x="822" y="2627"/>
            <a:chExt cx="364" cy="444"/>
          </a:xfrm>
        </p:grpSpPr>
        <p:sp>
          <p:nvSpPr>
            <p:cNvPr id="9612" name="Freeform 396"/>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13" name="Line 397"/>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14" name="Line 398"/>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15" name="Group 399"/>
          <p:cNvGrpSpPr>
            <a:grpSpLocks/>
          </p:cNvGrpSpPr>
          <p:nvPr/>
        </p:nvGrpSpPr>
        <p:grpSpPr bwMode="auto">
          <a:xfrm>
            <a:off x="5156210" y="5710258"/>
            <a:ext cx="985839" cy="104775"/>
            <a:chOff x="2288" y="3597"/>
            <a:chExt cx="621" cy="66"/>
          </a:xfrm>
        </p:grpSpPr>
        <p:sp>
          <p:nvSpPr>
            <p:cNvPr id="9616" name="Freeform 400"/>
            <p:cNvSpPr>
              <a:spLocks/>
            </p:cNvSpPr>
            <p:nvPr/>
          </p:nvSpPr>
          <p:spPr bwMode="auto">
            <a:xfrm>
              <a:off x="2288" y="3597"/>
              <a:ext cx="617" cy="40"/>
            </a:xfrm>
            <a:custGeom>
              <a:avLst/>
              <a:gdLst>
                <a:gd name="T0" fmla="*/ 617 w 617"/>
                <a:gd name="T1" fmla="*/ 38 h 40"/>
                <a:gd name="T2" fmla="*/ 617 w 617"/>
                <a:gd name="T3" fmla="*/ 38 h 40"/>
                <a:gd name="T4" fmla="*/ 510 w 617"/>
                <a:gd name="T5" fmla="*/ 40 h 40"/>
                <a:gd name="T6" fmla="*/ 510 w 617"/>
                <a:gd name="T7" fmla="*/ 40 h 40"/>
                <a:gd name="T8" fmla="*/ 444 w 617"/>
                <a:gd name="T9" fmla="*/ 40 h 40"/>
                <a:gd name="T10" fmla="*/ 378 w 617"/>
                <a:gd name="T11" fmla="*/ 38 h 40"/>
                <a:gd name="T12" fmla="*/ 314 w 617"/>
                <a:gd name="T13" fmla="*/ 34 h 40"/>
                <a:gd name="T14" fmla="*/ 250 w 617"/>
                <a:gd name="T15" fmla="*/ 30 h 40"/>
                <a:gd name="T16" fmla="*/ 186 w 617"/>
                <a:gd name="T17" fmla="*/ 24 h 40"/>
                <a:gd name="T18" fmla="*/ 124 w 617"/>
                <a:gd name="T19" fmla="*/ 18 h 40"/>
                <a:gd name="T20" fmla="*/ 62 w 617"/>
                <a:gd name="T21" fmla="*/ 8 h 40"/>
                <a:gd name="T22" fmla="*/ 0 w 617"/>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40">
                  <a:moveTo>
                    <a:pt x="617" y="38"/>
                  </a:moveTo>
                  <a:lnTo>
                    <a:pt x="617" y="38"/>
                  </a:lnTo>
                  <a:lnTo>
                    <a:pt x="510" y="40"/>
                  </a:lnTo>
                  <a:lnTo>
                    <a:pt x="510" y="40"/>
                  </a:lnTo>
                  <a:lnTo>
                    <a:pt x="444" y="40"/>
                  </a:lnTo>
                  <a:lnTo>
                    <a:pt x="378" y="38"/>
                  </a:lnTo>
                  <a:lnTo>
                    <a:pt x="314" y="34"/>
                  </a:lnTo>
                  <a:lnTo>
                    <a:pt x="250" y="30"/>
                  </a:lnTo>
                  <a:lnTo>
                    <a:pt x="186" y="24"/>
                  </a:lnTo>
                  <a:lnTo>
                    <a:pt x="124" y="18"/>
                  </a:lnTo>
                  <a:lnTo>
                    <a:pt x="62"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17" name="Line 401"/>
            <p:cNvSpPr>
              <a:spLocks noChangeShapeType="1"/>
            </p:cNvSpPr>
            <p:nvPr/>
          </p:nvSpPr>
          <p:spPr bwMode="auto">
            <a:xfrm flipH="1" flipV="1">
              <a:off x="2866" y="3609"/>
              <a:ext cx="43"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18" name="Line 402"/>
            <p:cNvSpPr>
              <a:spLocks noChangeShapeType="1"/>
            </p:cNvSpPr>
            <p:nvPr/>
          </p:nvSpPr>
          <p:spPr bwMode="auto">
            <a:xfrm flipH="1">
              <a:off x="2866" y="3637"/>
              <a:ext cx="43"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19" name="Group 403"/>
          <p:cNvGrpSpPr>
            <a:grpSpLocks/>
          </p:cNvGrpSpPr>
          <p:nvPr/>
        </p:nvGrpSpPr>
        <p:grpSpPr bwMode="auto">
          <a:xfrm>
            <a:off x="8726489" y="4170363"/>
            <a:ext cx="476251" cy="660400"/>
            <a:chOff x="4537" y="2627"/>
            <a:chExt cx="300" cy="416"/>
          </a:xfrm>
        </p:grpSpPr>
        <p:sp>
          <p:nvSpPr>
            <p:cNvPr id="9620" name="Freeform 404"/>
            <p:cNvSpPr>
              <a:spLocks/>
            </p:cNvSpPr>
            <p:nvPr/>
          </p:nvSpPr>
          <p:spPr bwMode="auto">
            <a:xfrm>
              <a:off x="4537" y="2631"/>
              <a:ext cx="294" cy="412"/>
            </a:xfrm>
            <a:custGeom>
              <a:avLst/>
              <a:gdLst>
                <a:gd name="T0" fmla="*/ 294 w 294"/>
                <a:gd name="T1" fmla="*/ 0 h 412"/>
                <a:gd name="T2" fmla="*/ 294 w 294"/>
                <a:gd name="T3" fmla="*/ 0 h 412"/>
                <a:gd name="T4" fmla="*/ 268 w 294"/>
                <a:gd name="T5" fmla="*/ 54 h 412"/>
                <a:gd name="T6" fmla="*/ 240 w 294"/>
                <a:gd name="T7" fmla="*/ 110 h 412"/>
                <a:gd name="T8" fmla="*/ 206 w 294"/>
                <a:gd name="T9" fmla="*/ 162 h 412"/>
                <a:gd name="T10" fmla="*/ 170 w 294"/>
                <a:gd name="T11" fmla="*/ 216 h 412"/>
                <a:gd name="T12" fmla="*/ 132 w 294"/>
                <a:gd name="T13" fmla="*/ 266 h 412"/>
                <a:gd name="T14" fmla="*/ 90 w 294"/>
                <a:gd name="T15" fmla="*/ 316 h 412"/>
                <a:gd name="T16" fmla="*/ 46 w 294"/>
                <a:gd name="T17" fmla="*/ 364 h 412"/>
                <a:gd name="T18" fmla="*/ 0 w 294"/>
                <a:gd name="T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412">
                  <a:moveTo>
                    <a:pt x="294" y="0"/>
                  </a:moveTo>
                  <a:lnTo>
                    <a:pt x="294" y="0"/>
                  </a:lnTo>
                  <a:lnTo>
                    <a:pt x="268" y="54"/>
                  </a:lnTo>
                  <a:lnTo>
                    <a:pt x="240" y="110"/>
                  </a:lnTo>
                  <a:lnTo>
                    <a:pt x="206" y="162"/>
                  </a:lnTo>
                  <a:lnTo>
                    <a:pt x="170" y="216"/>
                  </a:lnTo>
                  <a:lnTo>
                    <a:pt x="132" y="266"/>
                  </a:lnTo>
                  <a:lnTo>
                    <a:pt x="90" y="316"/>
                  </a:lnTo>
                  <a:lnTo>
                    <a:pt x="46" y="364"/>
                  </a:lnTo>
                  <a:lnTo>
                    <a:pt x="0" y="41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21" name="Line 405"/>
            <p:cNvSpPr>
              <a:spLocks noChangeShapeType="1"/>
            </p:cNvSpPr>
            <p:nvPr/>
          </p:nvSpPr>
          <p:spPr bwMode="auto">
            <a:xfrm flipH="1">
              <a:off x="4789" y="2627"/>
              <a:ext cx="46"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22" name="Line 406"/>
            <p:cNvSpPr>
              <a:spLocks noChangeShapeType="1"/>
            </p:cNvSpPr>
            <p:nvPr/>
          </p:nvSpPr>
          <p:spPr bwMode="auto">
            <a:xfrm>
              <a:off x="4835" y="2627"/>
              <a:ext cx="2"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23" name="Group 407"/>
          <p:cNvGrpSpPr>
            <a:grpSpLocks/>
          </p:cNvGrpSpPr>
          <p:nvPr/>
        </p:nvGrpSpPr>
        <p:grpSpPr bwMode="auto">
          <a:xfrm>
            <a:off x="9167816" y="2946420"/>
            <a:ext cx="111125" cy="441325"/>
            <a:chOff x="4815" y="1856"/>
            <a:chExt cx="70" cy="278"/>
          </a:xfrm>
        </p:grpSpPr>
        <p:sp>
          <p:nvSpPr>
            <p:cNvPr id="9624" name="Freeform 408"/>
            <p:cNvSpPr>
              <a:spLocks/>
            </p:cNvSpPr>
            <p:nvPr/>
          </p:nvSpPr>
          <p:spPr bwMode="auto">
            <a:xfrm>
              <a:off x="4823" y="1862"/>
              <a:ext cx="62" cy="272"/>
            </a:xfrm>
            <a:custGeom>
              <a:avLst/>
              <a:gdLst>
                <a:gd name="T0" fmla="*/ 0 w 62"/>
                <a:gd name="T1" fmla="*/ 0 h 272"/>
                <a:gd name="T2" fmla="*/ 0 w 62"/>
                <a:gd name="T3" fmla="*/ 0 h 272"/>
                <a:gd name="T4" fmla="*/ 24 w 62"/>
                <a:gd name="T5" fmla="*/ 66 h 272"/>
                <a:gd name="T6" fmla="*/ 40 w 62"/>
                <a:gd name="T7" fmla="*/ 134 h 272"/>
                <a:gd name="T8" fmla="*/ 48 w 62"/>
                <a:gd name="T9" fmla="*/ 168 h 272"/>
                <a:gd name="T10" fmla="*/ 54 w 62"/>
                <a:gd name="T11" fmla="*/ 202 h 272"/>
                <a:gd name="T12" fmla="*/ 58 w 62"/>
                <a:gd name="T13" fmla="*/ 238 h 272"/>
                <a:gd name="T14" fmla="*/ 62 w 62"/>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72">
                  <a:moveTo>
                    <a:pt x="0" y="0"/>
                  </a:moveTo>
                  <a:lnTo>
                    <a:pt x="0" y="0"/>
                  </a:lnTo>
                  <a:lnTo>
                    <a:pt x="24" y="66"/>
                  </a:lnTo>
                  <a:lnTo>
                    <a:pt x="40" y="134"/>
                  </a:lnTo>
                  <a:lnTo>
                    <a:pt x="48" y="168"/>
                  </a:lnTo>
                  <a:lnTo>
                    <a:pt x="54" y="202"/>
                  </a:lnTo>
                  <a:lnTo>
                    <a:pt x="58" y="238"/>
                  </a:lnTo>
                  <a:lnTo>
                    <a:pt x="62" y="27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25" name="Line 409"/>
            <p:cNvSpPr>
              <a:spLocks noChangeShapeType="1"/>
            </p:cNvSpPr>
            <p:nvPr/>
          </p:nvSpPr>
          <p:spPr bwMode="auto">
            <a:xfrm flipH="1">
              <a:off x="4815" y="1856"/>
              <a:ext cx="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26" name="Line 410"/>
            <p:cNvSpPr>
              <a:spLocks noChangeShapeType="1"/>
            </p:cNvSpPr>
            <p:nvPr/>
          </p:nvSpPr>
          <p:spPr bwMode="auto">
            <a:xfrm>
              <a:off x="4819" y="1856"/>
              <a:ext cx="44" cy="3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27" name="Group 411"/>
          <p:cNvGrpSpPr>
            <a:grpSpLocks/>
          </p:cNvGrpSpPr>
          <p:nvPr/>
        </p:nvGrpSpPr>
        <p:grpSpPr bwMode="auto">
          <a:xfrm>
            <a:off x="8297863" y="1911351"/>
            <a:ext cx="596900" cy="542925"/>
            <a:chOff x="4267" y="1204"/>
            <a:chExt cx="376" cy="342"/>
          </a:xfrm>
        </p:grpSpPr>
        <p:sp>
          <p:nvSpPr>
            <p:cNvPr id="9628" name="Freeform 412"/>
            <p:cNvSpPr>
              <a:spLocks/>
            </p:cNvSpPr>
            <p:nvPr/>
          </p:nvSpPr>
          <p:spPr bwMode="auto">
            <a:xfrm>
              <a:off x="4271" y="1204"/>
              <a:ext cx="372" cy="342"/>
            </a:xfrm>
            <a:custGeom>
              <a:avLst/>
              <a:gdLst>
                <a:gd name="T0" fmla="*/ 0 w 372"/>
                <a:gd name="T1" fmla="*/ 0 h 342"/>
                <a:gd name="T2" fmla="*/ 0 w 372"/>
                <a:gd name="T3" fmla="*/ 0 h 342"/>
                <a:gd name="T4" fmla="*/ 54 w 372"/>
                <a:gd name="T5" fmla="*/ 38 h 342"/>
                <a:gd name="T6" fmla="*/ 106 w 372"/>
                <a:gd name="T7" fmla="*/ 78 h 342"/>
                <a:gd name="T8" fmla="*/ 156 w 372"/>
                <a:gd name="T9" fmla="*/ 120 h 342"/>
                <a:gd name="T10" fmla="*/ 204 w 372"/>
                <a:gd name="T11" fmla="*/ 162 h 342"/>
                <a:gd name="T12" fmla="*/ 250 w 372"/>
                <a:gd name="T13" fmla="*/ 204 h 342"/>
                <a:gd name="T14" fmla="*/ 292 w 372"/>
                <a:gd name="T15" fmla="*/ 250 h 342"/>
                <a:gd name="T16" fmla="*/ 334 w 372"/>
                <a:gd name="T17" fmla="*/ 294 h 342"/>
                <a:gd name="T18" fmla="*/ 372 w 372"/>
                <a:gd name="T19"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42">
                  <a:moveTo>
                    <a:pt x="0" y="0"/>
                  </a:moveTo>
                  <a:lnTo>
                    <a:pt x="0" y="0"/>
                  </a:lnTo>
                  <a:lnTo>
                    <a:pt x="54" y="38"/>
                  </a:lnTo>
                  <a:lnTo>
                    <a:pt x="106" y="78"/>
                  </a:lnTo>
                  <a:lnTo>
                    <a:pt x="156" y="120"/>
                  </a:lnTo>
                  <a:lnTo>
                    <a:pt x="204" y="162"/>
                  </a:lnTo>
                  <a:lnTo>
                    <a:pt x="250" y="204"/>
                  </a:lnTo>
                  <a:lnTo>
                    <a:pt x="292" y="250"/>
                  </a:lnTo>
                  <a:lnTo>
                    <a:pt x="334" y="294"/>
                  </a:lnTo>
                  <a:lnTo>
                    <a:pt x="372" y="34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29" name="Line 413"/>
            <p:cNvSpPr>
              <a:spLocks noChangeShapeType="1"/>
            </p:cNvSpPr>
            <p:nvPr/>
          </p:nvSpPr>
          <p:spPr bwMode="auto">
            <a:xfrm>
              <a:off x="4267" y="1206"/>
              <a:ext cx="28" cy="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0" name="Line 414"/>
            <p:cNvSpPr>
              <a:spLocks noChangeShapeType="1"/>
            </p:cNvSpPr>
            <p:nvPr/>
          </p:nvSpPr>
          <p:spPr bwMode="auto">
            <a:xfrm flipV="1">
              <a:off x="4267" y="1204"/>
              <a:ext cx="54"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31" name="Group 415"/>
          <p:cNvGrpSpPr>
            <a:grpSpLocks/>
          </p:cNvGrpSpPr>
          <p:nvPr/>
        </p:nvGrpSpPr>
        <p:grpSpPr bwMode="auto">
          <a:xfrm>
            <a:off x="7732716" y="365128"/>
            <a:ext cx="895349" cy="746125"/>
            <a:chOff x="3911" y="230"/>
            <a:chExt cx="564" cy="470"/>
          </a:xfrm>
        </p:grpSpPr>
        <p:sp>
          <p:nvSpPr>
            <p:cNvPr id="9632" name="Freeform 416"/>
            <p:cNvSpPr>
              <a:spLocks/>
            </p:cNvSpPr>
            <p:nvPr/>
          </p:nvSpPr>
          <p:spPr bwMode="auto">
            <a:xfrm>
              <a:off x="4285" y="256"/>
              <a:ext cx="78" cy="98"/>
            </a:xfrm>
            <a:custGeom>
              <a:avLst/>
              <a:gdLst>
                <a:gd name="T0" fmla="*/ 32 w 78"/>
                <a:gd name="T1" fmla="*/ 34 h 98"/>
                <a:gd name="T2" fmla="*/ 32 w 78"/>
                <a:gd name="T3" fmla="*/ 34 h 98"/>
                <a:gd name="T4" fmla="*/ 22 w 78"/>
                <a:gd name="T5" fmla="*/ 26 h 98"/>
                <a:gd name="T6" fmla="*/ 16 w 78"/>
                <a:gd name="T7" fmla="*/ 18 h 98"/>
                <a:gd name="T8" fmla="*/ 14 w 78"/>
                <a:gd name="T9" fmla="*/ 10 h 98"/>
                <a:gd name="T10" fmla="*/ 14 w 78"/>
                <a:gd name="T11" fmla="*/ 4 h 98"/>
                <a:gd name="T12" fmla="*/ 14 w 78"/>
                <a:gd name="T13" fmla="*/ 4 h 98"/>
                <a:gd name="T14" fmla="*/ 16 w 78"/>
                <a:gd name="T15" fmla="*/ 2 h 98"/>
                <a:gd name="T16" fmla="*/ 20 w 78"/>
                <a:gd name="T17" fmla="*/ 0 h 98"/>
                <a:gd name="T18" fmla="*/ 30 w 78"/>
                <a:gd name="T19" fmla="*/ 0 h 98"/>
                <a:gd name="T20" fmla="*/ 40 w 78"/>
                <a:gd name="T21" fmla="*/ 2 h 98"/>
                <a:gd name="T22" fmla="*/ 54 w 78"/>
                <a:gd name="T23" fmla="*/ 8 h 98"/>
                <a:gd name="T24" fmla="*/ 54 w 78"/>
                <a:gd name="T25" fmla="*/ 8 h 98"/>
                <a:gd name="T26" fmla="*/ 66 w 78"/>
                <a:gd name="T27" fmla="*/ 16 h 98"/>
                <a:gd name="T28" fmla="*/ 74 w 78"/>
                <a:gd name="T29" fmla="*/ 24 h 98"/>
                <a:gd name="T30" fmla="*/ 78 w 78"/>
                <a:gd name="T31" fmla="*/ 32 h 98"/>
                <a:gd name="T32" fmla="*/ 78 w 78"/>
                <a:gd name="T33" fmla="*/ 36 h 98"/>
                <a:gd name="T34" fmla="*/ 78 w 78"/>
                <a:gd name="T35" fmla="*/ 40 h 98"/>
                <a:gd name="T36" fmla="*/ 78 w 78"/>
                <a:gd name="T37" fmla="*/ 40 h 98"/>
                <a:gd name="T38" fmla="*/ 72 w 78"/>
                <a:gd name="T39" fmla="*/ 44 h 98"/>
                <a:gd name="T40" fmla="*/ 64 w 78"/>
                <a:gd name="T41" fmla="*/ 46 h 98"/>
                <a:gd name="T42" fmla="*/ 54 w 78"/>
                <a:gd name="T43" fmla="*/ 44 h 98"/>
                <a:gd name="T44" fmla="*/ 44 w 78"/>
                <a:gd name="T45" fmla="*/ 40 h 98"/>
                <a:gd name="T46" fmla="*/ 44 w 78"/>
                <a:gd name="T47" fmla="*/ 40 h 98"/>
                <a:gd name="T48" fmla="*/ 34 w 78"/>
                <a:gd name="T49" fmla="*/ 56 h 98"/>
                <a:gd name="T50" fmla="*/ 34 w 78"/>
                <a:gd name="T51" fmla="*/ 56 h 98"/>
                <a:gd name="T52" fmla="*/ 32 w 78"/>
                <a:gd name="T53" fmla="*/ 60 h 98"/>
                <a:gd name="T54" fmla="*/ 28 w 78"/>
                <a:gd name="T55" fmla="*/ 60 h 98"/>
                <a:gd name="T56" fmla="*/ 28 w 78"/>
                <a:gd name="T57" fmla="*/ 60 h 98"/>
                <a:gd name="T58" fmla="*/ 28 w 78"/>
                <a:gd name="T59" fmla="*/ 60 h 98"/>
                <a:gd name="T60" fmla="*/ 30 w 78"/>
                <a:gd name="T61" fmla="*/ 64 h 98"/>
                <a:gd name="T62" fmla="*/ 28 w 78"/>
                <a:gd name="T63" fmla="*/ 66 h 98"/>
                <a:gd name="T64" fmla="*/ 14 w 78"/>
                <a:gd name="T65" fmla="*/ 94 h 98"/>
                <a:gd name="T66" fmla="*/ 14 w 78"/>
                <a:gd name="T67" fmla="*/ 94 h 98"/>
                <a:gd name="T68" fmla="*/ 10 w 78"/>
                <a:gd name="T69" fmla="*/ 98 h 98"/>
                <a:gd name="T70" fmla="*/ 4 w 78"/>
                <a:gd name="T71" fmla="*/ 98 h 98"/>
                <a:gd name="T72" fmla="*/ 4 w 78"/>
                <a:gd name="T73" fmla="*/ 98 h 98"/>
                <a:gd name="T74" fmla="*/ 4 w 78"/>
                <a:gd name="T75" fmla="*/ 98 h 98"/>
                <a:gd name="T76" fmla="*/ 0 w 78"/>
                <a:gd name="T77" fmla="*/ 94 h 98"/>
                <a:gd name="T78" fmla="*/ 2 w 78"/>
                <a:gd name="T79" fmla="*/ 88 h 98"/>
                <a:gd name="T80" fmla="*/ 16 w 78"/>
                <a:gd name="T81" fmla="*/ 60 h 98"/>
                <a:gd name="T82" fmla="*/ 16 w 78"/>
                <a:gd name="T83" fmla="*/ 60 h 98"/>
                <a:gd name="T84" fmla="*/ 18 w 78"/>
                <a:gd name="T85" fmla="*/ 58 h 98"/>
                <a:gd name="T86" fmla="*/ 22 w 78"/>
                <a:gd name="T87" fmla="*/ 56 h 98"/>
                <a:gd name="T88" fmla="*/ 22 w 78"/>
                <a:gd name="T89" fmla="*/ 56 h 98"/>
                <a:gd name="T90" fmla="*/ 22 w 78"/>
                <a:gd name="T91" fmla="*/ 56 h 98"/>
                <a:gd name="T92" fmla="*/ 22 w 78"/>
                <a:gd name="T93" fmla="*/ 54 h 98"/>
                <a:gd name="T94" fmla="*/ 22 w 78"/>
                <a:gd name="T95" fmla="*/ 50 h 98"/>
                <a:gd name="T96" fmla="*/ 32 w 78"/>
                <a:gd name="T97" fmla="*/ 34 h 98"/>
                <a:gd name="T98" fmla="*/ 32 w 78"/>
                <a:gd name="T99"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2" y="34"/>
                  </a:moveTo>
                  <a:lnTo>
                    <a:pt x="32" y="34"/>
                  </a:lnTo>
                  <a:lnTo>
                    <a:pt x="22" y="26"/>
                  </a:lnTo>
                  <a:lnTo>
                    <a:pt x="16" y="18"/>
                  </a:lnTo>
                  <a:lnTo>
                    <a:pt x="14" y="10"/>
                  </a:lnTo>
                  <a:lnTo>
                    <a:pt x="14" y="4"/>
                  </a:lnTo>
                  <a:lnTo>
                    <a:pt x="14" y="4"/>
                  </a:lnTo>
                  <a:lnTo>
                    <a:pt x="16" y="2"/>
                  </a:lnTo>
                  <a:lnTo>
                    <a:pt x="20" y="0"/>
                  </a:lnTo>
                  <a:lnTo>
                    <a:pt x="30" y="0"/>
                  </a:lnTo>
                  <a:lnTo>
                    <a:pt x="40" y="2"/>
                  </a:lnTo>
                  <a:lnTo>
                    <a:pt x="54" y="8"/>
                  </a:lnTo>
                  <a:lnTo>
                    <a:pt x="54" y="8"/>
                  </a:lnTo>
                  <a:lnTo>
                    <a:pt x="66" y="16"/>
                  </a:lnTo>
                  <a:lnTo>
                    <a:pt x="74" y="24"/>
                  </a:lnTo>
                  <a:lnTo>
                    <a:pt x="78" y="32"/>
                  </a:lnTo>
                  <a:lnTo>
                    <a:pt x="78" y="36"/>
                  </a:lnTo>
                  <a:lnTo>
                    <a:pt x="78" y="40"/>
                  </a:lnTo>
                  <a:lnTo>
                    <a:pt x="78" y="40"/>
                  </a:lnTo>
                  <a:lnTo>
                    <a:pt x="72" y="44"/>
                  </a:lnTo>
                  <a:lnTo>
                    <a:pt x="64" y="46"/>
                  </a:lnTo>
                  <a:lnTo>
                    <a:pt x="54" y="44"/>
                  </a:lnTo>
                  <a:lnTo>
                    <a:pt x="44" y="40"/>
                  </a:lnTo>
                  <a:lnTo>
                    <a:pt x="44" y="40"/>
                  </a:lnTo>
                  <a:lnTo>
                    <a:pt x="34" y="56"/>
                  </a:lnTo>
                  <a:lnTo>
                    <a:pt x="34" y="56"/>
                  </a:lnTo>
                  <a:lnTo>
                    <a:pt x="32" y="60"/>
                  </a:lnTo>
                  <a:lnTo>
                    <a:pt x="28" y="60"/>
                  </a:lnTo>
                  <a:lnTo>
                    <a:pt x="28" y="60"/>
                  </a:lnTo>
                  <a:lnTo>
                    <a:pt x="28" y="60"/>
                  </a:lnTo>
                  <a:lnTo>
                    <a:pt x="30" y="64"/>
                  </a:lnTo>
                  <a:lnTo>
                    <a:pt x="28" y="66"/>
                  </a:lnTo>
                  <a:lnTo>
                    <a:pt x="14" y="94"/>
                  </a:lnTo>
                  <a:lnTo>
                    <a:pt x="14" y="94"/>
                  </a:lnTo>
                  <a:lnTo>
                    <a:pt x="10" y="98"/>
                  </a:lnTo>
                  <a:lnTo>
                    <a:pt x="4" y="98"/>
                  </a:lnTo>
                  <a:lnTo>
                    <a:pt x="4" y="98"/>
                  </a:lnTo>
                  <a:lnTo>
                    <a:pt x="4" y="98"/>
                  </a:lnTo>
                  <a:lnTo>
                    <a:pt x="0" y="94"/>
                  </a:lnTo>
                  <a:lnTo>
                    <a:pt x="2" y="88"/>
                  </a:lnTo>
                  <a:lnTo>
                    <a:pt x="16" y="60"/>
                  </a:lnTo>
                  <a:lnTo>
                    <a:pt x="16" y="60"/>
                  </a:lnTo>
                  <a:lnTo>
                    <a:pt x="18" y="58"/>
                  </a:lnTo>
                  <a:lnTo>
                    <a:pt x="22" y="56"/>
                  </a:lnTo>
                  <a:lnTo>
                    <a:pt x="22" y="56"/>
                  </a:lnTo>
                  <a:lnTo>
                    <a:pt x="22" y="56"/>
                  </a:lnTo>
                  <a:lnTo>
                    <a:pt x="22" y="54"/>
                  </a:lnTo>
                  <a:lnTo>
                    <a:pt x="22" y="50"/>
                  </a:lnTo>
                  <a:lnTo>
                    <a:pt x="32" y="34"/>
                  </a:lnTo>
                  <a:lnTo>
                    <a:pt x="32"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3" name="Freeform 417"/>
            <p:cNvSpPr>
              <a:spLocks/>
            </p:cNvSpPr>
            <p:nvPr/>
          </p:nvSpPr>
          <p:spPr bwMode="auto">
            <a:xfrm>
              <a:off x="4283" y="284"/>
              <a:ext cx="52" cy="74"/>
            </a:xfrm>
            <a:custGeom>
              <a:avLst/>
              <a:gdLst>
                <a:gd name="T0" fmla="*/ 46 w 52"/>
                <a:gd name="T1" fmla="*/ 12 h 74"/>
                <a:gd name="T2" fmla="*/ 46 w 52"/>
                <a:gd name="T3" fmla="*/ 12 h 74"/>
                <a:gd name="T4" fmla="*/ 52 w 52"/>
                <a:gd name="T5" fmla="*/ 14 h 74"/>
                <a:gd name="T6" fmla="*/ 50 w 52"/>
                <a:gd name="T7" fmla="*/ 12 h 74"/>
                <a:gd name="T8" fmla="*/ 40 w 52"/>
                <a:gd name="T9" fmla="*/ 6 h 74"/>
                <a:gd name="T10" fmla="*/ 28 w 52"/>
                <a:gd name="T11" fmla="*/ 2 h 74"/>
                <a:gd name="T12" fmla="*/ 28 w 52"/>
                <a:gd name="T13" fmla="*/ 0 h 74"/>
                <a:gd name="T14" fmla="*/ 32 w 52"/>
                <a:gd name="T15" fmla="*/ 4 h 74"/>
                <a:gd name="T16" fmla="*/ 32 w 52"/>
                <a:gd name="T17" fmla="*/ 4 h 74"/>
                <a:gd name="T18" fmla="*/ 22 w 52"/>
                <a:gd name="T19" fmla="*/ 22 h 74"/>
                <a:gd name="T20" fmla="*/ 22 w 52"/>
                <a:gd name="T21" fmla="*/ 22 h 74"/>
                <a:gd name="T22" fmla="*/ 22 w 52"/>
                <a:gd name="T23" fmla="*/ 26 h 74"/>
                <a:gd name="T24" fmla="*/ 22 w 52"/>
                <a:gd name="T25" fmla="*/ 28 h 74"/>
                <a:gd name="T26" fmla="*/ 22 w 52"/>
                <a:gd name="T27" fmla="*/ 28 h 74"/>
                <a:gd name="T28" fmla="*/ 22 w 52"/>
                <a:gd name="T29" fmla="*/ 28 h 74"/>
                <a:gd name="T30" fmla="*/ 18 w 52"/>
                <a:gd name="T31" fmla="*/ 30 h 74"/>
                <a:gd name="T32" fmla="*/ 16 w 52"/>
                <a:gd name="T33" fmla="*/ 32 h 74"/>
                <a:gd name="T34" fmla="*/ 0 w 52"/>
                <a:gd name="T35" fmla="*/ 62 h 74"/>
                <a:gd name="T36" fmla="*/ 0 w 52"/>
                <a:gd name="T37" fmla="*/ 62 h 74"/>
                <a:gd name="T38" fmla="*/ 0 w 52"/>
                <a:gd name="T39" fmla="*/ 66 h 74"/>
                <a:gd name="T40" fmla="*/ 0 w 52"/>
                <a:gd name="T41" fmla="*/ 68 h 74"/>
                <a:gd name="T42" fmla="*/ 4 w 52"/>
                <a:gd name="T43" fmla="*/ 72 h 74"/>
                <a:gd name="T44" fmla="*/ 4 w 52"/>
                <a:gd name="T45" fmla="*/ 72 h 74"/>
                <a:gd name="T46" fmla="*/ 4 w 52"/>
                <a:gd name="T47" fmla="*/ 72 h 74"/>
                <a:gd name="T48" fmla="*/ 12 w 52"/>
                <a:gd name="T49" fmla="*/ 74 h 74"/>
                <a:gd name="T50" fmla="*/ 14 w 52"/>
                <a:gd name="T51" fmla="*/ 74 h 74"/>
                <a:gd name="T52" fmla="*/ 16 w 52"/>
                <a:gd name="T53" fmla="*/ 72 h 74"/>
                <a:gd name="T54" fmla="*/ 32 w 52"/>
                <a:gd name="T55" fmla="*/ 40 h 74"/>
                <a:gd name="T56" fmla="*/ 32 w 52"/>
                <a:gd name="T57" fmla="*/ 40 h 74"/>
                <a:gd name="T58" fmla="*/ 32 w 52"/>
                <a:gd name="T59" fmla="*/ 38 h 74"/>
                <a:gd name="T60" fmla="*/ 32 w 52"/>
                <a:gd name="T61" fmla="*/ 34 h 74"/>
                <a:gd name="T62" fmla="*/ 32 w 52"/>
                <a:gd name="T63" fmla="*/ 34 h 74"/>
                <a:gd name="T64" fmla="*/ 32 w 52"/>
                <a:gd name="T65" fmla="*/ 34 h 74"/>
                <a:gd name="T66" fmla="*/ 36 w 52"/>
                <a:gd name="T67" fmla="*/ 32 h 74"/>
                <a:gd name="T68" fmla="*/ 38 w 52"/>
                <a:gd name="T69" fmla="*/ 30 h 74"/>
                <a:gd name="T70" fmla="*/ 46 w 52"/>
                <a:gd name="T71" fmla="*/ 12 h 74"/>
                <a:gd name="T72" fmla="*/ 46 w 52"/>
                <a:gd name="T73"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74">
                  <a:moveTo>
                    <a:pt x="46" y="12"/>
                  </a:moveTo>
                  <a:lnTo>
                    <a:pt x="46" y="12"/>
                  </a:lnTo>
                  <a:lnTo>
                    <a:pt x="52" y="14"/>
                  </a:lnTo>
                  <a:lnTo>
                    <a:pt x="50" y="12"/>
                  </a:lnTo>
                  <a:lnTo>
                    <a:pt x="40" y="6"/>
                  </a:lnTo>
                  <a:lnTo>
                    <a:pt x="28" y="2"/>
                  </a:lnTo>
                  <a:lnTo>
                    <a:pt x="28" y="0"/>
                  </a:lnTo>
                  <a:lnTo>
                    <a:pt x="32" y="4"/>
                  </a:lnTo>
                  <a:lnTo>
                    <a:pt x="32" y="4"/>
                  </a:lnTo>
                  <a:lnTo>
                    <a:pt x="22" y="22"/>
                  </a:lnTo>
                  <a:lnTo>
                    <a:pt x="22" y="22"/>
                  </a:lnTo>
                  <a:lnTo>
                    <a:pt x="22" y="26"/>
                  </a:lnTo>
                  <a:lnTo>
                    <a:pt x="22" y="28"/>
                  </a:lnTo>
                  <a:lnTo>
                    <a:pt x="22" y="28"/>
                  </a:lnTo>
                  <a:lnTo>
                    <a:pt x="22" y="28"/>
                  </a:lnTo>
                  <a:lnTo>
                    <a:pt x="18" y="30"/>
                  </a:lnTo>
                  <a:lnTo>
                    <a:pt x="16" y="32"/>
                  </a:lnTo>
                  <a:lnTo>
                    <a:pt x="0" y="62"/>
                  </a:lnTo>
                  <a:lnTo>
                    <a:pt x="0" y="62"/>
                  </a:lnTo>
                  <a:lnTo>
                    <a:pt x="0" y="66"/>
                  </a:lnTo>
                  <a:lnTo>
                    <a:pt x="0" y="68"/>
                  </a:lnTo>
                  <a:lnTo>
                    <a:pt x="4" y="72"/>
                  </a:lnTo>
                  <a:lnTo>
                    <a:pt x="4" y="72"/>
                  </a:lnTo>
                  <a:lnTo>
                    <a:pt x="4" y="72"/>
                  </a:lnTo>
                  <a:lnTo>
                    <a:pt x="12" y="74"/>
                  </a:lnTo>
                  <a:lnTo>
                    <a:pt x="14" y="74"/>
                  </a:lnTo>
                  <a:lnTo>
                    <a:pt x="16" y="72"/>
                  </a:lnTo>
                  <a:lnTo>
                    <a:pt x="32" y="40"/>
                  </a:lnTo>
                  <a:lnTo>
                    <a:pt x="32" y="40"/>
                  </a:lnTo>
                  <a:lnTo>
                    <a:pt x="32" y="38"/>
                  </a:lnTo>
                  <a:lnTo>
                    <a:pt x="32" y="34"/>
                  </a:lnTo>
                  <a:lnTo>
                    <a:pt x="32" y="34"/>
                  </a:lnTo>
                  <a:lnTo>
                    <a:pt x="32" y="34"/>
                  </a:lnTo>
                  <a:lnTo>
                    <a:pt x="36" y="32"/>
                  </a:lnTo>
                  <a:lnTo>
                    <a:pt x="38" y="30"/>
                  </a:lnTo>
                  <a:lnTo>
                    <a:pt x="46" y="12"/>
                  </a:lnTo>
                  <a:lnTo>
                    <a:pt x="46" y="1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4" name="Freeform 418"/>
            <p:cNvSpPr>
              <a:spLocks/>
            </p:cNvSpPr>
            <p:nvPr/>
          </p:nvSpPr>
          <p:spPr bwMode="auto">
            <a:xfrm>
              <a:off x="4189" y="230"/>
              <a:ext cx="74" cy="102"/>
            </a:xfrm>
            <a:custGeom>
              <a:avLst/>
              <a:gdLst>
                <a:gd name="T0" fmla="*/ 28 w 74"/>
                <a:gd name="T1" fmla="*/ 34 h 102"/>
                <a:gd name="T2" fmla="*/ 28 w 74"/>
                <a:gd name="T3" fmla="*/ 34 h 102"/>
                <a:gd name="T4" fmla="*/ 18 w 74"/>
                <a:gd name="T5" fmla="*/ 30 h 102"/>
                <a:gd name="T6" fmla="*/ 8 w 74"/>
                <a:gd name="T7" fmla="*/ 26 h 102"/>
                <a:gd name="T8" fmla="*/ 2 w 74"/>
                <a:gd name="T9" fmla="*/ 20 h 102"/>
                <a:gd name="T10" fmla="*/ 0 w 74"/>
                <a:gd name="T11" fmla="*/ 14 h 102"/>
                <a:gd name="T12" fmla="*/ 0 w 74"/>
                <a:gd name="T13" fmla="*/ 14 h 102"/>
                <a:gd name="T14" fmla="*/ 2 w 74"/>
                <a:gd name="T15" fmla="*/ 10 h 102"/>
                <a:gd name="T16" fmla="*/ 4 w 74"/>
                <a:gd name="T17" fmla="*/ 8 h 102"/>
                <a:gd name="T18" fmla="*/ 12 w 74"/>
                <a:gd name="T19" fmla="*/ 2 h 102"/>
                <a:gd name="T20" fmla="*/ 24 w 74"/>
                <a:gd name="T21" fmla="*/ 0 h 102"/>
                <a:gd name="T22" fmla="*/ 38 w 74"/>
                <a:gd name="T23" fmla="*/ 0 h 102"/>
                <a:gd name="T24" fmla="*/ 38 w 74"/>
                <a:gd name="T25" fmla="*/ 0 h 102"/>
                <a:gd name="T26" fmla="*/ 52 w 74"/>
                <a:gd name="T27" fmla="*/ 2 h 102"/>
                <a:gd name="T28" fmla="*/ 64 w 74"/>
                <a:gd name="T29" fmla="*/ 8 h 102"/>
                <a:gd name="T30" fmla="*/ 70 w 74"/>
                <a:gd name="T31" fmla="*/ 14 h 102"/>
                <a:gd name="T32" fmla="*/ 72 w 74"/>
                <a:gd name="T33" fmla="*/ 16 h 102"/>
                <a:gd name="T34" fmla="*/ 74 w 74"/>
                <a:gd name="T35" fmla="*/ 20 h 102"/>
                <a:gd name="T36" fmla="*/ 74 w 74"/>
                <a:gd name="T37" fmla="*/ 20 h 102"/>
                <a:gd name="T38" fmla="*/ 70 w 74"/>
                <a:gd name="T39" fmla="*/ 26 h 102"/>
                <a:gd name="T40" fmla="*/ 64 w 74"/>
                <a:gd name="T41" fmla="*/ 30 h 102"/>
                <a:gd name="T42" fmla="*/ 54 w 74"/>
                <a:gd name="T43" fmla="*/ 34 h 102"/>
                <a:gd name="T44" fmla="*/ 42 w 74"/>
                <a:gd name="T45" fmla="*/ 34 h 102"/>
                <a:gd name="T46" fmla="*/ 42 w 74"/>
                <a:gd name="T47" fmla="*/ 34 h 102"/>
                <a:gd name="T48" fmla="*/ 40 w 74"/>
                <a:gd name="T49" fmla="*/ 54 h 102"/>
                <a:gd name="T50" fmla="*/ 40 w 74"/>
                <a:gd name="T51" fmla="*/ 54 h 102"/>
                <a:gd name="T52" fmla="*/ 40 w 74"/>
                <a:gd name="T53" fmla="*/ 56 h 102"/>
                <a:gd name="T54" fmla="*/ 38 w 74"/>
                <a:gd name="T55" fmla="*/ 58 h 102"/>
                <a:gd name="T56" fmla="*/ 38 w 74"/>
                <a:gd name="T57" fmla="*/ 58 h 102"/>
                <a:gd name="T58" fmla="*/ 38 w 74"/>
                <a:gd name="T59" fmla="*/ 58 h 102"/>
                <a:gd name="T60" fmla="*/ 40 w 74"/>
                <a:gd name="T61" fmla="*/ 60 h 102"/>
                <a:gd name="T62" fmla="*/ 40 w 74"/>
                <a:gd name="T63" fmla="*/ 64 h 102"/>
                <a:gd name="T64" fmla="*/ 36 w 74"/>
                <a:gd name="T65" fmla="*/ 96 h 102"/>
                <a:gd name="T66" fmla="*/ 36 w 74"/>
                <a:gd name="T67" fmla="*/ 96 h 102"/>
                <a:gd name="T68" fmla="*/ 34 w 74"/>
                <a:gd name="T69" fmla="*/ 100 h 102"/>
                <a:gd name="T70" fmla="*/ 30 w 74"/>
                <a:gd name="T71" fmla="*/ 102 h 102"/>
                <a:gd name="T72" fmla="*/ 30 w 74"/>
                <a:gd name="T73" fmla="*/ 102 h 102"/>
                <a:gd name="T74" fmla="*/ 30 w 74"/>
                <a:gd name="T75" fmla="*/ 102 h 102"/>
                <a:gd name="T76" fmla="*/ 24 w 74"/>
                <a:gd name="T77" fmla="*/ 100 h 102"/>
                <a:gd name="T78" fmla="*/ 24 w 74"/>
                <a:gd name="T79" fmla="*/ 96 h 102"/>
                <a:gd name="T80" fmla="*/ 26 w 74"/>
                <a:gd name="T81" fmla="*/ 64 h 102"/>
                <a:gd name="T82" fmla="*/ 26 w 74"/>
                <a:gd name="T83" fmla="*/ 64 h 102"/>
                <a:gd name="T84" fmla="*/ 26 w 74"/>
                <a:gd name="T85" fmla="*/ 60 h 102"/>
                <a:gd name="T86" fmla="*/ 30 w 74"/>
                <a:gd name="T87" fmla="*/ 58 h 102"/>
                <a:gd name="T88" fmla="*/ 30 w 74"/>
                <a:gd name="T89" fmla="*/ 58 h 102"/>
                <a:gd name="T90" fmla="*/ 30 w 74"/>
                <a:gd name="T91" fmla="*/ 58 h 102"/>
                <a:gd name="T92" fmla="*/ 28 w 74"/>
                <a:gd name="T93" fmla="*/ 56 h 102"/>
                <a:gd name="T94" fmla="*/ 28 w 74"/>
                <a:gd name="T95" fmla="*/ 52 h 102"/>
                <a:gd name="T96" fmla="*/ 28 w 74"/>
                <a:gd name="T97" fmla="*/ 34 h 102"/>
                <a:gd name="T98" fmla="*/ 28 w 74"/>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2">
                  <a:moveTo>
                    <a:pt x="28" y="34"/>
                  </a:moveTo>
                  <a:lnTo>
                    <a:pt x="28" y="34"/>
                  </a:lnTo>
                  <a:lnTo>
                    <a:pt x="18" y="30"/>
                  </a:lnTo>
                  <a:lnTo>
                    <a:pt x="8" y="26"/>
                  </a:lnTo>
                  <a:lnTo>
                    <a:pt x="2" y="20"/>
                  </a:lnTo>
                  <a:lnTo>
                    <a:pt x="0" y="14"/>
                  </a:lnTo>
                  <a:lnTo>
                    <a:pt x="0" y="14"/>
                  </a:lnTo>
                  <a:lnTo>
                    <a:pt x="2" y="10"/>
                  </a:lnTo>
                  <a:lnTo>
                    <a:pt x="4" y="8"/>
                  </a:lnTo>
                  <a:lnTo>
                    <a:pt x="12" y="2"/>
                  </a:lnTo>
                  <a:lnTo>
                    <a:pt x="24" y="0"/>
                  </a:lnTo>
                  <a:lnTo>
                    <a:pt x="38" y="0"/>
                  </a:lnTo>
                  <a:lnTo>
                    <a:pt x="38" y="0"/>
                  </a:lnTo>
                  <a:lnTo>
                    <a:pt x="52" y="2"/>
                  </a:lnTo>
                  <a:lnTo>
                    <a:pt x="64" y="8"/>
                  </a:lnTo>
                  <a:lnTo>
                    <a:pt x="70" y="14"/>
                  </a:lnTo>
                  <a:lnTo>
                    <a:pt x="72" y="16"/>
                  </a:lnTo>
                  <a:lnTo>
                    <a:pt x="74" y="20"/>
                  </a:lnTo>
                  <a:lnTo>
                    <a:pt x="74" y="20"/>
                  </a:lnTo>
                  <a:lnTo>
                    <a:pt x="70" y="26"/>
                  </a:lnTo>
                  <a:lnTo>
                    <a:pt x="64" y="30"/>
                  </a:lnTo>
                  <a:lnTo>
                    <a:pt x="54" y="34"/>
                  </a:lnTo>
                  <a:lnTo>
                    <a:pt x="42" y="34"/>
                  </a:lnTo>
                  <a:lnTo>
                    <a:pt x="42" y="34"/>
                  </a:lnTo>
                  <a:lnTo>
                    <a:pt x="40" y="54"/>
                  </a:lnTo>
                  <a:lnTo>
                    <a:pt x="40" y="54"/>
                  </a:lnTo>
                  <a:lnTo>
                    <a:pt x="40" y="56"/>
                  </a:lnTo>
                  <a:lnTo>
                    <a:pt x="38" y="58"/>
                  </a:lnTo>
                  <a:lnTo>
                    <a:pt x="38" y="58"/>
                  </a:lnTo>
                  <a:lnTo>
                    <a:pt x="38" y="58"/>
                  </a:lnTo>
                  <a:lnTo>
                    <a:pt x="40" y="60"/>
                  </a:lnTo>
                  <a:lnTo>
                    <a:pt x="40" y="64"/>
                  </a:lnTo>
                  <a:lnTo>
                    <a:pt x="36" y="96"/>
                  </a:lnTo>
                  <a:lnTo>
                    <a:pt x="36" y="96"/>
                  </a:lnTo>
                  <a:lnTo>
                    <a:pt x="34" y="100"/>
                  </a:lnTo>
                  <a:lnTo>
                    <a:pt x="30" y="102"/>
                  </a:lnTo>
                  <a:lnTo>
                    <a:pt x="30" y="102"/>
                  </a:lnTo>
                  <a:lnTo>
                    <a:pt x="30" y="102"/>
                  </a:lnTo>
                  <a:lnTo>
                    <a:pt x="24" y="100"/>
                  </a:lnTo>
                  <a:lnTo>
                    <a:pt x="24" y="96"/>
                  </a:lnTo>
                  <a:lnTo>
                    <a:pt x="26" y="64"/>
                  </a:lnTo>
                  <a:lnTo>
                    <a:pt x="26" y="64"/>
                  </a:lnTo>
                  <a:lnTo>
                    <a:pt x="26" y="60"/>
                  </a:lnTo>
                  <a:lnTo>
                    <a:pt x="30" y="58"/>
                  </a:lnTo>
                  <a:lnTo>
                    <a:pt x="30" y="58"/>
                  </a:lnTo>
                  <a:lnTo>
                    <a:pt x="30" y="58"/>
                  </a:lnTo>
                  <a:lnTo>
                    <a:pt x="28" y="56"/>
                  </a:lnTo>
                  <a:lnTo>
                    <a:pt x="28" y="52"/>
                  </a:lnTo>
                  <a:lnTo>
                    <a:pt x="28" y="34"/>
                  </a:lnTo>
                  <a:lnTo>
                    <a:pt x="28"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5" name="Freeform 419"/>
            <p:cNvSpPr>
              <a:spLocks/>
            </p:cNvSpPr>
            <p:nvPr/>
          </p:nvSpPr>
          <p:spPr bwMode="auto">
            <a:xfrm>
              <a:off x="4211" y="260"/>
              <a:ext cx="26" cy="76"/>
            </a:xfrm>
            <a:custGeom>
              <a:avLst/>
              <a:gdLst>
                <a:gd name="T0" fmla="*/ 22 w 26"/>
                <a:gd name="T1" fmla="*/ 4 h 76"/>
                <a:gd name="T2" fmla="*/ 22 w 26"/>
                <a:gd name="T3" fmla="*/ 4 h 76"/>
                <a:gd name="T4" fmla="*/ 26 w 26"/>
                <a:gd name="T5" fmla="*/ 4 h 76"/>
                <a:gd name="T6" fmla="*/ 24 w 26"/>
                <a:gd name="T7" fmla="*/ 2 h 76"/>
                <a:gd name="T8" fmla="*/ 12 w 26"/>
                <a:gd name="T9" fmla="*/ 2 h 76"/>
                <a:gd name="T10" fmla="*/ 0 w 26"/>
                <a:gd name="T11" fmla="*/ 0 h 76"/>
                <a:gd name="T12" fmla="*/ 0 w 26"/>
                <a:gd name="T13" fmla="*/ 2 h 76"/>
                <a:gd name="T14" fmla="*/ 4 w 26"/>
                <a:gd name="T15" fmla="*/ 2 h 76"/>
                <a:gd name="T16" fmla="*/ 4 w 26"/>
                <a:gd name="T17" fmla="*/ 2 h 76"/>
                <a:gd name="T18" fmla="*/ 2 w 26"/>
                <a:gd name="T19" fmla="*/ 22 h 76"/>
                <a:gd name="T20" fmla="*/ 2 w 26"/>
                <a:gd name="T21" fmla="*/ 22 h 76"/>
                <a:gd name="T22" fmla="*/ 4 w 26"/>
                <a:gd name="T23" fmla="*/ 26 h 76"/>
                <a:gd name="T24" fmla="*/ 6 w 26"/>
                <a:gd name="T25" fmla="*/ 28 h 76"/>
                <a:gd name="T26" fmla="*/ 6 w 26"/>
                <a:gd name="T27" fmla="*/ 28 h 76"/>
                <a:gd name="T28" fmla="*/ 6 w 26"/>
                <a:gd name="T29" fmla="*/ 28 h 76"/>
                <a:gd name="T30" fmla="*/ 2 w 26"/>
                <a:gd name="T31" fmla="*/ 30 h 76"/>
                <a:gd name="T32" fmla="*/ 2 w 26"/>
                <a:gd name="T33" fmla="*/ 34 h 76"/>
                <a:gd name="T34" fmla="*/ 0 w 26"/>
                <a:gd name="T35" fmla="*/ 68 h 76"/>
                <a:gd name="T36" fmla="*/ 0 w 26"/>
                <a:gd name="T37" fmla="*/ 68 h 76"/>
                <a:gd name="T38" fmla="*/ 0 w 26"/>
                <a:gd name="T39" fmla="*/ 72 h 76"/>
                <a:gd name="T40" fmla="*/ 2 w 26"/>
                <a:gd name="T41" fmla="*/ 74 h 76"/>
                <a:gd name="T42" fmla="*/ 8 w 26"/>
                <a:gd name="T43" fmla="*/ 76 h 76"/>
                <a:gd name="T44" fmla="*/ 8 w 26"/>
                <a:gd name="T45" fmla="*/ 76 h 76"/>
                <a:gd name="T46" fmla="*/ 8 w 26"/>
                <a:gd name="T47" fmla="*/ 76 h 76"/>
                <a:gd name="T48" fmla="*/ 14 w 26"/>
                <a:gd name="T49" fmla="*/ 74 h 76"/>
                <a:gd name="T50" fmla="*/ 16 w 26"/>
                <a:gd name="T51" fmla="*/ 72 h 76"/>
                <a:gd name="T52" fmla="*/ 18 w 26"/>
                <a:gd name="T53" fmla="*/ 70 h 76"/>
                <a:gd name="T54" fmla="*/ 20 w 26"/>
                <a:gd name="T55" fmla="*/ 36 h 76"/>
                <a:gd name="T56" fmla="*/ 20 w 26"/>
                <a:gd name="T57" fmla="*/ 36 h 76"/>
                <a:gd name="T58" fmla="*/ 18 w 26"/>
                <a:gd name="T59" fmla="*/ 32 h 76"/>
                <a:gd name="T60" fmla="*/ 16 w 26"/>
                <a:gd name="T61" fmla="*/ 30 h 76"/>
                <a:gd name="T62" fmla="*/ 16 w 26"/>
                <a:gd name="T63" fmla="*/ 30 h 76"/>
                <a:gd name="T64" fmla="*/ 16 w 26"/>
                <a:gd name="T65" fmla="*/ 30 h 76"/>
                <a:gd name="T66" fmla="*/ 20 w 26"/>
                <a:gd name="T67" fmla="*/ 28 h 76"/>
                <a:gd name="T68" fmla="*/ 20 w 26"/>
                <a:gd name="T69" fmla="*/ 24 h 76"/>
                <a:gd name="T70" fmla="*/ 22 w 26"/>
                <a:gd name="T71" fmla="*/ 4 h 76"/>
                <a:gd name="T72" fmla="*/ 22 w 26"/>
                <a:gd name="T73"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76">
                  <a:moveTo>
                    <a:pt x="22" y="4"/>
                  </a:moveTo>
                  <a:lnTo>
                    <a:pt x="22" y="4"/>
                  </a:lnTo>
                  <a:lnTo>
                    <a:pt x="26" y="4"/>
                  </a:lnTo>
                  <a:lnTo>
                    <a:pt x="24" y="2"/>
                  </a:lnTo>
                  <a:lnTo>
                    <a:pt x="12" y="2"/>
                  </a:lnTo>
                  <a:lnTo>
                    <a:pt x="0" y="0"/>
                  </a:lnTo>
                  <a:lnTo>
                    <a:pt x="0" y="2"/>
                  </a:lnTo>
                  <a:lnTo>
                    <a:pt x="4" y="2"/>
                  </a:lnTo>
                  <a:lnTo>
                    <a:pt x="4" y="2"/>
                  </a:lnTo>
                  <a:lnTo>
                    <a:pt x="2" y="22"/>
                  </a:lnTo>
                  <a:lnTo>
                    <a:pt x="2" y="22"/>
                  </a:lnTo>
                  <a:lnTo>
                    <a:pt x="4" y="26"/>
                  </a:lnTo>
                  <a:lnTo>
                    <a:pt x="6" y="28"/>
                  </a:lnTo>
                  <a:lnTo>
                    <a:pt x="6" y="28"/>
                  </a:lnTo>
                  <a:lnTo>
                    <a:pt x="6" y="28"/>
                  </a:lnTo>
                  <a:lnTo>
                    <a:pt x="2" y="30"/>
                  </a:lnTo>
                  <a:lnTo>
                    <a:pt x="2" y="34"/>
                  </a:lnTo>
                  <a:lnTo>
                    <a:pt x="0" y="68"/>
                  </a:lnTo>
                  <a:lnTo>
                    <a:pt x="0" y="68"/>
                  </a:lnTo>
                  <a:lnTo>
                    <a:pt x="0" y="72"/>
                  </a:lnTo>
                  <a:lnTo>
                    <a:pt x="2" y="74"/>
                  </a:lnTo>
                  <a:lnTo>
                    <a:pt x="8" y="76"/>
                  </a:lnTo>
                  <a:lnTo>
                    <a:pt x="8" y="76"/>
                  </a:lnTo>
                  <a:lnTo>
                    <a:pt x="8" y="76"/>
                  </a:lnTo>
                  <a:lnTo>
                    <a:pt x="14" y="74"/>
                  </a:lnTo>
                  <a:lnTo>
                    <a:pt x="16" y="72"/>
                  </a:lnTo>
                  <a:lnTo>
                    <a:pt x="18" y="70"/>
                  </a:lnTo>
                  <a:lnTo>
                    <a:pt x="20" y="36"/>
                  </a:lnTo>
                  <a:lnTo>
                    <a:pt x="20" y="36"/>
                  </a:lnTo>
                  <a:lnTo>
                    <a:pt x="18" y="32"/>
                  </a:lnTo>
                  <a:lnTo>
                    <a:pt x="16" y="30"/>
                  </a:lnTo>
                  <a:lnTo>
                    <a:pt x="16" y="30"/>
                  </a:lnTo>
                  <a:lnTo>
                    <a:pt x="16" y="30"/>
                  </a:lnTo>
                  <a:lnTo>
                    <a:pt x="20" y="28"/>
                  </a:lnTo>
                  <a:lnTo>
                    <a:pt x="20" y="24"/>
                  </a:lnTo>
                  <a:lnTo>
                    <a:pt x="22" y="4"/>
                  </a:lnTo>
                  <a:lnTo>
                    <a:pt x="22"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6" name="Freeform 420"/>
            <p:cNvSpPr>
              <a:spLocks/>
            </p:cNvSpPr>
            <p:nvPr/>
          </p:nvSpPr>
          <p:spPr bwMode="auto">
            <a:xfrm>
              <a:off x="4347" y="332"/>
              <a:ext cx="94" cy="84"/>
            </a:xfrm>
            <a:custGeom>
              <a:avLst/>
              <a:gdLst>
                <a:gd name="T0" fmla="*/ 52 w 94"/>
                <a:gd name="T1" fmla="*/ 34 h 84"/>
                <a:gd name="T2" fmla="*/ 52 w 94"/>
                <a:gd name="T3" fmla="*/ 34 h 84"/>
                <a:gd name="T4" fmla="*/ 46 w 94"/>
                <a:gd name="T5" fmla="*/ 24 h 84"/>
                <a:gd name="T6" fmla="*/ 42 w 94"/>
                <a:gd name="T7" fmla="*/ 14 h 84"/>
                <a:gd name="T8" fmla="*/ 44 w 94"/>
                <a:gd name="T9" fmla="*/ 6 h 84"/>
                <a:gd name="T10" fmla="*/ 46 w 94"/>
                <a:gd name="T11" fmla="*/ 2 h 84"/>
                <a:gd name="T12" fmla="*/ 46 w 94"/>
                <a:gd name="T13" fmla="*/ 2 h 84"/>
                <a:gd name="T14" fmla="*/ 50 w 94"/>
                <a:gd name="T15" fmla="*/ 0 h 84"/>
                <a:gd name="T16" fmla="*/ 54 w 94"/>
                <a:gd name="T17" fmla="*/ 0 h 84"/>
                <a:gd name="T18" fmla="*/ 62 w 94"/>
                <a:gd name="T19" fmla="*/ 2 h 84"/>
                <a:gd name="T20" fmla="*/ 72 w 94"/>
                <a:gd name="T21" fmla="*/ 10 h 84"/>
                <a:gd name="T22" fmla="*/ 82 w 94"/>
                <a:gd name="T23" fmla="*/ 20 h 84"/>
                <a:gd name="T24" fmla="*/ 82 w 94"/>
                <a:gd name="T25" fmla="*/ 20 h 84"/>
                <a:gd name="T26" fmla="*/ 90 w 94"/>
                <a:gd name="T27" fmla="*/ 32 h 84"/>
                <a:gd name="T28" fmla="*/ 94 w 94"/>
                <a:gd name="T29" fmla="*/ 42 h 84"/>
                <a:gd name="T30" fmla="*/ 94 w 94"/>
                <a:gd name="T31" fmla="*/ 52 h 84"/>
                <a:gd name="T32" fmla="*/ 94 w 94"/>
                <a:gd name="T33" fmla="*/ 56 h 84"/>
                <a:gd name="T34" fmla="*/ 90 w 94"/>
                <a:gd name="T35" fmla="*/ 58 h 84"/>
                <a:gd name="T36" fmla="*/ 90 w 94"/>
                <a:gd name="T37" fmla="*/ 58 h 84"/>
                <a:gd name="T38" fmla="*/ 84 w 94"/>
                <a:gd name="T39" fmla="*/ 60 h 84"/>
                <a:gd name="T40" fmla="*/ 76 w 94"/>
                <a:gd name="T41" fmla="*/ 58 h 84"/>
                <a:gd name="T42" fmla="*/ 68 w 94"/>
                <a:gd name="T43" fmla="*/ 54 h 84"/>
                <a:gd name="T44" fmla="*/ 60 w 94"/>
                <a:gd name="T45" fmla="*/ 46 h 84"/>
                <a:gd name="T46" fmla="*/ 60 w 94"/>
                <a:gd name="T47" fmla="*/ 46 h 84"/>
                <a:gd name="T48" fmla="*/ 44 w 94"/>
                <a:gd name="T49" fmla="*/ 58 h 84"/>
                <a:gd name="T50" fmla="*/ 44 w 94"/>
                <a:gd name="T51" fmla="*/ 58 h 84"/>
                <a:gd name="T52" fmla="*/ 42 w 94"/>
                <a:gd name="T53" fmla="*/ 58 h 84"/>
                <a:gd name="T54" fmla="*/ 38 w 94"/>
                <a:gd name="T55" fmla="*/ 58 h 84"/>
                <a:gd name="T56" fmla="*/ 38 w 94"/>
                <a:gd name="T57" fmla="*/ 58 h 84"/>
                <a:gd name="T58" fmla="*/ 38 w 94"/>
                <a:gd name="T59" fmla="*/ 58 h 84"/>
                <a:gd name="T60" fmla="*/ 38 w 94"/>
                <a:gd name="T61" fmla="*/ 62 h 84"/>
                <a:gd name="T62" fmla="*/ 36 w 94"/>
                <a:gd name="T63" fmla="*/ 64 h 84"/>
                <a:gd name="T64" fmla="*/ 10 w 94"/>
                <a:gd name="T65" fmla="*/ 84 h 84"/>
                <a:gd name="T66" fmla="*/ 10 w 94"/>
                <a:gd name="T67" fmla="*/ 84 h 84"/>
                <a:gd name="T68" fmla="*/ 6 w 94"/>
                <a:gd name="T69" fmla="*/ 84 h 84"/>
                <a:gd name="T70" fmla="*/ 0 w 94"/>
                <a:gd name="T71" fmla="*/ 82 h 84"/>
                <a:gd name="T72" fmla="*/ 0 w 94"/>
                <a:gd name="T73" fmla="*/ 82 h 84"/>
                <a:gd name="T74" fmla="*/ 0 w 94"/>
                <a:gd name="T75" fmla="*/ 82 h 84"/>
                <a:gd name="T76" fmla="*/ 0 w 94"/>
                <a:gd name="T77" fmla="*/ 78 h 84"/>
                <a:gd name="T78" fmla="*/ 2 w 94"/>
                <a:gd name="T79" fmla="*/ 72 h 84"/>
                <a:gd name="T80" fmla="*/ 28 w 94"/>
                <a:gd name="T81" fmla="*/ 54 h 84"/>
                <a:gd name="T82" fmla="*/ 28 w 94"/>
                <a:gd name="T83" fmla="*/ 54 h 84"/>
                <a:gd name="T84" fmla="*/ 30 w 94"/>
                <a:gd name="T85" fmla="*/ 52 h 84"/>
                <a:gd name="T86" fmla="*/ 34 w 94"/>
                <a:gd name="T87" fmla="*/ 52 h 84"/>
                <a:gd name="T88" fmla="*/ 34 w 94"/>
                <a:gd name="T89" fmla="*/ 52 h 84"/>
                <a:gd name="T90" fmla="*/ 34 w 94"/>
                <a:gd name="T91" fmla="*/ 52 h 84"/>
                <a:gd name="T92" fmla="*/ 34 w 94"/>
                <a:gd name="T93" fmla="*/ 48 h 84"/>
                <a:gd name="T94" fmla="*/ 36 w 94"/>
                <a:gd name="T95" fmla="*/ 46 h 84"/>
                <a:gd name="T96" fmla="*/ 52 w 94"/>
                <a:gd name="T97" fmla="*/ 34 h 84"/>
                <a:gd name="T98" fmla="*/ 52 w 94"/>
                <a:gd name="T99"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4">
                  <a:moveTo>
                    <a:pt x="52" y="34"/>
                  </a:moveTo>
                  <a:lnTo>
                    <a:pt x="52" y="34"/>
                  </a:lnTo>
                  <a:lnTo>
                    <a:pt x="46" y="24"/>
                  </a:lnTo>
                  <a:lnTo>
                    <a:pt x="42" y="14"/>
                  </a:lnTo>
                  <a:lnTo>
                    <a:pt x="44" y="6"/>
                  </a:lnTo>
                  <a:lnTo>
                    <a:pt x="46" y="2"/>
                  </a:lnTo>
                  <a:lnTo>
                    <a:pt x="46" y="2"/>
                  </a:lnTo>
                  <a:lnTo>
                    <a:pt x="50" y="0"/>
                  </a:lnTo>
                  <a:lnTo>
                    <a:pt x="54" y="0"/>
                  </a:lnTo>
                  <a:lnTo>
                    <a:pt x="62" y="2"/>
                  </a:lnTo>
                  <a:lnTo>
                    <a:pt x="72" y="10"/>
                  </a:lnTo>
                  <a:lnTo>
                    <a:pt x="82" y="20"/>
                  </a:lnTo>
                  <a:lnTo>
                    <a:pt x="82" y="20"/>
                  </a:lnTo>
                  <a:lnTo>
                    <a:pt x="90" y="32"/>
                  </a:lnTo>
                  <a:lnTo>
                    <a:pt x="94" y="42"/>
                  </a:lnTo>
                  <a:lnTo>
                    <a:pt x="94" y="52"/>
                  </a:lnTo>
                  <a:lnTo>
                    <a:pt x="94" y="56"/>
                  </a:lnTo>
                  <a:lnTo>
                    <a:pt x="90" y="58"/>
                  </a:lnTo>
                  <a:lnTo>
                    <a:pt x="90" y="58"/>
                  </a:lnTo>
                  <a:lnTo>
                    <a:pt x="84" y="60"/>
                  </a:lnTo>
                  <a:lnTo>
                    <a:pt x="76" y="58"/>
                  </a:lnTo>
                  <a:lnTo>
                    <a:pt x="68" y="54"/>
                  </a:lnTo>
                  <a:lnTo>
                    <a:pt x="60" y="46"/>
                  </a:lnTo>
                  <a:lnTo>
                    <a:pt x="60" y="46"/>
                  </a:lnTo>
                  <a:lnTo>
                    <a:pt x="44" y="58"/>
                  </a:lnTo>
                  <a:lnTo>
                    <a:pt x="44" y="58"/>
                  </a:lnTo>
                  <a:lnTo>
                    <a:pt x="42" y="58"/>
                  </a:lnTo>
                  <a:lnTo>
                    <a:pt x="38" y="58"/>
                  </a:lnTo>
                  <a:lnTo>
                    <a:pt x="38" y="58"/>
                  </a:lnTo>
                  <a:lnTo>
                    <a:pt x="38" y="58"/>
                  </a:lnTo>
                  <a:lnTo>
                    <a:pt x="38" y="62"/>
                  </a:lnTo>
                  <a:lnTo>
                    <a:pt x="36" y="64"/>
                  </a:lnTo>
                  <a:lnTo>
                    <a:pt x="10" y="84"/>
                  </a:lnTo>
                  <a:lnTo>
                    <a:pt x="10" y="84"/>
                  </a:lnTo>
                  <a:lnTo>
                    <a:pt x="6" y="84"/>
                  </a:lnTo>
                  <a:lnTo>
                    <a:pt x="0" y="82"/>
                  </a:lnTo>
                  <a:lnTo>
                    <a:pt x="0" y="82"/>
                  </a:lnTo>
                  <a:lnTo>
                    <a:pt x="0" y="82"/>
                  </a:lnTo>
                  <a:lnTo>
                    <a:pt x="0" y="78"/>
                  </a:lnTo>
                  <a:lnTo>
                    <a:pt x="2" y="72"/>
                  </a:lnTo>
                  <a:lnTo>
                    <a:pt x="28" y="54"/>
                  </a:lnTo>
                  <a:lnTo>
                    <a:pt x="28" y="54"/>
                  </a:lnTo>
                  <a:lnTo>
                    <a:pt x="30" y="52"/>
                  </a:lnTo>
                  <a:lnTo>
                    <a:pt x="34" y="52"/>
                  </a:lnTo>
                  <a:lnTo>
                    <a:pt x="34" y="52"/>
                  </a:lnTo>
                  <a:lnTo>
                    <a:pt x="34" y="52"/>
                  </a:lnTo>
                  <a:lnTo>
                    <a:pt x="34" y="48"/>
                  </a:lnTo>
                  <a:lnTo>
                    <a:pt x="36" y="46"/>
                  </a:lnTo>
                  <a:lnTo>
                    <a:pt x="52" y="34"/>
                  </a:lnTo>
                  <a:lnTo>
                    <a:pt x="52"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7" name="Freeform 421"/>
            <p:cNvSpPr>
              <a:spLocks/>
            </p:cNvSpPr>
            <p:nvPr/>
          </p:nvSpPr>
          <p:spPr bwMode="auto">
            <a:xfrm>
              <a:off x="4343" y="360"/>
              <a:ext cx="68" cy="62"/>
            </a:xfrm>
            <a:custGeom>
              <a:avLst/>
              <a:gdLst>
                <a:gd name="T0" fmla="*/ 64 w 68"/>
                <a:gd name="T1" fmla="*/ 18 h 62"/>
                <a:gd name="T2" fmla="*/ 64 w 68"/>
                <a:gd name="T3" fmla="*/ 18 h 62"/>
                <a:gd name="T4" fmla="*/ 68 w 68"/>
                <a:gd name="T5" fmla="*/ 22 h 62"/>
                <a:gd name="T6" fmla="*/ 68 w 68"/>
                <a:gd name="T7" fmla="*/ 20 h 62"/>
                <a:gd name="T8" fmla="*/ 60 w 68"/>
                <a:gd name="T9" fmla="*/ 10 h 62"/>
                <a:gd name="T10" fmla="*/ 52 w 68"/>
                <a:gd name="T11" fmla="*/ 0 h 62"/>
                <a:gd name="T12" fmla="*/ 52 w 68"/>
                <a:gd name="T13" fmla="*/ 0 h 62"/>
                <a:gd name="T14" fmla="*/ 54 w 68"/>
                <a:gd name="T15" fmla="*/ 4 h 62"/>
                <a:gd name="T16" fmla="*/ 54 w 68"/>
                <a:gd name="T17" fmla="*/ 4 h 62"/>
                <a:gd name="T18" fmla="*/ 38 w 68"/>
                <a:gd name="T19" fmla="*/ 16 h 62"/>
                <a:gd name="T20" fmla="*/ 38 w 68"/>
                <a:gd name="T21" fmla="*/ 16 h 62"/>
                <a:gd name="T22" fmla="*/ 36 w 68"/>
                <a:gd name="T23" fmla="*/ 20 h 62"/>
                <a:gd name="T24" fmla="*/ 36 w 68"/>
                <a:gd name="T25" fmla="*/ 24 h 62"/>
                <a:gd name="T26" fmla="*/ 36 w 68"/>
                <a:gd name="T27" fmla="*/ 24 h 62"/>
                <a:gd name="T28" fmla="*/ 36 w 68"/>
                <a:gd name="T29" fmla="*/ 24 h 62"/>
                <a:gd name="T30" fmla="*/ 32 w 68"/>
                <a:gd name="T31" fmla="*/ 22 h 62"/>
                <a:gd name="T32" fmla="*/ 28 w 68"/>
                <a:gd name="T33" fmla="*/ 24 h 62"/>
                <a:gd name="T34" fmla="*/ 2 w 68"/>
                <a:gd name="T35" fmla="*/ 46 h 62"/>
                <a:gd name="T36" fmla="*/ 2 w 68"/>
                <a:gd name="T37" fmla="*/ 46 h 62"/>
                <a:gd name="T38" fmla="*/ 0 w 68"/>
                <a:gd name="T39" fmla="*/ 48 h 62"/>
                <a:gd name="T40" fmla="*/ 0 w 68"/>
                <a:gd name="T41" fmla="*/ 52 h 62"/>
                <a:gd name="T42" fmla="*/ 2 w 68"/>
                <a:gd name="T43" fmla="*/ 58 h 62"/>
                <a:gd name="T44" fmla="*/ 2 w 68"/>
                <a:gd name="T45" fmla="*/ 58 h 62"/>
                <a:gd name="T46" fmla="*/ 2 w 68"/>
                <a:gd name="T47" fmla="*/ 58 h 62"/>
                <a:gd name="T48" fmla="*/ 8 w 68"/>
                <a:gd name="T49" fmla="*/ 62 h 62"/>
                <a:gd name="T50" fmla="*/ 10 w 68"/>
                <a:gd name="T51" fmla="*/ 62 h 62"/>
                <a:gd name="T52" fmla="*/ 14 w 68"/>
                <a:gd name="T53" fmla="*/ 60 h 62"/>
                <a:gd name="T54" fmla="*/ 40 w 68"/>
                <a:gd name="T55" fmla="*/ 38 h 62"/>
                <a:gd name="T56" fmla="*/ 40 w 68"/>
                <a:gd name="T57" fmla="*/ 38 h 62"/>
                <a:gd name="T58" fmla="*/ 42 w 68"/>
                <a:gd name="T59" fmla="*/ 36 h 62"/>
                <a:gd name="T60" fmla="*/ 42 w 68"/>
                <a:gd name="T61" fmla="*/ 32 h 62"/>
                <a:gd name="T62" fmla="*/ 42 w 68"/>
                <a:gd name="T63" fmla="*/ 32 h 62"/>
                <a:gd name="T64" fmla="*/ 42 w 68"/>
                <a:gd name="T65" fmla="*/ 32 h 62"/>
                <a:gd name="T66" fmla="*/ 46 w 68"/>
                <a:gd name="T67" fmla="*/ 32 h 62"/>
                <a:gd name="T68" fmla="*/ 50 w 68"/>
                <a:gd name="T69" fmla="*/ 30 h 62"/>
                <a:gd name="T70" fmla="*/ 64 w 68"/>
                <a:gd name="T71" fmla="*/ 18 h 62"/>
                <a:gd name="T72" fmla="*/ 64 w 68"/>
                <a:gd name="T7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2">
                  <a:moveTo>
                    <a:pt x="64" y="18"/>
                  </a:moveTo>
                  <a:lnTo>
                    <a:pt x="64" y="18"/>
                  </a:lnTo>
                  <a:lnTo>
                    <a:pt x="68" y="22"/>
                  </a:lnTo>
                  <a:lnTo>
                    <a:pt x="68" y="20"/>
                  </a:lnTo>
                  <a:lnTo>
                    <a:pt x="60" y="10"/>
                  </a:lnTo>
                  <a:lnTo>
                    <a:pt x="52" y="0"/>
                  </a:lnTo>
                  <a:lnTo>
                    <a:pt x="52" y="0"/>
                  </a:lnTo>
                  <a:lnTo>
                    <a:pt x="54" y="4"/>
                  </a:lnTo>
                  <a:lnTo>
                    <a:pt x="54" y="4"/>
                  </a:lnTo>
                  <a:lnTo>
                    <a:pt x="38" y="16"/>
                  </a:lnTo>
                  <a:lnTo>
                    <a:pt x="38" y="16"/>
                  </a:lnTo>
                  <a:lnTo>
                    <a:pt x="36" y="20"/>
                  </a:lnTo>
                  <a:lnTo>
                    <a:pt x="36" y="24"/>
                  </a:lnTo>
                  <a:lnTo>
                    <a:pt x="36" y="24"/>
                  </a:lnTo>
                  <a:lnTo>
                    <a:pt x="36" y="24"/>
                  </a:lnTo>
                  <a:lnTo>
                    <a:pt x="32" y="22"/>
                  </a:lnTo>
                  <a:lnTo>
                    <a:pt x="28" y="24"/>
                  </a:lnTo>
                  <a:lnTo>
                    <a:pt x="2" y="46"/>
                  </a:lnTo>
                  <a:lnTo>
                    <a:pt x="2" y="46"/>
                  </a:lnTo>
                  <a:lnTo>
                    <a:pt x="0" y="48"/>
                  </a:lnTo>
                  <a:lnTo>
                    <a:pt x="0" y="52"/>
                  </a:lnTo>
                  <a:lnTo>
                    <a:pt x="2" y="58"/>
                  </a:lnTo>
                  <a:lnTo>
                    <a:pt x="2" y="58"/>
                  </a:lnTo>
                  <a:lnTo>
                    <a:pt x="2" y="58"/>
                  </a:lnTo>
                  <a:lnTo>
                    <a:pt x="8" y="62"/>
                  </a:lnTo>
                  <a:lnTo>
                    <a:pt x="10" y="62"/>
                  </a:lnTo>
                  <a:lnTo>
                    <a:pt x="14" y="60"/>
                  </a:lnTo>
                  <a:lnTo>
                    <a:pt x="40" y="38"/>
                  </a:lnTo>
                  <a:lnTo>
                    <a:pt x="40" y="38"/>
                  </a:lnTo>
                  <a:lnTo>
                    <a:pt x="42" y="36"/>
                  </a:lnTo>
                  <a:lnTo>
                    <a:pt x="42" y="32"/>
                  </a:lnTo>
                  <a:lnTo>
                    <a:pt x="42" y="32"/>
                  </a:lnTo>
                  <a:lnTo>
                    <a:pt x="42" y="32"/>
                  </a:lnTo>
                  <a:lnTo>
                    <a:pt x="46" y="32"/>
                  </a:lnTo>
                  <a:lnTo>
                    <a:pt x="50" y="30"/>
                  </a:lnTo>
                  <a:lnTo>
                    <a:pt x="64" y="18"/>
                  </a:lnTo>
                  <a:lnTo>
                    <a:pt x="64"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8" name="Freeform 422"/>
            <p:cNvSpPr>
              <a:spLocks/>
            </p:cNvSpPr>
            <p:nvPr/>
          </p:nvSpPr>
          <p:spPr bwMode="auto">
            <a:xfrm>
              <a:off x="4089" y="242"/>
              <a:ext cx="70" cy="102"/>
            </a:xfrm>
            <a:custGeom>
              <a:avLst/>
              <a:gdLst>
                <a:gd name="T0" fmla="*/ 32 w 70"/>
                <a:gd name="T1" fmla="*/ 38 h 102"/>
                <a:gd name="T2" fmla="*/ 32 w 70"/>
                <a:gd name="T3" fmla="*/ 38 h 102"/>
                <a:gd name="T4" fmla="*/ 20 w 70"/>
                <a:gd name="T5" fmla="*/ 38 h 102"/>
                <a:gd name="T6" fmla="*/ 10 w 70"/>
                <a:gd name="T7" fmla="*/ 38 h 102"/>
                <a:gd name="T8" fmla="*/ 4 w 70"/>
                <a:gd name="T9" fmla="*/ 36 h 102"/>
                <a:gd name="T10" fmla="*/ 0 w 70"/>
                <a:gd name="T11" fmla="*/ 30 h 102"/>
                <a:gd name="T12" fmla="*/ 0 w 70"/>
                <a:gd name="T13" fmla="*/ 30 h 102"/>
                <a:gd name="T14" fmla="*/ 0 w 70"/>
                <a:gd name="T15" fmla="*/ 26 h 102"/>
                <a:gd name="T16" fmla="*/ 0 w 70"/>
                <a:gd name="T17" fmla="*/ 22 h 102"/>
                <a:gd name="T18" fmla="*/ 6 w 70"/>
                <a:gd name="T19" fmla="*/ 16 h 102"/>
                <a:gd name="T20" fmla="*/ 16 w 70"/>
                <a:gd name="T21" fmla="*/ 8 h 102"/>
                <a:gd name="T22" fmla="*/ 30 w 70"/>
                <a:gd name="T23" fmla="*/ 4 h 102"/>
                <a:gd name="T24" fmla="*/ 30 w 70"/>
                <a:gd name="T25" fmla="*/ 4 h 102"/>
                <a:gd name="T26" fmla="*/ 44 w 70"/>
                <a:gd name="T27" fmla="*/ 0 h 102"/>
                <a:gd name="T28" fmla="*/ 56 w 70"/>
                <a:gd name="T29" fmla="*/ 0 h 102"/>
                <a:gd name="T30" fmla="*/ 64 w 70"/>
                <a:gd name="T31" fmla="*/ 4 h 102"/>
                <a:gd name="T32" fmla="*/ 68 w 70"/>
                <a:gd name="T33" fmla="*/ 6 h 102"/>
                <a:gd name="T34" fmla="*/ 70 w 70"/>
                <a:gd name="T35" fmla="*/ 10 h 102"/>
                <a:gd name="T36" fmla="*/ 70 w 70"/>
                <a:gd name="T37" fmla="*/ 10 h 102"/>
                <a:gd name="T38" fmla="*/ 68 w 70"/>
                <a:gd name="T39" fmla="*/ 16 h 102"/>
                <a:gd name="T40" fmla="*/ 64 w 70"/>
                <a:gd name="T41" fmla="*/ 22 h 102"/>
                <a:gd name="T42" fmla="*/ 56 w 70"/>
                <a:gd name="T43" fmla="*/ 28 h 102"/>
                <a:gd name="T44" fmla="*/ 46 w 70"/>
                <a:gd name="T45" fmla="*/ 34 h 102"/>
                <a:gd name="T46" fmla="*/ 46 w 70"/>
                <a:gd name="T47" fmla="*/ 34 h 102"/>
                <a:gd name="T48" fmla="*/ 52 w 70"/>
                <a:gd name="T49" fmla="*/ 52 h 102"/>
                <a:gd name="T50" fmla="*/ 52 w 70"/>
                <a:gd name="T51" fmla="*/ 52 h 102"/>
                <a:gd name="T52" fmla="*/ 52 w 70"/>
                <a:gd name="T53" fmla="*/ 56 h 102"/>
                <a:gd name="T54" fmla="*/ 50 w 70"/>
                <a:gd name="T55" fmla="*/ 58 h 102"/>
                <a:gd name="T56" fmla="*/ 50 w 70"/>
                <a:gd name="T57" fmla="*/ 58 h 102"/>
                <a:gd name="T58" fmla="*/ 50 w 70"/>
                <a:gd name="T59" fmla="*/ 58 h 102"/>
                <a:gd name="T60" fmla="*/ 52 w 70"/>
                <a:gd name="T61" fmla="*/ 60 h 102"/>
                <a:gd name="T62" fmla="*/ 54 w 70"/>
                <a:gd name="T63" fmla="*/ 62 h 102"/>
                <a:gd name="T64" fmla="*/ 64 w 70"/>
                <a:gd name="T65" fmla="*/ 94 h 102"/>
                <a:gd name="T66" fmla="*/ 64 w 70"/>
                <a:gd name="T67" fmla="*/ 94 h 102"/>
                <a:gd name="T68" fmla="*/ 62 w 70"/>
                <a:gd name="T69" fmla="*/ 98 h 102"/>
                <a:gd name="T70" fmla="*/ 58 w 70"/>
                <a:gd name="T71" fmla="*/ 102 h 102"/>
                <a:gd name="T72" fmla="*/ 58 w 70"/>
                <a:gd name="T73" fmla="*/ 102 h 102"/>
                <a:gd name="T74" fmla="*/ 58 w 70"/>
                <a:gd name="T75" fmla="*/ 102 h 102"/>
                <a:gd name="T76" fmla="*/ 54 w 70"/>
                <a:gd name="T77" fmla="*/ 102 h 102"/>
                <a:gd name="T78" fmla="*/ 50 w 70"/>
                <a:gd name="T79" fmla="*/ 98 h 102"/>
                <a:gd name="T80" fmla="*/ 42 w 70"/>
                <a:gd name="T81" fmla="*/ 66 h 102"/>
                <a:gd name="T82" fmla="*/ 42 w 70"/>
                <a:gd name="T83" fmla="*/ 66 h 102"/>
                <a:gd name="T84" fmla="*/ 40 w 70"/>
                <a:gd name="T85" fmla="*/ 64 h 102"/>
                <a:gd name="T86" fmla="*/ 42 w 70"/>
                <a:gd name="T87" fmla="*/ 60 h 102"/>
                <a:gd name="T88" fmla="*/ 42 w 70"/>
                <a:gd name="T89" fmla="*/ 60 h 102"/>
                <a:gd name="T90" fmla="*/ 42 w 70"/>
                <a:gd name="T91" fmla="*/ 60 h 102"/>
                <a:gd name="T92" fmla="*/ 40 w 70"/>
                <a:gd name="T93" fmla="*/ 58 h 102"/>
                <a:gd name="T94" fmla="*/ 38 w 70"/>
                <a:gd name="T95" fmla="*/ 56 h 102"/>
                <a:gd name="T96" fmla="*/ 32 w 70"/>
                <a:gd name="T97" fmla="*/ 38 h 102"/>
                <a:gd name="T98" fmla="*/ 32 w 70"/>
                <a:gd name="T99"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2">
                  <a:moveTo>
                    <a:pt x="32" y="38"/>
                  </a:moveTo>
                  <a:lnTo>
                    <a:pt x="32" y="38"/>
                  </a:lnTo>
                  <a:lnTo>
                    <a:pt x="20" y="38"/>
                  </a:lnTo>
                  <a:lnTo>
                    <a:pt x="10" y="38"/>
                  </a:lnTo>
                  <a:lnTo>
                    <a:pt x="4" y="36"/>
                  </a:lnTo>
                  <a:lnTo>
                    <a:pt x="0" y="30"/>
                  </a:lnTo>
                  <a:lnTo>
                    <a:pt x="0" y="30"/>
                  </a:lnTo>
                  <a:lnTo>
                    <a:pt x="0" y="26"/>
                  </a:lnTo>
                  <a:lnTo>
                    <a:pt x="0" y="22"/>
                  </a:lnTo>
                  <a:lnTo>
                    <a:pt x="6" y="16"/>
                  </a:lnTo>
                  <a:lnTo>
                    <a:pt x="16" y="8"/>
                  </a:lnTo>
                  <a:lnTo>
                    <a:pt x="30" y="4"/>
                  </a:lnTo>
                  <a:lnTo>
                    <a:pt x="30" y="4"/>
                  </a:lnTo>
                  <a:lnTo>
                    <a:pt x="44" y="0"/>
                  </a:lnTo>
                  <a:lnTo>
                    <a:pt x="56" y="0"/>
                  </a:lnTo>
                  <a:lnTo>
                    <a:pt x="64" y="4"/>
                  </a:lnTo>
                  <a:lnTo>
                    <a:pt x="68" y="6"/>
                  </a:lnTo>
                  <a:lnTo>
                    <a:pt x="70" y="10"/>
                  </a:lnTo>
                  <a:lnTo>
                    <a:pt x="70" y="10"/>
                  </a:lnTo>
                  <a:lnTo>
                    <a:pt x="68" y="16"/>
                  </a:lnTo>
                  <a:lnTo>
                    <a:pt x="64" y="22"/>
                  </a:lnTo>
                  <a:lnTo>
                    <a:pt x="56" y="28"/>
                  </a:lnTo>
                  <a:lnTo>
                    <a:pt x="46" y="34"/>
                  </a:lnTo>
                  <a:lnTo>
                    <a:pt x="46" y="34"/>
                  </a:lnTo>
                  <a:lnTo>
                    <a:pt x="52" y="52"/>
                  </a:lnTo>
                  <a:lnTo>
                    <a:pt x="52" y="52"/>
                  </a:lnTo>
                  <a:lnTo>
                    <a:pt x="52" y="56"/>
                  </a:lnTo>
                  <a:lnTo>
                    <a:pt x="50" y="58"/>
                  </a:lnTo>
                  <a:lnTo>
                    <a:pt x="50" y="58"/>
                  </a:lnTo>
                  <a:lnTo>
                    <a:pt x="50" y="58"/>
                  </a:lnTo>
                  <a:lnTo>
                    <a:pt x="52" y="60"/>
                  </a:lnTo>
                  <a:lnTo>
                    <a:pt x="54" y="62"/>
                  </a:lnTo>
                  <a:lnTo>
                    <a:pt x="64" y="94"/>
                  </a:lnTo>
                  <a:lnTo>
                    <a:pt x="64" y="94"/>
                  </a:lnTo>
                  <a:lnTo>
                    <a:pt x="62" y="98"/>
                  </a:lnTo>
                  <a:lnTo>
                    <a:pt x="58" y="102"/>
                  </a:lnTo>
                  <a:lnTo>
                    <a:pt x="58" y="102"/>
                  </a:lnTo>
                  <a:lnTo>
                    <a:pt x="58" y="102"/>
                  </a:lnTo>
                  <a:lnTo>
                    <a:pt x="54" y="102"/>
                  </a:lnTo>
                  <a:lnTo>
                    <a:pt x="50" y="98"/>
                  </a:lnTo>
                  <a:lnTo>
                    <a:pt x="42" y="66"/>
                  </a:lnTo>
                  <a:lnTo>
                    <a:pt x="42" y="66"/>
                  </a:lnTo>
                  <a:lnTo>
                    <a:pt x="40" y="64"/>
                  </a:lnTo>
                  <a:lnTo>
                    <a:pt x="42" y="60"/>
                  </a:lnTo>
                  <a:lnTo>
                    <a:pt x="42" y="60"/>
                  </a:lnTo>
                  <a:lnTo>
                    <a:pt x="42" y="60"/>
                  </a:lnTo>
                  <a:lnTo>
                    <a:pt x="40" y="58"/>
                  </a:lnTo>
                  <a:lnTo>
                    <a:pt x="38" y="56"/>
                  </a:lnTo>
                  <a:lnTo>
                    <a:pt x="32" y="38"/>
                  </a:lnTo>
                  <a:lnTo>
                    <a:pt x="32" y="3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39" name="Freeform 423"/>
            <p:cNvSpPr>
              <a:spLocks/>
            </p:cNvSpPr>
            <p:nvPr/>
          </p:nvSpPr>
          <p:spPr bwMode="auto">
            <a:xfrm>
              <a:off x="4113" y="272"/>
              <a:ext cx="44" cy="76"/>
            </a:xfrm>
            <a:custGeom>
              <a:avLst/>
              <a:gdLst>
                <a:gd name="T0" fmla="*/ 22 w 44"/>
                <a:gd name="T1" fmla="*/ 2 h 76"/>
                <a:gd name="T2" fmla="*/ 22 w 44"/>
                <a:gd name="T3" fmla="*/ 2 h 76"/>
                <a:gd name="T4" fmla="*/ 26 w 44"/>
                <a:gd name="T5" fmla="*/ 0 h 76"/>
                <a:gd name="T6" fmla="*/ 26 w 44"/>
                <a:gd name="T7" fmla="*/ 0 h 76"/>
                <a:gd name="T8" fmla="*/ 14 w 44"/>
                <a:gd name="T9" fmla="*/ 4 h 76"/>
                <a:gd name="T10" fmla="*/ 2 w 44"/>
                <a:gd name="T11" fmla="*/ 8 h 76"/>
                <a:gd name="T12" fmla="*/ 0 w 44"/>
                <a:gd name="T13" fmla="*/ 8 h 76"/>
                <a:gd name="T14" fmla="*/ 6 w 44"/>
                <a:gd name="T15" fmla="*/ 8 h 76"/>
                <a:gd name="T16" fmla="*/ 6 w 44"/>
                <a:gd name="T17" fmla="*/ 8 h 76"/>
                <a:gd name="T18" fmla="*/ 12 w 44"/>
                <a:gd name="T19" fmla="*/ 26 h 76"/>
                <a:gd name="T20" fmla="*/ 12 w 44"/>
                <a:gd name="T21" fmla="*/ 26 h 76"/>
                <a:gd name="T22" fmla="*/ 14 w 44"/>
                <a:gd name="T23" fmla="*/ 30 h 76"/>
                <a:gd name="T24" fmla="*/ 18 w 44"/>
                <a:gd name="T25" fmla="*/ 32 h 76"/>
                <a:gd name="T26" fmla="*/ 18 w 44"/>
                <a:gd name="T27" fmla="*/ 32 h 76"/>
                <a:gd name="T28" fmla="*/ 18 w 44"/>
                <a:gd name="T29" fmla="*/ 32 h 76"/>
                <a:gd name="T30" fmla="*/ 16 w 44"/>
                <a:gd name="T31" fmla="*/ 34 h 76"/>
                <a:gd name="T32" fmla="*/ 16 w 44"/>
                <a:gd name="T33" fmla="*/ 38 h 76"/>
                <a:gd name="T34" fmla="*/ 26 w 44"/>
                <a:gd name="T35" fmla="*/ 72 h 76"/>
                <a:gd name="T36" fmla="*/ 26 w 44"/>
                <a:gd name="T37" fmla="*/ 72 h 76"/>
                <a:gd name="T38" fmla="*/ 28 w 44"/>
                <a:gd name="T39" fmla="*/ 74 h 76"/>
                <a:gd name="T40" fmla="*/ 30 w 44"/>
                <a:gd name="T41" fmla="*/ 76 h 76"/>
                <a:gd name="T42" fmla="*/ 36 w 44"/>
                <a:gd name="T43" fmla="*/ 76 h 76"/>
                <a:gd name="T44" fmla="*/ 36 w 44"/>
                <a:gd name="T45" fmla="*/ 76 h 76"/>
                <a:gd name="T46" fmla="*/ 36 w 44"/>
                <a:gd name="T47" fmla="*/ 76 h 76"/>
                <a:gd name="T48" fmla="*/ 42 w 44"/>
                <a:gd name="T49" fmla="*/ 72 h 76"/>
                <a:gd name="T50" fmla="*/ 44 w 44"/>
                <a:gd name="T51" fmla="*/ 68 h 76"/>
                <a:gd name="T52" fmla="*/ 44 w 44"/>
                <a:gd name="T53" fmla="*/ 66 h 76"/>
                <a:gd name="T54" fmla="*/ 32 w 44"/>
                <a:gd name="T55" fmla="*/ 34 h 76"/>
                <a:gd name="T56" fmla="*/ 32 w 44"/>
                <a:gd name="T57" fmla="*/ 34 h 76"/>
                <a:gd name="T58" fmla="*/ 30 w 44"/>
                <a:gd name="T59" fmla="*/ 30 h 76"/>
                <a:gd name="T60" fmla="*/ 28 w 44"/>
                <a:gd name="T61" fmla="*/ 28 h 76"/>
                <a:gd name="T62" fmla="*/ 28 w 44"/>
                <a:gd name="T63" fmla="*/ 28 h 76"/>
                <a:gd name="T64" fmla="*/ 28 w 44"/>
                <a:gd name="T65" fmla="*/ 28 h 76"/>
                <a:gd name="T66" fmla="*/ 30 w 44"/>
                <a:gd name="T67" fmla="*/ 26 h 76"/>
                <a:gd name="T68" fmla="*/ 28 w 44"/>
                <a:gd name="T69" fmla="*/ 22 h 76"/>
                <a:gd name="T70" fmla="*/ 22 w 44"/>
                <a:gd name="T71" fmla="*/ 2 h 76"/>
                <a:gd name="T72" fmla="*/ 22 w 44"/>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76">
                  <a:moveTo>
                    <a:pt x="22" y="2"/>
                  </a:moveTo>
                  <a:lnTo>
                    <a:pt x="22" y="2"/>
                  </a:lnTo>
                  <a:lnTo>
                    <a:pt x="26" y="0"/>
                  </a:lnTo>
                  <a:lnTo>
                    <a:pt x="26" y="0"/>
                  </a:lnTo>
                  <a:lnTo>
                    <a:pt x="14" y="4"/>
                  </a:lnTo>
                  <a:lnTo>
                    <a:pt x="2" y="8"/>
                  </a:lnTo>
                  <a:lnTo>
                    <a:pt x="0" y="8"/>
                  </a:lnTo>
                  <a:lnTo>
                    <a:pt x="6" y="8"/>
                  </a:lnTo>
                  <a:lnTo>
                    <a:pt x="6" y="8"/>
                  </a:lnTo>
                  <a:lnTo>
                    <a:pt x="12" y="26"/>
                  </a:lnTo>
                  <a:lnTo>
                    <a:pt x="12" y="26"/>
                  </a:lnTo>
                  <a:lnTo>
                    <a:pt x="14" y="30"/>
                  </a:lnTo>
                  <a:lnTo>
                    <a:pt x="18" y="32"/>
                  </a:lnTo>
                  <a:lnTo>
                    <a:pt x="18" y="32"/>
                  </a:lnTo>
                  <a:lnTo>
                    <a:pt x="18" y="32"/>
                  </a:lnTo>
                  <a:lnTo>
                    <a:pt x="16" y="34"/>
                  </a:lnTo>
                  <a:lnTo>
                    <a:pt x="16" y="38"/>
                  </a:lnTo>
                  <a:lnTo>
                    <a:pt x="26" y="72"/>
                  </a:lnTo>
                  <a:lnTo>
                    <a:pt x="26" y="72"/>
                  </a:lnTo>
                  <a:lnTo>
                    <a:pt x="28" y="74"/>
                  </a:lnTo>
                  <a:lnTo>
                    <a:pt x="30" y="76"/>
                  </a:lnTo>
                  <a:lnTo>
                    <a:pt x="36" y="76"/>
                  </a:lnTo>
                  <a:lnTo>
                    <a:pt x="36" y="76"/>
                  </a:lnTo>
                  <a:lnTo>
                    <a:pt x="36" y="76"/>
                  </a:lnTo>
                  <a:lnTo>
                    <a:pt x="42" y="72"/>
                  </a:lnTo>
                  <a:lnTo>
                    <a:pt x="44" y="68"/>
                  </a:lnTo>
                  <a:lnTo>
                    <a:pt x="44" y="66"/>
                  </a:lnTo>
                  <a:lnTo>
                    <a:pt x="32" y="34"/>
                  </a:lnTo>
                  <a:lnTo>
                    <a:pt x="32" y="34"/>
                  </a:lnTo>
                  <a:lnTo>
                    <a:pt x="30" y="30"/>
                  </a:lnTo>
                  <a:lnTo>
                    <a:pt x="28" y="28"/>
                  </a:lnTo>
                  <a:lnTo>
                    <a:pt x="28" y="28"/>
                  </a:lnTo>
                  <a:lnTo>
                    <a:pt x="28" y="28"/>
                  </a:lnTo>
                  <a:lnTo>
                    <a:pt x="30" y="26"/>
                  </a:lnTo>
                  <a:lnTo>
                    <a:pt x="28"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0" name="Freeform 424"/>
            <p:cNvSpPr>
              <a:spLocks/>
            </p:cNvSpPr>
            <p:nvPr/>
          </p:nvSpPr>
          <p:spPr bwMode="auto">
            <a:xfrm>
              <a:off x="3989" y="296"/>
              <a:ext cx="88" cy="94"/>
            </a:xfrm>
            <a:custGeom>
              <a:avLst/>
              <a:gdLst>
                <a:gd name="T0" fmla="*/ 36 w 88"/>
                <a:gd name="T1" fmla="*/ 44 h 94"/>
                <a:gd name="T2" fmla="*/ 36 w 88"/>
                <a:gd name="T3" fmla="*/ 44 h 94"/>
                <a:gd name="T4" fmla="*/ 26 w 88"/>
                <a:gd name="T5" fmla="*/ 50 h 94"/>
                <a:gd name="T6" fmla="*/ 16 w 88"/>
                <a:gd name="T7" fmla="*/ 54 h 94"/>
                <a:gd name="T8" fmla="*/ 8 w 88"/>
                <a:gd name="T9" fmla="*/ 54 h 94"/>
                <a:gd name="T10" fmla="*/ 2 w 88"/>
                <a:gd name="T11" fmla="*/ 50 h 94"/>
                <a:gd name="T12" fmla="*/ 2 w 88"/>
                <a:gd name="T13" fmla="*/ 50 h 94"/>
                <a:gd name="T14" fmla="*/ 2 w 88"/>
                <a:gd name="T15" fmla="*/ 48 h 94"/>
                <a:gd name="T16" fmla="*/ 0 w 88"/>
                <a:gd name="T17" fmla="*/ 44 h 94"/>
                <a:gd name="T18" fmla="*/ 4 w 88"/>
                <a:gd name="T19" fmla="*/ 34 h 94"/>
                <a:gd name="T20" fmla="*/ 10 w 88"/>
                <a:gd name="T21" fmla="*/ 24 h 94"/>
                <a:gd name="T22" fmla="*/ 20 w 88"/>
                <a:gd name="T23" fmla="*/ 14 h 94"/>
                <a:gd name="T24" fmla="*/ 20 w 88"/>
                <a:gd name="T25" fmla="*/ 14 h 94"/>
                <a:gd name="T26" fmla="*/ 32 w 88"/>
                <a:gd name="T27" fmla="*/ 6 h 94"/>
                <a:gd name="T28" fmla="*/ 42 w 88"/>
                <a:gd name="T29" fmla="*/ 0 h 94"/>
                <a:gd name="T30" fmla="*/ 52 w 88"/>
                <a:gd name="T31" fmla="*/ 0 h 94"/>
                <a:gd name="T32" fmla="*/ 56 w 88"/>
                <a:gd name="T33" fmla="*/ 2 h 94"/>
                <a:gd name="T34" fmla="*/ 58 w 88"/>
                <a:gd name="T35" fmla="*/ 4 h 94"/>
                <a:gd name="T36" fmla="*/ 58 w 88"/>
                <a:gd name="T37" fmla="*/ 4 h 94"/>
                <a:gd name="T38" fmla="*/ 60 w 88"/>
                <a:gd name="T39" fmla="*/ 10 h 94"/>
                <a:gd name="T40" fmla="*/ 58 w 88"/>
                <a:gd name="T41" fmla="*/ 16 h 94"/>
                <a:gd name="T42" fmla="*/ 54 w 88"/>
                <a:gd name="T43" fmla="*/ 26 h 94"/>
                <a:gd name="T44" fmla="*/ 46 w 88"/>
                <a:gd name="T45" fmla="*/ 36 h 94"/>
                <a:gd name="T46" fmla="*/ 46 w 88"/>
                <a:gd name="T47" fmla="*/ 36 h 94"/>
                <a:gd name="T48" fmla="*/ 58 w 88"/>
                <a:gd name="T49" fmla="*/ 50 h 94"/>
                <a:gd name="T50" fmla="*/ 58 w 88"/>
                <a:gd name="T51" fmla="*/ 50 h 94"/>
                <a:gd name="T52" fmla="*/ 60 w 88"/>
                <a:gd name="T53" fmla="*/ 52 h 94"/>
                <a:gd name="T54" fmla="*/ 60 w 88"/>
                <a:gd name="T55" fmla="*/ 56 h 94"/>
                <a:gd name="T56" fmla="*/ 60 w 88"/>
                <a:gd name="T57" fmla="*/ 56 h 94"/>
                <a:gd name="T58" fmla="*/ 60 w 88"/>
                <a:gd name="T59" fmla="*/ 56 h 94"/>
                <a:gd name="T60" fmla="*/ 64 w 88"/>
                <a:gd name="T61" fmla="*/ 56 h 94"/>
                <a:gd name="T62" fmla="*/ 66 w 88"/>
                <a:gd name="T63" fmla="*/ 58 h 94"/>
                <a:gd name="T64" fmla="*/ 88 w 88"/>
                <a:gd name="T65" fmla="*/ 82 h 94"/>
                <a:gd name="T66" fmla="*/ 88 w 88"/>
                <a:gd name="T67" fmla="*/ 82 h 94"/>
                <a:gd name="T68" fmla="*/ 88 w 88"/>
                <a:gd name="T69" fmla="*/ 88 h 94"/>
                <a:gd name="T70" fmla="*/ 86 w 88"/>
                <a:gd name="T71" fmla="*/ 92 h 94"/>
                <a:gd name="T72" fmla="*/ 86 w 88"/>
                <a:gd name="T73" fmla="*/ 92 h 94"/>
                <a:gd name="T74" fmla="*/ 86 w 88"/>
                <a:gd name="T75" fmla="*/ 92 h 94"/>
                <a:gd name="T76" fmla="*/ 82 w 88"/>
                <a:gd name="T77" fmla="*/ 94 h 94"/>
                <a:gd name="T78" fmla="*/ 76 w 88"/>
                <a:gd name="T79" fmla="*/ 92 h 94"/>
                <a:gd name="T80" fmla="*/ 56 w 88"/>
                <a:gd name="T81" fmla="*/ 68 h 94"/>
                <a:gd name="T82" fmla="*/ 56 w 88"/>
                <a:gd name="T83" fmla="*/ 68 h 94"/>
                <a:gd name="T84" fmla="*/ 54 w 88"/>
                <a:gd name="T85" fmla="*/ 64 h 94"/>
                <a:gd name="T86" fmla="*/ 54 w 88"/>
                <a:gd name="T87" fmla="*/ 60 h 94"/>
                <a:gd name="T88" fmla="*/ 54 w 88"/>
                <a:gd name="T89" fmla="*/ 60 h 94"/>
                <a:gd name="T90" fmla="*/ 54 w 88"/>
                <a:gd name="T91" fmla="*/ 60 h 94"/>
                <a:gd name="T92" fmla="*/ 52 w 88"/>
                <a:gd name="T93" fmla="*/ 60 h 94"/>
                <a:gd name="T94" fmla="*/ 48 w 88"/>
                <a:gd name="T95" fmla="*/ 58 h 94"/>
                <a:gd name="T96" fmla="*/ 36 w 88"/>
                <a:gd name="T97" fmla="*/ 44 h 94"/>
                <a:gd name="T98" fmla="*/ 36 w 88"/>
                <a:gd name="T99"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94">
                  <a:moveTo>
                    <a:pt x="36" y="44"/>
                  </a:moveTo>
                  <a:lnTo>
                    <a:pt x="36" y="44"/>
                  </a:lnTo>
                  <a:lnTo>
                    <a:pt x="26" y="50"/>
                  </a:lnTo>
                  <a:lnTo>
                    <a:pt x="16" y="54"/>
                  </a:lnTo>
                  <a:lnTo>
                    <a:pt x="8" y="54"/>
                  </a:lnTo>
                  <a:lnTo>
                    <a:pt x="2" y="50"/>
                  </a:lnTo>
                  <a:lnTo>
                    <a:pt x="2" y="50"/>
                  </a:lnTo>
                  <a:lnTo>
                    <a:pt x="2" y="48"/>
                  </a:lnTo>
                  <a:lnTo>
                    <a:pt x="0" y="44"/>
                  </a:lnTo>
                  <a:lnTo>
                    <a:pt x="4" y="34"/>
                  </a:lnTo>
                  <a:lnTo>
                    <a:pt x="10" y="24"/>
                  </a:lnTo>
                  <a:lnTo>
                    <a:pt x="20" y="14"/>
                  </a:lnTo>
                  <a:lnTo>
                    <a:pt x="20" y="14"/>
                  </a:lnTo>
                  <a:lnTo>
                    <a:pt x="32" y="6"/>
                  </a:lnTo>
                  <a:lnTo>
                    <a:pt x="42" y="0"/>
                  </a:lnTo>
                  <a:lnTo>
                    <a:pt x="52" y="0"/>
                  </a:lnTo>
                  <a:lnTo>
                    <a:pt x="56" y="2"/>
                  </a:lnTo>
                  <a:lnTo>
                    <a:pt x="58" y="4"/>
                  </a:lnTo>
                  <a:lnTo>
                    <a:pt x="58" y="4"/>
                  </a:lnTo>
                  <a:lnTo>
                    <a:pt x="60" y="10"/>
                  </a:lnTo>
                  <a:lnTo>
                    <a:pt x="58" y="16"/>
                  </a:lnTo>
                  <a:lnTo>
                    <a:pt x="54" y="26"/>
                  </a:lnTo>
                  <a:lnTo>
                    <a:pt x="46" y="36"/>
                  </a:lnTo>
                  <a:lnTo>
                    <a:pt x="46" y="36"/>
                  </a:lnTo>
                  <a:lnTo>
                    <a:pt x="58" y="50"/>
                  </a:lnTo>
                  <a:lnTo>
                    <a:pt x="58" y="50"/>
                  </a:lnTo>
                  <a:lnTo>
                    <a:pt x="60" y="52"/>
                  </a:lnTo>
                  <a:lnTo>
                    <a:pt x="60" y="56"/>
                  </a:lnTo>
                  <a:lnTo>
                    <a:pt x="60" y="56"/>
                  </a:lnTo>
                  <a:lnTo>
                    <a:pt x="60" y="56"/>
                  </a:lnTo>
                  <a:lnTo>
                    <a:pt x="64" y="56"/>
                  </a:lnTo>
                  <a:lnTo>
                    <a:pt x="66" y="58"/>
                  </a:lnTo>
                  <a:lnTo>
                    <a:pt x="88" y="82"/>
                  </a:lnTo>
                  <a:lnTo>
                    <a:pt x="88" y="82"/>
                  </a:lnTo>
                  <a:lnTo>
                    <a:pt x="88" y="88"/>
                  </a:lnTo>
                  <a:lnTo>
                    <a:pt x="86" y="92"/>
                  </a:lnTo>
                  <a:lnTo>
                    <a:pt x="86" y="92"/>
                  </a:lnTo>
                  <a:lnTo>
                    <a:pt x="86" y="92"/>
                  </a:lnTo>
                  <a:lnTo>
                    <a:pt x="82" y="94"/>
                  </a:lnTo>
                  <a:lnTo>
                    <a:pt x="76" y="92"/>
                  </a:lnTo>
                  <a:lnTo>
                    <a:pt x="56" y="68"/>
                  </a:lnTo>
                  <a:lnTo>
                    <a:pt x="56" y="68"/>
                  </a:lnTo>
                  <a:lnTo>
                    <a:pt x="54" y="64"/>
                  </a:lnTo>
                  <a:lnTo>
                    <a:pt x="54" y="60"/>
                  </a:lnTo>
                  <a:lnTo>
                    <a:pt x="54" y="60"/>
                  </a:lnTo>
                  <a:lnTo>
                    <a:pt x="54" y="60"/>
                  </a:lnTo>
                  <a:lnTo>
                    <a:pt x="52" y="60"/>
                  </a:lnTo>
                  <a:lnTo>
                    <a:pt x="48" y="58"/>
                  </a:lnTo>
                  <a:lnTo>
                    <a:pt x="36" y="44"/>
                  </a:lnTo>
                  <a:lnTo>
                    <a:pt x="36" y="4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1" name="Freeform 425"/>
            <p:cNvSpPr>
              <a:spLocks/>
            </p:cNvSpPr>
            <p:nvPr/>
          </p:nvSpPr>
          <p:spPr bwMode="auto">
            <a:xfrm>
              <a:off x="4019" y="326"/>
              <a:ext cx="62" cy="66"/>
            </a:xfrm>
            <a:custGeom>
              <a:avLst/>
              <a:gdLst>
                <a:gd name="T0" fmla="*/ 16 w 62"/>
                <a:gd name="T1" fmla="*/ 4 h 66"/>
                <a:gd name="T2" fmla="*/ 16 w 62"/>
                <a:gd name="T3" fmla="*/ 4 h 66"/>
                <a:gd name="T4" fmla="*/ 20 w 62"/>
                <a:gd name="T5" fmla="*/ 0 h 66"/>
                <a:gd name="T6" fmla="*/ 18 w 62"/>
                <a:gd name="T7" fmla="*/ 0 h 66"/>
                <a:gd name="T8" fmla="*/ 10 w 62"/>
                <a:gd name="T9" fmla="*/ 8 h 66"/>
                <a:gd name="T10" fmla="*/ 0 w 62"/>
                <a:gd name="T11" fmla="*/ 16 h 66"/>
                <a:gd name="T12" fmla="*/ 0 w 62"/>
                <a:gd name="T13" fmla="*/ 18 h 66"/>
                <a:gd name="T14" fmla="*/ 4 w 62"/>
                <a:gd name="T15" fmla="*/ 16 h 66"/>
                <a:gd name="T16" fmla="*/ 4 w 62"/>
                <a:gd name="T17" fmla="*/ 16 h 66"/>
                <a:gd name="T18" fmla="*/ 16 w 62"/>
                <a:gd name="T19" fmla="*/ 30 h 66"/>
                <a:gd name="T20" fmla="*/ 16 w 62"/>
                <a:gd name="T21" fmla="*/ 30 h 66"/>
                <a:gd name="T22" fmla="*/ 20 w 62"/>
                <a:gd name="T23" fmla="*/ 32 h 66"/>
                <a:gd name="T24" fmla="*/ 24 w 62"/>
                <a:gd name="T25" fmla="*/ 32 h 66"/>
                <a:gd name="T26" fmla="*/ 24 w 62"/>
                <a:gd name="T27" fmla="*/ 32 h 66"/>
                <a:gd name="T28" fmla="*/ 24 w 62"/>
                <a:gd name="T29" fmla="*/ 32 h 66"/>
                <a:gd name="T30" fmla="*/ 24 w 62"/>
                <a:gd name="T31" fmla="*/ 36 h 66"/>
                <a:gd name="T32" fmla="*/ 26 w 62"/>
                <a:gd name="T33" fmla="*/ 40 h 66"/>
                <a:gd name="T34" fmla="*/ 48 w 62"/>
                <a:gd name="T35" fmla="*/ 64 h 66"/>
                <a:gd name="T36" fmla="*/ 48 w 62"/>
                <a:gd name="T37" fmla="*/ 64 h 66"/>
                <a:gd name="T38" fmla="*/ 50 w 62"/>
                <a:gd name="T39" fmla="*/ 66 h 66"/>
                <a:gd name="T40" fmla="*/ 54 w 62"/>
                <a:gd name="T41" fmla="*/ 66 h 66"/>
                <a:gd name="T42" fmla="*/ 60 w 62"/>
                <a:gd name="T43" fmla="*/ 64 h 66"/>
                <a:gd name="T44" fmla="*/ 60 w 62"/>
                <a:gd name="T45" fmla="*/ 64 h 66"/>
                <a:gd name="T46" fmla="*/ 60 w 62"/>
                <a:gd name="T47" fmla="*/ 64 h 66"/>
                <a:gd name="T48" fmla="*/ 62 w 62"/>
                <a:gd name="T49" fmla="*/ 58 h 66"/>
                <a:gd name="T50" fmla="*/ 62 w 62"/>
                <a:gd name="T51" fmla="*/ 56 h 66"/>
                <a:gd name="T52" fmla="*/ 62 w 62"/>
                <a:gd name="T53" fmla="*/ 54 h 66"/>
                <a:gd name="T54" fmla="*/ 38 w 62"/>
                <a:gd name="T55" fmla="*/ 28 h 66"/>
                <a:gd name="T56" fmla="*/ 38 w 62"/>
                <a:gd name="T57" fmla="*/ 28 h 66"/>
                <a:gd name="T58" fmla="*/ 36 w 62"/>
                <a:gd name="T59" fmla="*/ 26 h 66"/>
                <a:gd name="T60" fmla="*/ 32 w 62"/>
                <a:gd name="T61" fmla="*/ 26 h 66"/>
                <a:gd name="T62" fmla="*/ 32 w 62"/>
                <a:gd name="T63" fmla="*/ 26 h 66"/>
                <a:gd name="T64" fmla="*/ 32 w 62"/>
                <a:gd name="T65" fmla="*/ 26 h 66"/>
                <a:gd name="T66" fmla="*/ 32 w 62"/>
                <a:gd name="T67" fmla="*/ 22 h 66"/>
                <a:gd name="T68" fmla="*/ 30 w 62"/>
                <a:gd name="T69" fmla="*/ 18 h 66"/>
                <a:gd name="T70" fmla="*/ 16 w 62"/>
                <a:gd name="T71" fmla="*/ 4 h 66"/>
                <a:gd name="T72" fmla="*/ 16 w 62"/>
                <a:gd name="T73"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6">
                  <a:moveTo>
                    <a:pt x="16" y="4"/>
                  </a:moveTo>
                  <a:lnTo>
                    <a:pt x="16" y="4"/>
                  </a:lnTo>
                  <a:lnTo>
                    <a:pt x="20" y="0"/>
                  </a:lnTo>
                  <a:lnTo>
                    <a:pt x="18" y="0"/>
                  </a:lnTo>
                  <a:lnTo>
                    <a:pt x="10" y="8"/>
                  </a:lnTo>
                  <a:lnTo>
                    <a:pt x="0" y="16"/>
                  </a:lnTo>
                  <a:lnTo>
                    <a:pt x="0" y="18"/>
                  </a:lnTo>
                  <a:lnTo>
                    <a:pt x="4" y="16"/>
                  </a:lnTo>
                  <a:lnTo>
                    <a:pt x="4" y="16"/>
                  </a:lnTo>
                  <a:lnTo>
                    <a:pt x="16" y="30"/>
                  </a:lnTo>
                  <a:lnTo>
                    <a:pt x="16" y="30"/>
                  </a:lnTo>
                  <a:lnTo>
                    <a:pt x="20" y="32"/>
                  </a:lnTo>
                  <a:lnTo>
                    <a:pt x="24" y="32"/>
                  </a:lnTo>
                  <a:lnTo>
                    <a:pt x="24" y="32"/>
                  </a:lnTo>
                  <a:lnTo>
                    <a:pt x="24" y="32"/>
                  </a:lnTo>
                  <a:lnTo>
                    <a:pt x="24" y="36"/>
                  </a:lnTo>
                  <a:lnTo>
                    <a:pt x="26" y="40"/>
                  </a:lnTo>
                  <a:lnTo>
                    <a:pt x="48" y="64"/>
                  </a:lnTo>
                  <a:lnTo>
                    <a:pt x="48" y="64"/>
                  </a:lnTo>
                  <a:lnTo>
                    <a:pt x="50" y="66"/>
                  </a:lnTo>
                  <a:lnTo>
                    <a:pt x="54" y="66"/>
                  </a:lnTo>
                  <a:lnTo>
                    <a:pt x="60" y="64"/>
                  </a:lnTo>
                  <a:lnTo>
                    <a:pt x="60" y="64"/>
                  </a:lnTo>
                  <a:lnTo>
                    <a:pt x="60" y="64"/>
                  </a:lnTo>
                  <a:lnTo>
                    <a:pt x="62" y="58"/>
                  </a:lnTo>
                  <a:lnTo>
                    <a:pt x="62" y="56"/>
                  </a:lnTo>
                  <a:lnTo>
                    <a:pt x="62" y="54"/>
                  </a:lnTo>
                  <a:lnTo>
                    <a:pt x="38" y="28"/>
                  </a:lnTo>
                  <a:lnTo>
                    <a:pt x="38" y="28"/>
                  </a:lnTo>
                  <a:lnTo>
                    <a:pt x="36" y="26"/>
                  </a:lnTo>
                  <a:lnTo>
                    <a:pt x="32" y="26"/>
                  </a:lnTo>
                  <a:lnTo>
                    <a:pt x="32" y="26"/>
                  </a:lnTo>
                  <a:lnTo>
                    <a:pt x="32" y="26"/>
                  </a:lnTo>
                  <a:lnTo>
                    <a:pt x="32" y="22"/>
                  </a:lnTo>
                  <a:lnTo>
                    <a:pt x="30" y="18"/>
                  </a:lnTo>
                  <a:lnTo>
                    <a:pt x="16" y="4"/>
                  </a:lnTo>
                  <a:lnTo>
                    <a:pt x="1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2" name="Freeform 426"/>
            <p:cNvSpPr>
              <a:spLocks/>
            </p:cNvSpPr>
            <p:nvPr/>
          </p:nvSpPr>
          <p:spPr bwMode="auto">
            <a:xfrm>
              <a:off x="3937" y="368"/>
              <a:ext cx="100" cy="72"/>
            </a:xfrm>
            <a:custGeom>
              <a:avLst/>
              <a:gdLst>
                <a:gd name="T0" fmla="*/ 34 w 100"/>
                <a:gd name="T1" fmla="*/ 48 h 72"/>
                <a:gd name="T2" fmla="*/ 34 w 100"/>
                <a:gd name="T3" fmla="*/ 48 h 72"/>
                <a:gd name="T4" fmla="*/ 26 w 100"/>
                <a:gd name="T5" fmla="*/ 58 h 72"/>
                <a:gd name="T6" fmla="*/ 20 w 100"/>
                <a:gd name="T7" fmla="*/ 64 h 72"/>
                <a:gd name="T8" fmla="*/ 12 w 100"/>
                <a:gd name="T9" fmla="*/ 68 h 72"/>
                <a:gd name="T10" fmla="*/ 6 w 100"/>
                <a:gd name="T11" fmla="*/ 68 h 72"/>
                <a:gd name="T12" fmla="*/ 6 w 100"/>
                <a:gd name="T13" fmla="*/ 68 h 72"/>
                <a:gd name="T14" fmla="*/ 4 w 100"/>
                <a:gd name="T15" fmla="*/ 66 h 72"/>
                <a:gd name="T16" fmla="*/ 2 w 100"/>
                <a:gd name="T17" fmla="*/ 64 h 72"/>
                <a:gd name="T18" fmla="*/ 0 w 100"/>
                <a:gd name="T19" fmla="*/ 54 h 72"/>
                <a:gd name="T20" fmla="*/ 0 w 100"/>
                <a:gd name="T21" fmla="*/ 42 h 72"/>
                <a:gd name="T22" fmla="*/ 4 w 100"/>
                <a:gd name="T23" fmla="*/ 28 h 72"/>
                <a:gd name="T24" fmla="*/ 4 w 100"/>
                <a:gd name="T25" fmla="*/ 28 h 72"/>
                <a:gd name="T26" fmla="*/ 10 w 100"/>
                <a:gd name="T27" fmla="*/ 16 h 72"/>
                <a:gd name="T28" fmla="*/ 18 w 100"/>
                <a:gd name="T29" fmla="*/ 6 h 72"/>
                <a:gd name="T30" fmla="*/ 26 w 100"/>
                <a:gd name="T31" fmla="*/ 2 h 72"/>
                <a:gd name="T32" fmla="*/ 30 w 100"/>
                <a:gd name="T33" fmla="*/ 0 h 72"/>
                <a:gd name="T34" fmla="*/ 34 w 100"/>
                <a:gd name="T35" fmla="*/ 2 h 72"/>
                <a:gd name="T36" fmla="*/ 34 w 100"/>
                <a:gd name="T37" fmla="*/ 2 h 72"/>
                <a:gd name="T38" fmla="*/ 38 w 100"/>
                <a:gd name="T39" fmla="*/ 6 h 72"/>
                <a:gd name="T40" fmla="*/ 40 w 100"/>
                <a:gd name="T41" fmla="*/ 14 h 72"/>
                <a:gd name="T42" fmla="*/ 40 w 100"/>
                <a:gd name="T43" fmla="*/ 24 h 72"/>
                <a:gd name="T44" fmla="*/ 38 w 100"/>
                <a:gd name="T45" fmla="*/ 36 h 72"/>
                <a:gd name="T46" fmla="*/ 38 w 100"/>
                <a:gd name="T47" fmla="*/ 36 h 72"/>
                <a:gd name="T48" fmla="*/ 56 w 100"/>
                <a:gd name="T49" fmla="*/ 42 h 72"/>
                <a:gd name="T50" fmla="*/ 56 w 100"/>
                <a:gd name="T51" fmla="*/ 42 h 72"/>
                <a:gd name="T52" fmla="*/ 58 w 100"/>
                <a:gd name="T53" fmla="*/ 44 h 72"/>
                <a:gd name="T54" fmla="*/ 60 w 100"/>
                <a:gd name="T55" fmla="*/ 48 h 72"/>
                <a:gd name="T56" fmla="*/ 60 w 100"/>
                <a:gd name="T57" fmla="*/ 48 h 72"/>
                <a:gd name="T58" fmla="*/ 60 w 100"/>
                <a:gd name="T59" fmla="*/ 48 h 72"/>
                <a:gd name="T60" fmla="*/ 62 w 100"/>
                <a:gd name="T61" fmla="*/ 46 h 72"/>
                <a:gd name="T62" fmla="*/ 66 w 100"/>
                <a:gd name="T63" fmla="*/ 46 h 72"/>
                <a:gd name="T64" fmla="*/ 96 w 100"/>
                <a:gd name="T65" fmla="*/ 58 h 72"/>
                <a:gd name="T66" fmla="*/ 96 w 100"/>
                <a:gd name="T67" fmla="*/ 58 h 72"/>
                <a:gd name="T68" fmla="*/ 100 w 100"/>
                <a:gd name="T69" fmla="*/ 62 h 72"/>
                <a:gd name="T70" fmla="*/ 100 w 100"/>
                <a:gd name="T71" fmla="*/ 68 h 72"/>
                <a:gd name="T72" fmla="*/ 100 w 100"/>
                <a:gd name="T73" fmla="*/ 68 h 72"/>
                <a:gd name="T74" fmla="*/ 100 w 100"/>
                <a:gd name="T75" fmla="*/ 68 h 72"/>
                <a:gd name="T76" fmla="*/ 96 w 100"/>
                <a:gd name="T77" fmla="*/ 72 h 72"/>
                <a:gd name="T78" fmla="*/ 90 w 100"/>
                <a:gd name="T79" fmla="*/ 72 h 72"/>
                <a:gd name="T80" fmla="*/ 62 w 100"/>
                <a:gd name="T81" fmla="*/ 60 h 72"/>
                <a:gd name="T82" fmla="*/ 62 w 100"/>
                <a:gd name="T83" fmla="*/ 60 h 72"/>
                <a:gd name="T84" fmla="*/ 58 w 100"/>
                <a:gd name="T85" fmla="*/ 58 h 72"/>
                <a:gd name="T86" fmla="*/ 58 w 100"/>
                <a:gd name="T87" fmla="*/ 54 h 72"/>
                <a:gd name="T88" fmla="*/ 58 w 100"/>
                <a:gd name="T89" fmla="*/ 54 h 72"/>
                <a:gd name="T90" fmla="*/ 58 w 100"/>
                <a:gd name="T91" fmla="*/ 54 h 72"/>
                <a:gd name="T92" fmla="*/ 54 w 100"/>
                <a:gd name="T93" fmla="*/ 56 h 72"/>
                <a:gd name="T94" fmla="*/ 50 w 100"/>
                <a:gd name="T95" fmla="*/ 54 h 72"/>
                <a:gd name="T96" fmla="*/ 34 w 100"/>
                <a:gd name="T97" fmla="*/ 48 h 72"/>
                <a:gd name="T98" fmla="*/ 34 w 100"/>
                <a:gd name="T99"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2">
                  <a:moveTo>
                    <a:pt x="34" y="48"/>
                  </a:moveTo>
                  <a:lnTo>
                    <a:pt x="34" y="48"/>
                  </a:lnTo>
                  <a:lnTo>
                    <a:pt x="26" y="58"/>
                  </a:lnTo>
                  <a:lnTo>
                    <a:pt x="20" y="64"/>
                  </a:lnTo>
                  <a:lnTo>
                    <a:pt x="12" y="68"/>
                  </a:lnTo>
                  <a:lnTo>
                    <a:pt x="6" y="68"/>
                  </a:lnTo>
                  <a:lnTo>
                    <a:pt x="6" y="68"/>
                  </a:lnTo>
                  <a:lnTo>
                    <a:pt x="4" y="66"/>
                  </a:lnTo>
                  <a:lnTo>
                    <a:pt x="2" y="64"/>
                  </a:lnTo>
                  <a:lnTo>
                    <a:pt x="0" y="54"/>
                  </a:lnTo>
                  <a:lnTo>
                    <a:pt x="0" y="42"/>
                  </a:lnTo>
                  <a:lnTo>
                    <a:pt x="4" y="28"/>
                  </a:lnTo>
                  <a:lnTo>
                    <a:pt x="4" y="28"/>
                  </a:lnTo>
                  <a:lnTo>
                    <a:pt x="10" y="16"/>
                  </a:lnTo>
                  <a:lnTo>
                    <a:pt x="18" y="6"/>
                  </a:lnTo>
                  <a:lnTo>
                    <a:pt x="26" y="2"/>
                  </a:lnTo>
                  <a:lnTo>
                    <a:pt x="30" y="0"/>
                  </a:lnTo>
                  <a:lnTo>
                    <a:pt x="34" y="2"/>
                  </a:lnTo>
                  <a:lnTo>
                    <a:pt x="34" y="2"/>
                  </a:lnTo>
                  <a:lnTo>
                    <a:pt x="38" y="6"/>
                  </a:lnTo>
                  <a:lnTo>
                    <a:pt x="40" y="14"/>
                  </a:lnTo>
                  <a:lnTo>
                    <a:pt x="40" y="24"/>
                  </a:lnTo>
                  <a:lnTo>
                    <a:pt x="38" y="36"/>
                  </a:lnTo>
                  <a:lnTo>
                    <a:pt x="38" y="36"/>
                  </a:lnTo>
                  <a:lnTo>
                    <a:pt x="56" y="42"/>
                  </a:lnTo>
                  <a:lnTo>
                    <a:pt x="56" y="42"/>
                  </a:lnTo>
                  <a:lnTo>
                    <a:pt x="58" y="44"/>
                  </a:lnTo>
                  <a:lnTo>
                    <a:pt x="60" y="48"/>
                  </a:lnTo>
                  <a:lnTo>
                    <a:pt x="60" y="48"/>
                  </a:lnTo>
                  <a:lnTo>
                    <a:pt x="60" y="48"/>
                  </a:lnTo>
                  <a:lnTo>
                    <a:pt x="62" y="46"/>
                  </a:lnTo>
                  <a:lnTo>
                    <a:pt x="66" y="46"/>
                  </a:lnTo>
                  <a:lnTo>
                    <a:pt x="96" y="58"/>
                  </a:lnTo>
                  <a:lnTo>
                    <a:pt x="96" y="58"/>
                  </a:lnTo>
                  <a:lnTo>
                    <a:pt x="100" y="62"/>
                  </a:lnTo>
                  <a:lnTo>
                    <a:pt x="100" y="68"/>
                  </a:lnTo>
                  <a:lnTo>
                    <a:pt x="100" y="68"/>
                  </a:lnTo>
                  <a:lnTo>
                    <a:pt x="100" y="68"/>
                  </a:lnTo>
                  <a:lnTo>
                    <a:pt x="96" y="72"/>
                  </a:lnTo>
                  <a:lnTo>
                    <a:pt x="90" y="72"/>
                  </a:lnTo>
                  <a:lnTo>
                    <a:pt x="62" y="60"/>
                  </a:lnTo>
                  <a:lnTo>
                    <a:pt x="62" y="60"/>
                  </a:lnTo>
                  <a:lnTo>
                    <a:pt x="58" y="58"/>
                  </a:lnTo>
                  <a:lnTo>
                    <a:pt x="58" y="54"/>
                  </a:lnTo>
                  <a:lnTo>
                    <a:pt x="58" y="54"/>
                  </a:lnTo>
                  <a:lnTo>
                    <a:pt x="58" y="54"/>
                  </a:lnTo>
                  <a:lnTo>
                    <a:pt x="54" y="56"/>
                  </a:lnTo>
                  <a:lnTo>
                    <a:pt x="50" y="54"/>
                  </a:lnTo>
                  <a:lnTo>
                    <a:pt x="34" y="48"/>
                  </a:lnTo>
                  <a:lnTo>
                    <a:pt x="34" y="4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3" name="Freeform 427"/>
            <p:cNvSpPr>
              <a:spLocks/>
            </p:cNvSpPr>
            <p:nvPr/>
          </p:nvSpPr>
          <p:spPr bwMode="auto">
            <a:xfrm>
              <a:off x="3967" y="398"/>
              <a:ext cx="74" cy="44"/>
            </a:xfrm>
            <a:custGeom>
              <a:avLst/>
              <a:gdLst>
                <a:gd name="T0" fmla="*/ 8 w 74"/>
                <a:gd name="T1" fmla="*/ 4 h 44"/>
                <a:gd name="T2" fmla="*/ 8 w 74"/>
                <a:gd name="T3" fmla="*/ 4 h 44"/>
                <a:gd name="T4" fmla="*/ 10 w 74"/>
                <a:gd name="T5" fmla="*/ 0 h 44"/>
                <a:gd name="T6" fmla="*/ 8 w 74"/>
                <a:gd name="T7" fmla="*/ 0 h 44"/>
                <a:gd name="T8" fmla="*/ 4 w 74"/>
                <a:gd name="T9" fmla="*/ 12 h 44"/>
                <a:gd name="T10" fmla="*/ 0 w 74"/>
                <a:gd name="T11" fmla="*/ 22 h 44"/>
                <a:gd name="T12" fmla="*/ 0 w 74"/>
                <a:gd name="T13" fmla="*/ 24 h 44"/>
                <a:gd name="T14" fmla="*/ 2 w 74"/>
                <a:gd name="T15" fmla="*/ 20 h 44"/>
                <a:gd name="T16" fmla="*/ 2 w 74"/>
                <a:gd name="T17" fmla="*/ 20 h 44"/>
                <a:gd name="T18" fmla="*/ 20 w 74"/>
                <a:gd name="T19" fmla="*/ 28 h 44"/>
                <a:gd name="T20" fmla="*/ 20 w 74"/>
                <a:gd name="T21" fmla="*/ 28 h 44"/>
                <a:gd name="T22" fmla="*/ 24 w 74"/>
                <a:gd name="T23" fmla="*/ 28 h 44"/>
                <a:gd name="T24" fmla="*/ 28 w 74"/>
                <a:gd name="T25" fmla="*/ 26 h 44"/>
                <a:gd name="T26" fmla="*/ 28 w 74"/>
                <a:gd name="T27" fmla="*/ 26 h 44"/>
                <a:gd name="T28" fmla="*/ 28 w 74"/>
                <a:gd name="T29" fmla="*/ 26 h 44"/>
                <a:gd name="T30" fmla="*/ 28 w 74"/>
                <a:gd name="T31" fmla="*/ 30 h 44"/>
                <a:gd name="T32" fmla="*/ 32 w 74"/>
                <a:gd name="T33" fmla="*/ 32 h 44"/>
                <a:gd name="T34" fmla="*/ 64 w 74"/>
                <a:gd name="T35" fmla="*/ 44 h 44"/>
                <a:gd name="T36" fmla="*/ 64 w 74"/>
                <a:gd name="T37" fmla="*/ 44 h 44"/>
                <a:gd name="T38" fmla="*/ 66 w 74"/>
                <a:gd name="T39" fmla="*/ 44 h 44"/>
                <a:gd name="T40" fmla="*/ 70 w 74"/>
                <a:gd name="T41" fmla="*/ 44 h 44"/>
                <a:gd name="T42" fmla="*/ 74 w 74"/>
                <a:gd name="T43" fmla="*/ 38 h 44"/>
                <a:gd name="T44" fmla="*/ 74 w 74"/>
                <a:gd name="T45" fmla="*/ 38 h 44"/>
                <a:gd name="T46" fmla="*/ 74 w 74"/>
                <a:gd name="T47" fmla="*/ 38 h 44"/>
                <a:gd name="T48" fmla="*/ 74 w 74"/>
                <a:gd name="T49" fmla="*/ 32 h 44"/>
                <a:gd name="T50" fmla="*/ 72 w 74"/>
                <a:gd name="T51" fmla="*/ 28 h 44"/>
                <a:gd name="T52" fmla="*/ 70 w 74"/>
                <a:gd name="T53" fmla="*/ 28 h 44"/>
                <a:gd name="T54" fmla="*/ 38 w 74"/>
                <a:gd name="T55" fmla="*/ 16 h 44"/>
                <a:gd name="T56" fmla="*/ 38 w 74"/>
                <a:gd name="T57" fmla="*/ 16 h 44"/>
                <a:gd name="T58" fmla="*/ 34 w 74"/>
                <a:gd name="T59" fmla="*/ 14 h 44"/>
                <a:gd name="T60" fmla="*/ 32 w 74"/>
                <a:gd name="T61" fmla="*/ 16 h 44"/>
                <a:gd name="T62" fmla="*/ 32 w 74"/>
                <a:gd name="T63" fmla="*/ 16 h 44"/>
                <a:gd name="T64" fmla="*/ 32 w 74"/>
                <a:gd name="T65" fmla="*/ 16 h 44"/>
                <a:gd name="T66" fmla="*/ 30 w 74"/>
                <a:gd name="T67" fmla="*/ 12 h 44"/>
                <a:gd name="T68" fmla="*/ 26 w 74"/>
                <a:gd name="T69" fmla="*/ 10 h 44"/>
                <a:gd name="T70" fmla="*/ 8 w 74"/>
                <a:gd name="T71" fmla="*/ 4 h 44"/>
                <a:gd name="T72" fmla="*/ 8 w 74"/>
                <a:gd name="T7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8" y="4"/>
                  </a:moveTo>
                  <a:lnTo>
                    <a:pt x="8" y="4"/>
                  </a:lnTo>
                  <a:lnTo>
                    <a:pt x="10" y="0"/>
                  </a:lnTo>
                  <a:lnTo>
                    <a:pt x="8" y="0"/>
                  </a:lnTo>
                  <a:lnTo>
                    <a:pt x="4" y="12"/>
                  </a:lnTo>
                  <a:lnTo>
                    <a:pt x="0" y="22"/>
                  </a:lnTo>
                  <a:lnTo>
                    <a:pt x="0" y="24"/>
                  </a:lnTo>
                  <a:lnTo>
                    <a:pt x="2" y="20"/>
                  </a:lnTo>
                  <a:lnTo>
                    <a:pt x="2" y="20"/>
                  </a:lnTo>
                  <a:lnTo>
                    <a:pt x="20" y="28"/>
                  </a:lnTo>
                  <a:lnTo>
                    <a:pt x="20" y="28"/>
                  </a:lnTo>
                  <a:lnTo>
                    <a:pt x="24" y="28"/>
                  </a:lnTo>
                  <a:lnTo>
                    <a:pt x="28" y="26"/>
                  </a:lnTo>
                  <a:lnTo>
                    <a:pt x="28" y="26"/>
                  </a:lnTo>
                  <a:lnTo>
                    <a:pt x="28" y="26"/>
                  </a:lnTo>
                  <a:lnTo>
                    <a:pt x="28" y="30"/>
                  </a:lnTo>
                  <a:lnTo>
                    <a:pt x="32" y="32"/>
                  </a:lnTo>
                  <a:lnTo>
                    <a:pt x="64" y="44"/>
                  </a:lnTo>
                  <a:lnTo>
                    <a:pt x="64" y="44"/>
                  </a:lnTo>
                  <a:lnTo>
                    <a:pt x="66" y="44"/>
                  </a:lnTo>
                  <a:lnTo>
                    <a:pt x="70" y="44"/>
                  </a:lnTo>
                  <a:lnTo>
                    <a:pt x="74" y="38"/>
                  </a:lnTo>
                  <a:lnTo>
                    <a:pt x="74" y="38"/>
                  </a:lnTo>
                  <a:lnTo>
                    <a:pt x="74" y="38"/>
                  </a:lnTo>
                  <a:lnTo>
                    <a:pt x="74" y="32"/>
                  </a:lnTo>
                  <a:lnTo>
                    <a:pt x="72" y="28"/>
                  </a:lnTo>
                  <a:lnTo>
                    <a:pt x="70" y="28"/>
                  </a:lnTo>
                  <a:lnTo>
                    <a:pt x="38" y="16"/>
                  </a:lnTo>
                  <a:lnTo>
                    <a:pt x="38" y="16"/>
                  </a:lnTo>
                  <a:lnTo>
                    <a:pt x="34" y="14"/>
                  </a:lnTo>
                  <a:lnTo>
                    <a:pt x="32" y="16"/>
                  </a:lnTo>
                  <a:lnTo>
                    <a:pt x="32" y="16"/>
                  </a:lnTo>
                  <a:lnTo>
                    <a:pt x="32" y="16"/>
                  </a:lnTo>
                  <a:lnTo>
                    <a:pt x="30" y="12"/>
                  </a:lnTo>
                  <a:lnTo>
                    <a:pt x="26" y="10"/>
                  </a:lnTo>
                  <a:lnTo>
                    <a:pt x="8" y="4"/>
                  </a:lnTo>
                  <a:lnTo>
                    <a:pt x="8"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4" name="Freeform 428"/>
            <p:cNvSpPr>
              <a:spLocks/>
            </p:cNvSpPr>
            <p:nvPr/>
          </p:nvSpPr>
          <p:spPr bwMode="auto">
            <a:xfrm>
              <a:off x="3919" y="456"/>
              <a:ext cx="104" cy="74"/>
            </a:xfrm>
            <a:custGeom>
              <a:avLst/>
              <a:gdLst>
                <a:gd name="T0" fmla="*/ 34 w 104"/>
                <a:gd name="T1" fmla="*/ 44 h 74"/>
                <a:gd name="T2" fmla="*/ 34 w 104"/>
                <a:gd name="T3" fmla="*/ 44 h 74"/>
                <a:gd name="T4" fmla="*/ 32 w 104"/>
                <a:gd name="T5" fmla="*/ 54 h 74"/>
                <a:gd name="T6" fmla="*/ 30 w 104"/>
                <a:gd name="T7" fmla="*/ 64 h 74"/>
                <a:gd name="T8" fmla="*/ 24 w 104"/>
                <a:gd name="T9" fmla="*/ 70 h 74"/>
                <a:gd name="T10" fmla="*/ 18 w 104"/>
                <a:gd name="T11" fmla="*/ 74 h 74"/>
                <a:gd name="T12" fmla="*/ 18 w 104"/>
                <a:gd name="T13" fmla="*/ 74 h 74"/>
                <a:gd name="T14" fmla="*/ 16 w 104"/>
                <a:gd name="T15" fmla="*/ 72 h 74"/>
                <a:gd name="T16" fmla="*/ 12 w 104"/>
                <a:gd name="T17" fmla="*/ 70 h 74"/>
                <a:gd name="T18" fmla="*/ 6 w 104"/>
                <a:gd name="T19" fmla="*/ 62 h 74"/>
                <a:gd name="T20" fmla="*/ 2 w 104"/>
                <a:gd name="T21" fmla="*/ 52 h 74"/>
                <a:gd name="T22" fmla="*/ 0 w 104"/>
                <a:gd name="T23" fmla="*/ 38 h 74"/>
                <a:gd name="T24" fmla="*/ 0 w 104"/>
                <a:gd name="T25" fmla="*/ 38 h 74"/>
                <a:gd name="T26" fmla="*/ 2 w 104"/>
                <a:gd name="T27" fmla="*/ 24 h 74"/>
                <a:gd name="T28" fmla="*/ 4 w 104"/>
                <a:gd name="T29" fmla="*/ 12 h 74"/>
                <a:gd name="T30" fmla="*/ 10 w 104"/>
                <a:gd name="T31" fmla="*/ 4 h 74"/>
                <a:gd name="T32" fmla="*/ 14 w 104"/>
                <a:gd name="T33" fmla="*/ 2 h 74"/>
                <a:gd name="T34" fmla="*/ 16 w 104"/>
                <a:gd name="T35" fmla="*/ 0 h 74"/>
                <a:gd name="T36" fmla="*/ 16 w 104"/>
                <a:gd name="T37" fmla="*/ 0 h 74"/>
                <a:gd name="T38" fmla="*/ 22 w 104"/>
                <a:gd name="T39" fmla="*/ 2 h 74"/>
                <a:gd name="T40" fmla="*/ 28 w 104"/>
                <a:gd name="T41" fmla="*/ 8 h 74"/>
                <a:gd name="T42" fmla="*/ 32 w 104"/>
                <a:gd name="T43" fmla="*/ 18 h 74"/>
                <a:gd name="T44" fmla="*/ 34 w 104"/>
                <a:gd name="T45" fmla="*/ 30 h 74"/>
                <a:gd name="T46" fmla="*/ 34 w 104"/>
                <a:gd name="T47" fmla="*/ 30 h 74"/>
                <a:gd name="T48" fmla="*/ 54 w 104"/>
                <a:gd name="T49" fmla="*/ 28 h 74"/>
                <a:gd name="T50" fmla="*/ 54 w 104"/>
                <a:gd name="T51" fmla="*/ 28 h 74"/>
                <a:gd name="T52" fmla="*/ 56 w 104"/>
                <a:gd name="T53" fmla="*/ 30 h 74"/>
                <a:gd name="T54" fmla="*/ 58 w 104"/>
                <a:gd name="T55" fmla="*/ 32 h 74"/>
                <a:gd name="T56" fmla="*/ 58 w 104"/>
                <a:gd name="T57" fmla="*/ 32 h 74"/>
                <a:gd name="T58" fmla="*/ 58 w 104"/>
                <a:gd name="T59" fmla="*/ 32 h 74"/>
                <a:gd name="T60" fmla="*/ 62 w 104"/>
                <a:gd name="T61" fmla="*/ 30 h 74"/>
                <a:gd name="T62" fmla="*/ 64 w 104"/>
                <a:gd name="T63" fmla="*/ 28 h 74"/>
                <a:gd name="T64" fmla="*/ 96 w 104"/>
                <a:gd name="T65" fmla="*/ 28 h 74"/>
                <a:gd name="T66" fmla="*/ 96 w 104"/>
                <a:gd name="T67" fmla="*/ 28 h 74"/>
                <a:gd name="T68" fmla="*/ 102 w 104"/>
                <a:gd name="T69" fmla="*/ 30 h 74"/>
                <a:gd name="T70" fmla="*/ 104 w 104"/>
                <a:gd name="T71" fmla="*/ 34 h 74"/>
                <a:gd name="T72" fmla="*/ 104 w 104"/>
                <a:gd name="T73" fmla="*/ 34 h 74"/>
                <a:gd name="T74" fmla="*/ 104 w 104"/>
                <a:gd name="T75" fmla="*/ 34 h 74"/>
                <a:gd name="T76" fmla="*/ 102 w 104"/>
                <a:gd name="T77" fmla="*/ 40 h 74"/>
                <a:gd name="T78" fmla="*/ 98 w 104"/>
                <a:gd name="T79" fmla="*/ 42 h 74"/>
                <a:gd name="T80" fmla="*/ 66 w 104"/>
                <a:gd name="T81" fmla="*/ 42 h 74"/>
                <a:gd name="T82" fmla="*/ 66 w 104"/>
                <a:gd name="T83" fmla="*/ 42 h 74"/>
                <a:gd name="T84" fmla="*/ 62 w 104"/>
                <a:gd name="T85" fmla="*/ 42 h 74"/>
                <a:gd name="T86" fmla="*/ 60 w 104"/>
                <a:gd name="T87" fmla="*/ 40 h 74"/>
                <a:gd name="T88" fmla="*/ 60 w 104"/>
                <a:gd name="T89" fmla="*/ 40 h 74"/>
                <a:gd name="T90" fmla="*/ 60 w 104"/>
                <a:gd name="T91" fmla="*/ 40 h 74"/>
                <a:gd name="T92" fmla="*/ 58 w 104"/>
                <a:gd name="T93" fmla="*/ 42 h 74"/>
                <a:gd name="T94" fmla="*/ 54 w 104"/>
                <a:gd name="T95" fmla="*/ 42 h 74"/>
                <a:gd name="T96" fmla="*/ 34 w 104"/>
                <a:gd name="T97" fmla="*/ 44 h 74"/>
                <a:gd name="T98" fmla="*/ 34 w 104"/>
                <a:gd name="T99"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74">
                  <a:moveTo>
                    <a:pt x="34" y="44"/>
                  </a:moveTo>
                  <a:lnTo>
                    <a:pt x="34" y="44"/>
                  </a:lnTo>
                  <a:lnTo>
                    <a:pt x="32" y="54"/>
                  </a:lnTo>
                  <a:lnTo>
                    <a:pt x="30" y="64"/>
                  </a:lnTo>
                  <a:lnTo>
                    <a:pt x="24" y="70"/>
                  </a:lnTo>
                  <a:lnTo>
                    <a:pt x="18" y="74"/>
                  </a:lnTo>
                  <a:lnTo>
                    <a:pt x="18" y="74"/>
                  </a:lnTo>
                  <a:lnTo>
                    <a:pt x="16" y="72"/>
                  </a:lnTo>
                  <a:lnTo>
                    <a:pt x="12" y="70"/>
                  </a:lnTo>
                  <a:lnTo>
                    <a:pt x="6" y="62"/>
                  </a:lnTo>
                  <a:lnTo>
                    <a:pt x="2" y="52"/>
                  </a:lnTo>
                  <a:lnTo>
                    <a:pt x="0" y="38"/>
                  </a:lnTo>
                  <a:lnTo>
                    <a:pt x="0" y="38"/>
                  </a:lnTo>
                  <a:lnTo>
                    <a:pt x="2" y="24"/>
                  </a:lnTo>
                  <a:lnTo>
                    <a:pt x="4" y="12"/>
                  </a:lnTo>
                  <a:lnTo>
                    <a:pt x="10" y="4"/>
                  </a:lnTo>
                  <a:lnTo>
                    <a:pt x="14" y="2"/>
                  </a:lnTo>
                  <a:lnTo>
                    <a:pt x="16" y="0"/>
                  </a:lnTo>
                  <a:lnTo>
                    <a:pt x="16" y="0"/>
                  </a:lnTo>
                  <a:lnTo>
                    <a:pt x="22" y="2"/>
                  </a:lnTo>
                  <a:lnTo>
                    <a:pt x="28" y="8"/>
                  </a:lnTo>
                  <a:lnTo>
                    <a:pt x="32" y="18"/>
                  </a:lnTo>
                  <a:lnTo>
                    <a:pt x="34" y="30"/>
                  </a:lnTo>
                  <a:lnTo>
                    <a:pt x="34" y="30"/>
                  </a:lnTo>
                  <a:lnTo>
                    <a:pt x="54" y="28"/>
                  </a:lnTo>
                  <a:lnTo>
                    <a:pt x="54" y="28"/>
                  </a:lnTo>
                  <a:lnTo>
                    <a:pt x="56" y="30"/>
                  </a:lnTo>
                  <a:lnTo>
                    <a:pt x="58" y="32"/>
                  </a:lnTo>
                  <a:lnTo>
                    <a:pt x="58" y="32"/>
                  </a:lnTo>
                  <a:lnTo>
                    <a:pt x="58" y="32"/>
                  </a:lnTo>
                  <a:lnTo>
                    <a:pt x="62" y="30"/>
                  </a:lnTo>
                  <a:lnTo>
                    <a:pt x="64" y="28"/>
                  </a:lnTo>
                  <a:lnTo>
                    <a:pt x="96" y="28"/>
                  </a:lnTo>
                  <a:lnTo>
                    <a:pt x="96" y="28"/>
                  </a:lnTo>
                  <a:lnTo>
                    <a:pt x="102" y="30"/>
                  </a:lnTo>
                  <a:lnTo>
                    <a:pt x="104" y="34"/>
                  </a:lnTo>
                  <a:lnTo>
                    <a:pt x="104" y="34"/>
                  </a:lnTo>
                  <a:lnTo>
                    <a:pt x="104" y="34"/>
                  </a:lnTo>
                  <a:lnTo>
                    <a:pt x="102" y="40"/>
                  </a:lnTo>
                  <a:lnTo>
                    <a:pt x="98" y="42"/>
                  </a:lnTo>
                  <a:lnTo>
                    <a:pt x="66" y="42"/>
                  </a:lnTo>
                  <a:lnTo>
                    <a:pt x="66" y="42"/>
                  </a:lnTo>
                  <a:lnTo>
                    <a:pt x="62" y="42"/>
                  </a:lnTo>
                  <a:lnTo>
                    <a:pt x="60" y="40"/>
                  </a:lnTo>
                  <a:lnTo>
                    <a:pt x="60" y="40"/>
                  </a:lnTo>
                  <a:lnTo>
                    <a:pt x="60" y="40"/>
                  </a:lnTo>
                  <a:lnTo>
                    <a:pt x="58" y="42"/>
                  </a:lnTo>
                  <a:lnTo>
                    <a:pt x="54" y="42"/>
                  </a:lnTo>
                  <a:lnTo>
                    <a:pt x="34" y="44"/>
                  </a:lnTo>
                  <a:lnTo>
                    <a:pt x="34" y="4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5" name="Freeform 429"/>
            <p:cNvSpPr>
              <a:spLocks/>
            </p:cNvSpPr>
            <p:nvPr/>
          </p:nvSpPr>
          <p:spPr bwMode="auto">
            <a:xfrm>
              <a:off x="3951" y="480"/>
              <a:ext cx="76" cy="26"/>
            </a:xfrm>
            <a:custGeom>
              <a:avLst/>
              <a:gdLst>
                <a:gd name="T0" fmla="*/ 2 w 76"/>
                <a:gd name="T1" fmla="*/ 4 h 26"/>
                <a:gd name="T2" fmla="*/ 2 w 76"/>
                <a:gd name="T3" fmla="*/ 4 h 26"/>
                <a:gd name="T4" fmla="*/ 0 w 76"/>
                <a:gd name="T5" fmla="*/ 0 h 26"/>
                <a:gd name="T6" fmla="*/ 0 w 76"/>
                <a:gd name="T7" fmla="*/ 2 h 26"/>
                <a:gd name="T8" fmla="*/ 0 w 76"/>
                <a:gd name="T9" fmla="*/ 14 h 26"/>
                <a:gd name="T10" fmla="*/ 2 w 76"/>
                <a:gd name="T11" fmla="*/ 26 h 26"/>
                <a:gd name="T12" fmla="*/ 2 w 76"/>
                <a:gd name="T13" fmla="*/ 26 h 26"/>
                <a:gd name="T14" fmla="*/ 2 w 76"/>
                <a:gd name="T15" fmla="*/ 22 h 26"/>
                <a:gd name="T16" fmla="*/ 2 w 76"/>
                <a:gd name="T17" fmla="*/ 22 h 26"/>
                <a:gd name="T18" fmla="*/ 22 w 76"/>
                <a:gd name="T19" fmla="*/ 22 h 26"/>
                <a:gd name="T20" fmla="*/ 22 w 76"/>
                <a:gd name="T21" fmla="*/ 22 h 26"/>
                <a:gd name="T22" fmla="*/ 26 w 76"/>
                <a:gd name="T23" fmla="*/ 20 h 26"/>
                <a:gd name="T24" fmla="*/ 28 w 76"/>
                <a:gd name="T25" fmla="*/ 16 h 26"/>
                <a:gd name="T26" fmla="*/ 28 w 76"/>
                <a:gd name="T27" fmla="*/ 16 h 26"/>
                <a:gd name="T28" fmla="*/ 28 w 76"/>
                <a:gd name="T29" fmla="*/ 16 h 26"/>
                <a:gd name="T30" fmla="*/ 30 w 76"/>
                <a:gd name="T31" fmla="*/ 20 h 26"/>
                <a:gd name="T32" fmla="*/ 34 w 76"/>
                <a:gd name="T33" fmla="*/ 20 h 26"/>
                <a:gd name="T34" fmla="*/ 68 w 76"/>
                <a:gd name="T35" fmla="*/ 18 h 26"/>
                <a:gd name="T36" fmla="*/ 68 w 76"/>
                <a:gd name="T37" fmla="*/ 18 h 26"/>
                <a:gd name="T38" fmla="*/ 72 w 76"/>
                <a:gd name="T39" fmla="*/ 18 h 26"/>
                <a:gd name="T40" fmla="*/ 74 w 76"/>
                <a:gd name="T41" fmla="*/ 16 h 26"/>
                <a:gd name="T42" fmla="*/ 76 w 76"/>
                <a:gd name="T43" fmla="*/ 10 h 26"/>
                <a:gd name="T44" fmla="*/ 76 w 76"/>
                <a:gd name="T45" fmla="*/ 10 h 26"/>
                <a:gd name="T46" fmla="*/ 76 w 76"/>
                <a:gd name="T47" fmla="*/ 10 h 26"/>
                <a:gd name="T48" fmla="*/ 74 w 76"/>
                <a:gd name="T49" fmla="*/ 4 h 26"/>
                <a:gd name="T50" fmla="*/ 70 w 76"/>
                <a:gd name="T51" fmla="*/ 2 h 26"/>
                <a:gd name="T52" fmla="*/ 68 w 76"/>
                <a:gd name="T53" fmla="*/ 0 h 26"/>
                <a:gd name="T54" fmla="*/ 34 w 76"/>
                <a:gd name="T55" fmla="*/ 2 h 26"/>
                <a:gd name="T56" fmla="*/ 34 w 76"/>
                <a:gd name="T57" fmla="*/ 2 h 26"/>
                <a:gd name="T58" fmla="*/ 30 w 76"/>
                <a:gd name="T59" fmla="*/ 4 h 26"/>
                <a:gd name="T60" fmla="*/ 28 w 76"/>
                <a:gd name="T61" fmla="*/ 6 h 26"/>
                <a:gd name="T62" fmla="*/ 28 w 76"/>
                <a:gd name="T63" fmla="*/ 6 h 26"/>
                <a:gd name="T64" fmla="*/ 28 w 76"/>
                <a:gd name="T65" fmla="*/ 6 h 26"/>
                <a:gd name="T66" fmla="*/ 26 w 76"/>
                <a:gd name="T67" fmla="*/ 4 h 26"/>
                <a:gd name="T68" fmla="*/ 22 w 76"/>
                <a:gd name="T69" fmla="*/ 4 h 26"/>
                <a:gd name="T70" fmla="*/ 2 w 76"/>
                <a:gd name="T71" fmla="*/ 4 h 26"/>
                <a:gd name="T72" fmla="*/ 2 w 76"/>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26">
                  <a:moveTo>
                    <a:pt x="2" y="4"/>
                  </a:moveTo>
                  <a:lnTo>
                    <a:pt x="2" y="4"/>
                  </a:lnTo>
                  <a:lnTo>
                    <a:pt x="0" y="0"/>
                  </a:lnTo>
                  <a:lnTo>
                    <a:pt x="0" y="2"/>
                  </a:lnTo>
                  <a:lnTo>
                    <a:pt x="0" y="14"/>
                  </a:lnTo>
                  <a:lnTo>
                    <a:pt x="2" y="26"/>
                  </a:lnTo>
                  <a:lnTo>
                    <a:pt x="2" y="26"/>
                  </a:lnTo>
                  <a:lnTo>
                    <a:pt x="2" y="22"/>
                  </a:lnTo>
                  <a:lnTo>
                    <a:pt x="2" y="22"/>
                  </a:lnTo>
                  <a:lnTo>
                    <a:pt x="22" y="22"/>
                  </a:lnTo>
                  <a:lnTo>
                    <a:pt x="22" y="22"/>
                  </a:lnTo>
                  <a:lnTo>
                    <a:pt x="26" y="20"/>
                  </a:lnTo>
                  <a:lnTo>
                    <a:pt x="28" y="16"/>
                  </a:lnTo>
                  <a:lnTo>
                    <a:pt x="28" y="16"/>
                  </a:lnTo>
                  <a:lnTo>
                    <a:pt x="28" y="16"/>
                  </a:lnTo>
                  <a:lnTo>
                    <a:pt x="30" y="20"/>
                  </a:lnTo>
                  <a:lnTo>
                    <a:pt x="34" y="20"/>
                  </a:lnTo>
                  <a:lnTo>
                    <a:pt x="68" y="18"/>
                  </a:lnTo>
                  <a:lnTo>
                    <a:pt x="68" y="18"/>
                  </a:lnTo>
                  <a:lnTo>
                    <a:pt x="72" y="18"/>
                  </a:lnTo>
                  <a:lnTo>
                    <a:pt x="74" y="16"/>
                  </a:lnTo>
                  <a:lnTo>
                    <a:pt x="76" y="10"/>
                  </a:lnTo>
                  <a:lnTo>
                    <a:pt x="76" y="10"/>
                  </a:lnTo>
                  <a:lnTo>
                    <a:pt x="76" y="10"/>
                  </a:lnTo>
                  <a:lnTo>
                    <a:pt x="74" y="4"/>
                  </a:lnTo>
                  <a:lnTo>
                    <a:pt x="70" y="2"/>
                  </a:lnTo>
                  <a:lnTo>
                    <a:pt x="68" y="0"/>
                  </a:lnTo>
                  <a:lnTo>
                    <a:pt x="34" y="2"/>
                  </a:lnTo>
                  <a:lnTo>
                    <a:pt x="34" y="2"/>
                  </a:lnTo>
                  <a:lnTo>
                    <a:pt x="30" y="4"/>
                  </a:lnTo>
                  <a:lnTo>
                    <a:pt x="28" y="6"/>
                  </a:lnTo>
                  <a:lnTo>
                    <a:pt x="28" y="6"/>
                  </a:lnTo>
                  <a:lnTo>
                    <a:pt x="28" y="6"/>
                  </a:lnTo>
                  <a:lnTo>
                    <a:pt x="26" y="4"/>
                  </a:lnTo>
                  <a:lnTo>
                    <a:pt x="22" y="4"/>
                  </a:lnTo>
                  <a:lnTo>
                    <a:pt x="2" y="4"/>
                  </a:lnTo>
                  <a:lnTo>
                    <a:pt x="2"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6" name="Freeform 430"/>
            <p:cNvSpPr>
              <a:spLocks/>
            </p:cNvSpPr>
            <p:nvPr/>
          </p:nvSpPr>
          <p:spPr bwMode="auto">
            <a:xfrm>
              <a:off x="3911" y="544"/>
              <a:ext cx="102" cy="70"/>
            </a:xfrm>
            <a:custGeom>
              <a:avLst/>
              <a:gdLst>
                <a:gd name="T0" fmla="*/ 36 w 102"/>
                <a:gd name="T1" fmla="*/ 38 h 70"/>
                <a:gd name="T2" fmla="*/ 36 w 102"/>
                <a:gd name="T3" fmla="*/ 38 h 70"/>
                <a:gd name="T4" fmla="*/ 36 w 102"/>
                <a:gd name="T5" fmla="*/ 50 h 70"/>
                <a:gd name="T6" fmla="*/ 36 w 102"/>
                <a:gd name="T7" fmla="*/ 60 h 70"/>
                <a:gd name="T8" fmla="*/ 32 w 102"/>
                <a:gd name="T9" fmla="*/ 66 h 70"/>
                <a:gd name="T10" fmla="*/ 26 w 102"/>
                <a:gd name="T11" fmla="*/ 70 h 70"/>
                <a:gd name="T12" fmla="*/ 26 w 102"/>
                <a:gd name="T13" fmla="*/ 70 h 70"/>
                <a:gd name="T14" fmla="*/ 22 w 102"/>
                <a:gd name="T15" fmla="*/ 70 h 70"/>
                <a:gd name="T16" fmla="*/ 20 w 102"/>
                <a:gd name="T17" fmla="*/ 70 h 70"/>
                <a:gd name="T18" fmla="*/ 12 w 102"/>
                <a:gd name="T19" fmla="*/ 62 h 70"/>
                <a:gd name="T20" fmla="*/ 6 w 102"/>
                <a:gd name="T21" fmla="*/ 52 h 70"/>
                <a:gd name="T22" fmla="*/ 2 w 102"/>
                <a:gd name="T23" fmla="*/ 38 h 70"/>
                <a:gd name="T24" fmla="*/ 2 w 102"/>
                <a:gd name="T25" fmla="*/ 38 h 70"/>
                <a:gd name="T26" fmla="*/ 0 w 102"/>
                <a:gd name="T27" fmla="*/ 24 h 70"/>
                <a:gd name="T28" fmla="*/ 2 w 102"/>
                <a:gd name="T29" fmla="*/ 12 h 70"/>
                <a:gd name="T30" fmla="*/ 6 w 102"/>
                <a:gd name="T31" fmla="*/ 4 h 70"/>
                <a:gd name="T32" fmla="*/ 8 w 102"/>
                <a:gd name="T33" fmla="*/ 0 h 70"/>
                <a:gd name="T34" fmla="*/ 12 w 102"/>
                <a:gd name="T35" fmla="*/ 0 h 70"/>
                <a:gd name="T36" fmla="*/ 12 w 102"/>
                <a:gd name="T37" fmla="*/ 0 h 70"/>
                <a:gd name="T38" fmla="*/ 18 w 102"/>
                <a:gd name="T39" fmla="*/ 0 h 70"/>
                <a:gd name="T40" fmla="*/ 24 w 102"/>
                <a:gd name="T41" fmla="*/ 6 h 70"/>
                <a:gd name="T42" fmla="*/ 30 w 102"/>
                <a:gd name="T43" fmla="*/ 14 h 70"/>
                <a:gd name="T44" fmla="*/ 34 w 102"/>
                <a:gd name="T45" fmla="*/ 24 h 70"/>
                <a:gd name="T46" fmla="*/ 34 w 102"/>
                <a:gd name="T47" fmla="*/ 24 h 70"/>
                <a:gd name="T48" fmla="*/ 52 w 102"/>
                <a:gd name="T49" fmla="*/ 20 h 70"/>
                <a:gd name="T50" fmla="*/ 52 w 102"/>
                <a:gd name="T51" fmla="*/ 20 h 70"/>
                <a:gd name="T52" fmla="*/ 56 w 102"/>
                <a:gd name="T53" fmla="*/ 20 h 70"/>
                <a:gd name="T54" fmla="*/ 58 w 102"/>
                <a:gd name="T55" fmla="*/ 22 h 70"/>
                <a:gd name="T56" fmla="*/ 58 w 102"/>
                <a:gd name="T57" fmla="*/ 22 h 70"/>
                <a:gd name="T58" fmla="*/ 58 w 102"/>
                <a:gd name="T59" fmla="*/ 22 h 70"/>
                <a:gd name="T60" fmla="*/ 60 w 102"/>
                <a:gd name="T61" fmla="*/ 20 h 70"/>
                <a:gd name="T62" fmla="*/ 64 w 102"/>
                <a:gd name="T63" fmla="*/ 18 h 70"/>
                <a:gd name="T64" fmla="*/ 94 w 102"/>
                <a:gd name="T65" fmla="*/ 12 h 70"/>
                <a:gd name="T66" fmla="*/ 94 w 102"/>
                <a:gd name="T67" fmla="*/ 12 h 70"/>
                <a:gd name="T68" fmla="*/ 100 w 102"/>
                <a:gd name="T69" fmla="*/ 12 h 70"/>
                <a:gd name="T70" fmla="*/ 102 w 102"/>
                <a:gd name="T71" fmla="*/ 16 h 70"/>
                <a:gd name="T72" fmla="*/ 102 w 102"/>
                <a:gd name="T73" fmla="*/ 16 h 70"/>
                <a:gd name="T74" fmla="*/ 102 w 102"/>
                <a:gd name="T75" fmla="*/ 16 h 70"/>
                <a:gd name="T76" fmla="*/ 102 w 102"/>
                <a:gd name="T77" fmla="*/ 22 h 70"/>
                <a:gd name="T78" fmla="*/ 98 w 102"/>
                <a:gd name="T79" fmla="*/ 26 h 70"/>
                <a:gd name="T80" fmla="*/ 66 w 102"/>
                <a:gd name="T81" fmla="*/ 32 h 70"/>
                <a:gd name="T82" fmla="*/ 66 w 102"/>
                <a:gd name="T83" fmla="*/ 32 h 70"/>
                <a:gd name="T84" fmla="*/ 62 w 102"/>
                <a:gd name="T85" fmla="*/ 32 h 70"/>
                <a:gd name="T86" fmla="*/ 60 w 102"/>
                <a:gd name="T87" fmla="*/ 30 h 70"/>
                <a:gd name="T88" fmla="*/ 60 w 102"/>
                <a:gd name="T89" fmla="*/ 30 h 70"/>
                <a:gd name="T90" fmla="*/ 60 w 102"/>
                <a:gd name="T91" fmla="*/ 30 h 70"/>
                <a:gd name="T92" fmla="*/ 58 w 102"/>
                <a:gd name="T93" fmla="*/ 32 h 70"/>
                <a:gd name="T94" fmla="*/ 56 w 102"/>
                <a:gd name="T95" fmla="*/ 34 h 70"/>
                <a:gd name="T96" fmla="*/ 36 w 102"/>
                <a:gd name="T97" fmla="*/ 38 h 70"/>
                <a:gd name="T98" fmla="*/ 36 w 102"/>
                <a:gd name="T99"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6" y="38"/>
                  </a:moveTo>
                  <a:lnTo>
                    <a:pt x="36" y="38"/>
                  </a:lnTo>
                  <a:lnTo>
                    <a:pt x="36" y="50"/>
                  </a:lnTo>
                  <a:lnTo>
                    <a:pt x="36" y="60"/>
                  </a:lnTo>
                  <a:lnTo>
                    <a:pt x="32" y="66"/>
                  </a:lnTo>
                  <a:lnTo>
                    <a:pt x="26" y="70"/>
                  </a:lnTo>
                  <a:lnTo>
                    <a:pt x="26" y="70"/>
                  </a:lnTo>
                  <a:lnTo>
                    <a:pt x="22" y="70"/>
                  </a:lnTo>
                  <a:lnTo>
                    <a:pt x="20" y="70"/>
                  </a:lnTo>
                  <a:lnTo>
                    <a:pt x="12" y="62"/>
                  </a:lnTo>
                  <a:lnTo>
                    <a:pt x="6" y="52"/>
                  </a:lnTo>
                  <a:lnTo>
                    <a:pt x="2" y="38"/>
                  </a:lnTo>
                  <a:lnTo>
                    <a:pt x="2" y="38"/>
                  </a:lnTo>
                  <a:lnTo>
                    <a:pt x="0" y="24"/>
                  </a:lnTo>
                  <a:lnTo>
                    <a:pt x="2" y="12"/>
                  </a:lnTo>
                  <a:lnTo>
                    <a:pt x="6" y="4"/>
                  </a:lnTo>
                  <a:lnTo>
                    <a:pt x="8" y="0"/>
                  </a:lnTo>
                  <a:lnTo>
                    <a:pt x="12" y="0"/>
                  </a:lnTo>
                  <a:lnTo>
                    <a:pt x="12" y="0"/>
                  </a:lnTo>
                  <a:lnTo>
                    <a:pt x="18" y="0"/>
                  </a:lnTo>
                  <a:lnTo>
                    <a:pt x="24" y="6"/>
                  </a:lnTo>
                  <a:lnTo>
                    <a:pt x="30" y="14"/>
                  </a:lnTo>
                  <a:lnTo>
                    <a:pt x="34" y="24"/>
                  </a:lnTo>
                  <a:lnTo>
                    <a:pt x="34" y="24"/>
                  </a:lnTo>
                  <a:lnTo>
                    <a:pt x="52" y="20"/>
                  </a:lnTo>
                  <a:lnTo>
                    <a:pt x="52" y="20"/>
                  </a:lnTo>
                  <a:lnTo>
                    <a:pt x="56" y="20"/>
                  </a:lnTo>
                  <a:lnTo>
                    <a:pt x="58" y="22"/>
                  </a:lnTo>
                  <a:lnTo>
                    <a:pt x="58" y="22"/>
                  </a:lnTo>
                  <a:lnTo>
                    <a:pt x="58" y="22"/>
                  </a:lnTo>
                  <a:lnTo>
                    <a:pt x="60" y="20"/>
                  </a:lnTo>
                  <a:lnTo>
                    <a:pt x="64" y="18"/>
                  </a:lnTo>
                  <a:lnTo>
                    <a:pt x="94" y="12"/>
                  </a:lnTo>
                  <a:lnTo>
                    <a:pt x="94" y="12"/>
                  </a:lnTo>
                  <a:lnTo>
                    <a:pt x="100" y="12"/>
                  </a:lnTo>
                  <a:lnTo>
                    <a:pt x="102" y="16"/>
                  </a:lnTo>
                  <a:lnTo>
                    <a:pt x="102" y="16"/>
                  </a:lnTo>
                  <a:lnTo>
                    <a:pt x="102" y="16"/>
                  </a:lnTo>
                  <a:lnTo>
                    <a:pt x="102" y="22"/>
                  </a:lnTo>
                  <a:lnTo>
                    <a:pt x="98" y="26"/>
                  </a:lnTo>
                  <a:lnTo>
                    <a:pt x="66" y="32"/>
                  </a:lnTo>
                  <a:lnTo>
                    <a:pt x="66" y="32"/>
                  </a:lnTo>
                  <a:lnTo>
                    <a:pt x="62" y="32"/>
                  </a:lnTo>
                  <a:lnTo>
                    <a:pt x="60" y="30"/>
                  </a:lnTo>
                  <a:lnTo>
                    <a:pt x="60" y="30"/>
                  </a:lnTo>
                  <a:lnTo>
                    <a:pt x="60" y="30"/>
                  </a:lnTo>
                  <a:lnTo>
                    <a:pt x="58" y="32"/>
                  </a:lnTo>
                  <a:lnTo>
                    <a:pt x="56" y="34"/>
                  </a:lnTo>
                  <a:lnTo>
                    <a:pt x="36" y="38"/>
                  </a:lnTo>
                  <a:lnTo>
                    <a:pt x="36" y="3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7" name="Freeform 431"/>
            <p:cNvSpPr>
              <a:spLocks/>
            </p:cNvSpPr>
            <p:nvPr/>
          </p:nvSpPr>
          <p:spPr bwMode="auto">
            <a:xfrm>
              <a:off x="3941" y="552"/>
              <a:ext cx="76" cy="38"/>
            </a:xfrm>
            <a:custGeom>
              <a:avLst/>
              <a:gdLst>
                <a:gd name="T0" fmla="*/ 2 w 76"/>
                <a:gd name="T1" fmla="*/ 16 h 38"/>
                <a:gd name="T2" fmla="*/ 2 w 76"/>
                <a:gd name="T3" fmla="*/ 16 h 38"/>
                <a:gd name="T4" fmla="*/ 2 w 76"/>
                <a:gd name="T5" fmla="*/ 12 h 38"/>
                <a:gd name="T6" fmla="*/ 0 w 76"/>
                <a:gd name="T7" fmla="*/ 12 h 38"/>
                <a:gd name="T8" fmla="*/ 4 w 76"/>
                <a:gd name="T9" fmla="*/ 24 h 38"/>
                <a:gd name="T10" fmla="*/ 6 w 76"/>
                <a:gd name="T11" fmla="*/ 36 h 38"/>
                <a:gd name="T12" fmla="*/ 6 w 76"/>
                <a:gd name="T13" fmla="*/ 38 h 38"/>
                <a:gd name="T14" fmla="*/ 6 w 76"/>
                <a:gd name="T15" fmla="*/ 34 h 38"/>
                <a:gd name="T16" fmla="*/ 6 w 76"/>
                <a:gd name="T17" fmla="*/ 34 h 38"/>
                <a:gd name="T18" fmla="*/ 26 w 76"/>
                <a:gd name="T19" fmla="*/ 28 h 38"/>
                <a:gd name="T20" fmla="*/ 26 w 76"/>
                <a:gd name="T21" fmla="*/ 28 h 38"/>
                <a:gd name="T22" fmla="*/ 30 w 76"/>
                <a:gd name="T23" fmla="*/ 26 h 38"/>
                <a:gd name="T24" fmla="*/ 30 w 76"/>
                <a:gd name="T25" fmla="*/ 24 h 38"/>
                <a:gd name="T26" fmla="*/ 30 w 76"/>
                <a:gd name="T27" fmla="*/ 24 h 38"/>
                <a:gd name="T28" fmla="*/ 30 w 76"/>
                <a:gd name="T29" fmla="*/ 24 h 38"/>
                <a:gd name="T30" fmla="*/ 34 w 76"/>
                <a:gd name="T31" fmla="*/ 26 h 38"/>
                <a:gd name="T32" fmla="*/ 38 w 76"/>
                <a:gd name="T33" fmla="*/ 26 h 38"/>
                <a:gd name="T34" fmla="*/ 72 w 76"/>
                <a:gd name="T35" fmla="*/ 18 h 38"/>
                <a:gd name="T36" fmla="*/ 72 w 76"/>
                <a:gd name="T37" fmla="*/ 18 h 38"/>
                <a:gd name="T38" fmla="*/ 74 w 76"/>
                <a:gd name="T39" fmla="*/ 16 h 38"/>
                <a:gd name="T40" fmla="*/ 76 w 76"/>
                <a:gd name="T41" fmla="*/ 14 h 38"/>
                <a:gd name="T42" fmla="*/ 76 w 76"/>
                <a:gd name="T43" fmla="*/ 8 h 38"/>
                <a:gd name="T44" fmla="*/ 76 w 76"/>
                <a:gd name="T45" fmla="*/ 8 h 38"/>
                <a:gd name="T46" fmla="*/ 76 w 76"/>
                <a:gd name="T47" fmla="*/ 8 h 38"/>
                <a:gd name="T48" fmla="*/ 72 w 76"/>
                <a:gd name="T49" fmla="*/ 2 h 38"/>
                <a:gd name="T50" fmla="*/ 70 w 76"/>
                <a:gd name="T51" fmla="*/ 0 h 38"/>
                <a:gd name="T52" fmla="*/ 68 w 76"/>
                <a:gd name="T53" fmla="*/ 0 h 38"/>
                <a:gd name="T54" fmla="*/ 34 w 76"/>
                <a:gd name="T55" fmla="*/ 8 h 38"/>
                <a:gd name="T56" fmla="*/ 34 w 76"/>
                <a:gd name="T57" fmla="*/ 8 h 38"/>
                <a:gd name="T58" fmla="*/ 30 w 76"/>
                <a:gd name="T59" fmla="*/ 10 h 38"/>
                <a:gd name="T60" fmla="*/ 28 w 76"/>
                <a:gd name="T61" fmla="*/ 14 h 38"/>
                <a:gd name="T62" fmla="*/ 28 w 76"/>
                <a:gd name="T63" fmla="*/ 14 h 38"/>
                <a:gd name="T64" fmla="*/ 28 w 76"/>
                <a:gd name="T65" fmla="*/ 14 h 38"/>
                <a:gd name="T66" fmla="*/ 26 w 76"/>
                <a:gd name="T67" fmla="*/ 10 h 38"/>
                <a:gd name="T68" fmla="*/ 22 w 76"/>
                <a:gd name="T69" fmla="*/ 12 h 38"/>
                <a:gd name="T70" fmla="*/ 2 w 76"/>
                <a:gd name="T71" fmla="*/ 16 h 38"/>
                <a:gd name="T72" fmla="*/ 2 w 76"/>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2" y="16"/>
                  </a:moveTo>
                  <a:lnTo>
                    <a:pt x="2" y="16"/>
                  </a:lnTo>
                  <a:lnTo>
                    <a:pt x="2" y="12"/>
                  </a:lnTo>
                  <a:lnTo>
                    <a:pt x="0" y="12"/>
                  </a:lnTo>
                  <a:lnTo>
                    <a:pt x="4" y="24"/>
                  </a:lnTo>
                  <a:lnTo>
                    <a:pt x="6" y="36"/>
                  </a:lnTo>
                  <a:lnTo>
                    <a:pt x="6" y="38"/>
                  </a:lnTo>
                  <a:lnTo>
                    <a:pt x="6" y="34"/>
                  </a:lnTo>
                  <a:lnTo>
                    <a:pt x="6" y="34"/>
                  </a:lnTo>
                  <a:lnTo>
                    <a:pt x="26" y="28"/>
                  </a:lnTo>
                  <a:lnTo>
                    <a:pt x="26" y="28"/>
                  </a:lnTo>
                  <a:lnTo>
                    <a:pt x="30" y="26"/>
                  </a:lnTo>
                  <a:lnTo>
                    <a:pt x="30" y="24"/>
                  </a:lnTo>
                  <a:lnTo>
                    <a:pt x="30" y="24"/>
                  </a:lnTo>
                  <a:lnTo>
                    <a:pt x="30" y="24"/>
                  </a:lnTo>
                  <a:lnTo>
                    <a:pt x="34" y="26"/>
                  </a:lnTo>
                  <a:lnTo>
                    <a:pt x="38" y="26"/>
                  </a:lnTo>
                  <a:lnTo>
                    <a:pt x="72" y="18"/>
                  </a:lnTo>
                  <a:lnTo>
                    <a:pt x="72" y="18"/>
                  </a:lnTo>
                  <a:lnTo>
                    <a:pt x="74" y="16"/>
                  </a:lnTo>
                  <a:lnTo>
                    <a:pt x="76" y="14"/>
                  </a:lnTo>
                  <a:lnTo>
                    <a:pt x="76" y="8"/>
                  </a:lnTo>
                  <a:lnTo>
                    <a:pt x="76" y="8"/>
                  </a:lnTo>
                  <a:lnTo>
                    <a:pt x="76" y="8"/>
                  </a:lnTo>
                  <a:lnTo>
                    <a:pt x="72" y="2"/>
                  </a:lnTo>
                  <a:lnTo>
                    <a:pt x="70" y="0"/>
                  </a:lnTo>
                  <a:lnTo>
                    <a:pt x="68" y="0"/>
                  </a:lnTo>
                  <a:lnTo>
                    <a:pt x="34" y="8"/>
                  </a:lnTo>
                  <a:lnTo>
                    <a:pt x="34" y="8"/>
                  </a:lnTo>
                  <a:lnTo>
                    <a:pt x="30" y="10"/>
                  </a:lnTo>
                  <a:lnTo>
                    <a:pt x="28" y="14"/>
                  </a:lnTo>
                  <a:lnTo>
                    <a:pt x="28" y="14"/>
                  </a:lnTo>
                  <a:lnTo>
                    <a:pt x="28" y="14"/>
                  </a:lnTo>
                  <a:lnTo>
                    <a:pt x="26" y="10"/>
                  </a:lnTo>
                  <a:lnTo>
                    <a:pt x="22"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8" name="Freeform 432"/>
            <p:cNvSpPr>
              <a:spLocks/>
            </p:cNvSpPr>
            <p:nvPr/>
          </p:nvSpPr>
          <p:spPr bwMode="auto">
            <a:xfrm>
              <a:off x="4373" y="432"/>
              <a:ext cx="102" cy="70"/>
            </a:xfrm>
            <a:custGeom>
              <a:avLst/>
              <a:gdLst>
                <a:gd name="T0" fmla="*/ 68 w 102"/>
                <a:gd name="T1" fmla="*/ 30 h 70"/>
                <a:gd name="T2" fmla="*/ 68 w 102"/>
                <a:gd name="T3" fmla="*/ 30 h 70"/>
                <a:gd name="T4" fmla="*/ 68 w 102"/>
                <a:gd name="T5" fmla="*/ 18 h 70"/>
                <a:gd name="T6" fmla="*/ 70 w 102"/>
                <a:gd name="T7" fmla="*/ 10 h 70"/>
                <a:gd name="T8" fmla="*/ 74 w 102"/>
                <a:gd name="T9" fmla="*/ 2 h 70"/>
                <a:gd name="T10" fmla="*/ 80 w 102"/>
                <a:gd name="T11" fmla="*/ 0 h 70"/>
                <a:gd name="T12" fmla="*/ 80 w 102"/>
                <a:gd name="T13" fmla="*/ 0 h 70"/>
                <a:gd name="T14" fmla="*/ 82 w 102"/>
                <a:gd name="T15" fmla="*/ 0 h 70"/>
                <a:gd name="T16" fmla="*/ 86 w 102"/>
                <a:gd name="T17" fmla="*/ 2 h 70"/>
                <a:gd name="T18" fmla="*/ 92 w 102"/>
                <a:gd name="T19" fmla="*/ 8 h 70"/>
                <a:gd name="T20" fmla="*/ 98 w 102"/>
                <a:gd name="T21" fmla="*/ 18 h 70"/>
                <a:gd name="T22" fmla="*/ 102 w 102"/>
                <a:gd name="T23" fmla="*/ 32 h 70"/>
                <a:gd name="T24" fmla="*/ 102 w 102"/>
                <a:gd name="T25" fmla="*/ 32 h 70"/>
                <a:gd name="T26" fmla="*/ 102 w 102"/>
                <a:gd name="T27" fmla="*/ 46 h 70"/>
                <a:gd name="T28" fmla="*/ 100 w 102"/>
                <a:gd name="T29" fmla="*/ 58 h 70"/>
                <a:gd name="T30" fmla="*/ 96 w 102"/>
                <a:gd name="T31" fmla="*/ 68 h 70"/>
                <a:gd name="T32" fmla="*/ 94 w 102"/>
                <a:gd name="T33" fmla="*/ 70 h 70"/>
                <a:gd name="T34" fmla="*/ 90 w 102"/>
                <a:gd name="T35" fmla="*/ 70 h 70"/>
                <a:gd name="T36" fmla="*/ 90 w 102"/>
                <a:gd name="T37" fmla="*/ 70 h 70"/>
                <a:gd name="T38" fmla="*/ 84 w 102"/>
                <a:gd name="T39" fmla="*/ 70 h 70"/>
                <a:gd name="T40" fmla="*/ 78 w 102"/>
                <a:gd name="T41" fmla="*/ 64 h 70"/>
                <a:gd name="T42" fmla="*/ 72 w 102"/>
                <a:gd name="T43" fmla="*/ 56 h 70"/>
                <a:gd name="T44" fmla="*/ 70 w 102"/>
                <a:gd name="T45" fmla="*/ 44 h 70"/>
                <a:gd name="T46" fmla="*/ 70 w 102"/>
                <a:gd name="T47" fmla="*/ 44 h 70"/>
                <a:gd name="T48" fmla="*/ 50 w 102"/>
                <a:gd name="T49" fmla="*/ 48 h 70"/>
                <a:gd name="T50" fmla="*/ 50 w 102"/>
                <a:gd name="T51" fmla="*/ 48 h 70"/>
                <a:gd name="T52" fmla="*/ 48 w 102"/>
                <a:gd name="T53" fmla="*/ 46 h 70"/>
                <a:gd name="T54" fmla="*/ 44 w 102"/>
                <a:gd name="T55" fmla="*/ 44 h 70"/>
                <a:gd name="T56" fmla="*/ 44 w 102"/>
                <a:gd name="T57" fmla="*/ 44 h 70"/>
                <a:gd name="T58" fmla="*/ 44 w 102"/>
                <a:gd name="T59" fmla="*/ 44 h 70"/>
                <a:gd name="T60" fmla="*/ 42 w 102"/>
                <a:gd name="T61" fmla="*/ 48 h 70"/>
                <a:gd name="T62" fmla="*/ 40 w 102"/>
                <a:gd name="T63" fmla="*/ 48 h 70"/>
                <a:gd name="T64" fmla="*/ 8 w 102"/>
                <a:gd name="T65" fmla="*/ 54 h 70"/>
                <a:gd name="T66" fmla="*/ 8 w 102"/>
                <a:gd name="T67" fmla="*/ 54 h 70"/>
                <a:gd name="T68" fmla="*/ 2 w 102"/>
                <a:gd name="T69" fmla="*/ 52 h 70"/>
                <a:gd name="T70" fmla="*/ 0 w 102"/>
                <a:gd name="T71" fmla="*/ 48 h 70"/>
                <a:gd name="T72" fmla="*/ 0 w 102"/>
                <a:gd name="T73" fmla="*/ 48 h 70"/>
                <a:gd name="T74" fmla="*/ 0 w 102"/>
                <a:gd name="T75" fmla="*/ 48 h 70"/>
                <a:gd name="T76" fmla="*/ 2 w 102"/>
                <a:gd name="T77" fmla="*/ 42 h 70"/>
                <a:gd name="T78" fmla="*/ 6 w 102"/>
                <a:gd name="T79" fmla="*/ 40 h 70"/>
                <a:gd name="T80" fmla="*/ 38 w 102"/>
                <a:gd name="T81" fmla="*/ 36 h 70"/>
                <a:gd name="T82" fmla="*/ 38 w 102"/>
                <a:gd name="T83" fmla="*/ 36 h 70"/>
                <a:gd name="T84" fmla="*/ 40 w 102"/>
                <a:gd name="T85" fmla="*/ 36 h 70"/>
                <a:gd name="T86" fmla="*/ 44 w 102"/>
                <a:gd name="T87" fmla="*/ 38 h 70"/>
                <a:gd name="T88" fmla="*/ 44 w 102"/>
                <a:gd name="T89" fmla="*/ 38 h 70"/>
                <a:gd name="T90" fmla="*/ 44 w 102"/>
                <a:gd name="T91" fmla="*/ 38 h 70"/>
                <a:gd name="T92" fmla="*/ 46 w 102"/>
                <a:gd name="T93" fmla="*/ 34 h 70"/>
                <a:gd name="T94" fmla="*/ 48 w 102"/>
                <a:gd name="T95" fmla="*/ 34 h 70"/>
                <a:gd name="T96" fmla="*/ 68 w 102"/>
                <a:gd name="T97" fmla="*/ 30 h 70"/>
                <a:gd name="T98" fmla="*/ 68 w 102"/>
                <a:gd name="T99" fmla="*/ 3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8" y="30"/>
                  </a:moveTo>
                  <a:lnTo>
                    <a:pt x="68" y="30"/>
                  </a:lnTo>
                  <a:lnTo>
                    <a:pt x="68" y="18"/>
                  </a:lnTo>
                  <a:lnTo>
                    <a:pt x="70" y="10"/>
                  </a:lnTo>
                  <a:lnTo>
                    <a:pt x="74" y="2"/>
                  </a:lnTo>
                  <a:lnTo>
                    <a:pt x="80" y="0"/>
                  </a:lnTo>
                  <a:lnTo>
                    <a:pt x="80" y="0"/>
                  </a:lnTo>
                  <a:lnTo>
                    <a:pt x="82" y="0"/>
                  </a:lnTo>
                  <a:lnTo>
                    <a:pt x="86" y="2"/>
                  </a:lnTo>
                  <a:lnTo>
                    <a:pt x="92" y="8"/>
                  </a:lnTo>
                  <a:lnTo>
                    <a:pt x="98" y="18"/>
                  </a:lnTo>
                  <a:lnTo>
                    <a:pt x="102" y="32"/>
                  </a:lnTo>
                  <a:lnTo>
                    <a:pt x="102" y="32"/>
                  </a:lnTo>
                  <a:lnTo>
                    <a:pt x="102" y="46"/>
                  </a:lnTo>
                  <a:lnTo>
                    <a:pt x="100" y="58"/>
                  </a:lnTo>
                  <a:lnTo>
                    <a:pt x="96" y="68"/>
                  </a:lnTo>
                  <a:lnTo>
                    <a:pt x="94" y="70"/>
                  </a:lnTo>
                  <a:lnTo>
                    <a:pt x="90" y="70"/>
                  </a:lnTo>
                  <a:lnTo>
                    <a:pt x="90" y="70"/>
                  </a:lnTo>
                  <a:lnTo>
                    <a:pt x="84" y="70"/>
                  </a:lnTo>
                  <a:lnTo>
                    <a:pt x="78" y="64"/>
                  </a:lnTo>
                  <a:lnTo>
                    <a:pt x="72" y="56"/>
                  </a:lnTo>
                  <a:lnTo>
                    <a:pt x="70" y="44"/>
                  </a:lnTo>
                  <a:lnTo>
                    <a:pt x="70" y="44"/>
                  </a:lnTo>
                  <a:lnTo>
                    <a:pt x="50" y="48"/>
                  </a:lnTo>
                  <a:lnTo>
                    <a:pt x="50" y="48"/>
                  </a:lnTo>
                  <a:lnTo>
                    <a:pt x="48" y="46"/>
                  </a:lnTo>
                  <a:lnTo>
                    <a:pt x="44" y="44"/>
                  </a:lnTo>
                  <a:lnTo>
                    <a:pt x="44" y="44"/>
                  </a:lnTo>
                  <a:lnTo>
                    <a:pt x="44" y="44"/>
                  </a:lnTo>
                  <a:lnTo>
                    <a:pt x="42" y="48"/>
                  </a:lnTo>
                  <a:lnTo>
                    <a:pt x="40" y="48"/>
                  </a:lnTo>
                  <a:lnTo>
                    <a:pt x="8" y="54"/>
                  </a:lnTo>
                  <a:lnTo>
                    <a:pt x="8" y="54"/>
                  </a:lnTo>
                  <a:lnTo>
                    <a:pt x="2" y="52"/>
                  </a:lnTo>
                  <a:lnTo>
                    <a:pt x="0" y="48"/>
                  </a:lnTo>
                  <a:lnTo>
                    <a:pt x="0" y="48"/>
                  </a:lnTo>
                  <a:lnTo>
                    <a:pt x="0" y="48"/>
                  </a:lnTo>
                  <a:lnTo>
                    <a:pt x="2" y="42"/>
                  </a:lnTo>
                  <a:lnTo>
                    <a:pt x="6" y="40"/>
                  </a:lnTo>
                  <a:lnTo>
                    <a:pt x="38" y="36"/>
                  </a:lnTo>
                  <a:lnTo>
                    <a:pt x="38" y="36"/>
                  </a:lnTo>
                  <a:lnTo>
                    <a:pt x="40" y="36"/>
                  </a:lnTo>
                  <a:lnTo>
                    <a:pt x="44" y="38"/>
                  </a:lnTo>
                  <a:lnTo>
                    <a:pt x="44" y="38"/>
                  </a:lnTo>
                  <a:lnTo>
                    <a:pt x="44" y="38"/>
                  </a:lnTo>
                  <a:lnTo>
                    <a:pt x="46" y="34"/>
                  </a:lnTo>
                  <a:lnTo>
                    <a:pt x="48" y="34"/>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49" name="Freeform 433"/>
            <p:cNvSpPr>
              <a:spLocks/>
            </p:cNvSpPr>
            <p:nvPr/>
          </p:nvSpPr>
          <p:spPr bwMode="auto">
            <a:xfrm>
              <a:off x="4369" y="456"/>
              <a:ext cx="76" cy="32"/>
            </a:xfrm>
            <a:custGeom>
              <a:avLst/>
              <a:gdLst>
                <a:gd name="T0" fmla="*/ 74 w 76"/>
                <a:gd name="T1" fmla="*/ 22 h 32"/>
                <a:gd name="T2" fmla="*/ 74 w 76"/>
                <a:gd name="T3" fmla="*/ 22 h 32"/>
                <a:gd name="T4" fmla="*/ 76 w 76"/>
                <a:gd name="T5" fmla="*/ 26 h 32"/>
                <a:gd name="T6" fmla="*/ 76 w 76"/>
                <a:gd name="T7" fmla="*/ 24 h 32"/>
                <a:gd name="T8" fmla="*/ 74 w 76"/>
                <a:gd name="T9" fmla="*/ 12 h 32"/>
                <a:gd name="T10" fmla="*/ 72 w 76"/>
                <a:gd name="T11" fmla="*/ 0 h 32"/>
                <a:gd name="T12" fmla="*/ 72 w 76"/>
                <a:gd name="T13" fmla="*/ 0 h 32"/>
                <a:gd name="T14" fmla="*/ 72 w 76"/>
                <a:gd name="T15" fmla="*/ 4 h 32"/>
                <a:gd name="T16" fmla="*/ 72 w 76"/>
                <a:gd name="T17" fmla="*/ 4 h 32"/>
                <a:gd name="T18" fmla="*/ 52 w 76"/>
                <a:gd name="T19" fmla="*/ 8 h 32"/>
                <a:gd name="T20" fmla="*/ 52 w 76"/>
                <a:gd name="T21" fmla="*/ 8 h 32"/>
                <a:gd name="T22" fmla="*/ 48 w 76"/>
                <a:gd name="T23" fmla="*/ 8 h 32"/>
                <a:gd name="T24" fmla="*/ 46 w 76"/>
                <a:gd name="T25" fmla="*/ 12 h 32"/>
                <a:gd name="T26" fmla="*/ 46 w 76"/>
                <a:gd name="T27" fmla="*/ 12 h 32"/>
                <a:gd name="T28" fmla="*/ 46 w 76"/>
                <a:gd name="T29" fmla="*/ 12 h 32"/>
                <a:gd name="T30" fmla="*/ 44 w 76"/>
                <a:gd name="T31" fmla="*/ 10 h 32"/>
                <a:gd name="T32" fmla="*/ 40 w 76"/>
                <a:gd name="T33" fmla="*/ 10 h 32"/>
                <a:gd name="T34" fmla="*/ 6 w 76"/>
                <a:gd name="T35" fmla="*/ 16 h 32"/>
                <a:gd name="T36" fmla="*/ 6 w 76"/>
                <a:gd name="T37" fmla="*/ 16 h 32"/>
                <a:gd name="T38" fmla="*/ 4 w 76"/>
                <a:gd name="T39" fmla="*/ 16 h 32"/>
                <a:gd name="T40" fmla="*/ 2 w 76"/>
                <a:gd name="T41" fmla="*/ 18 h 32"/>
                <a:gd name="T42" fmla="*/ 0 w 76"/>
                <a:gd name="T43" fmla="*/ 26 h 32"/>
                <a:gd name="T44" fmla="*/ 0 w 76"/>
                <a:gd name="T45" fmla="*/ 26 h 32"/>
                <a:gd name="T46" fmla="*/ 0 w 76"/>
                <a:gd name="T47" fmla="*/ 26 h 32"/>
                <a:gd name="T48" fmla="*/ 4 w 76"/>
                <a:gd name="T49" fmla="*/ 32 h 32"/>
                <a:gd name="T50" fmla="*/ 6 w 76"/>
                <a:gd name="T51" fmla="*/ 32 h 32"/>
                <a:gd name="T52" fmla="*/ 8 w 76"/>
                <a:gd name="T53" fmla="*/ 32 h 32"/>
                <a:gd name="T54" fmla="*/ 42 w 76"/>
                <a:gd name="T55" fmla="*/ 26 h 32"/>
                <a:gd name="T56" fmla="*/ 42 w 76"/>
                <a:gd name="T57" fmla="*/ 26 h 32"/>
                <a:gd name="T58" fmla="*/ 46 w 76"/>
                <a:gd name="T59" fmla="*/ 26 h 32"/>
                <a:gd name="T60" fmla="*/ 48 w 76"/>
                <a:gd name="T61" fmla="*/ 22 h 32"/>
                <a:gd name="T62" fmla="*/ 48 w 76"/>
                <a:gd name="T63" fmla="*/ 22 h 32"/>
                <a:gd name="T64" fmla="*/ 48 w 76"/>
                <a:gd name="T65" fmla="*/ 22 h 32"/>
                <a:gd name="T66" fmla="*/ 50 w 76"/>
                <a:gd name="T67" fmla="*/ 24 h 32"/>
                <a:gd name="T68" fmla="*/ 54 w 76"/>
                <a:gd name="T69" fmla="*/ 24 h 32"/>
                <a:gd name="T70" fmla="*/ 74 w 76"/>
                <a:gd name="T71" fmla="*/ 22 h 32"/>
                <a:gd name="T72" fmla="*/ 74 w 76"/>
                <a:gd name="T7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2">
                  <a:moveTo>
                    <a:pt x="74" y="22"/>
                  </a:moveTo>
                  <a:lnTo>
                    <a:pt x="74" y="22"/>
                  </a:lnTo>
                  <a:lnTo>
                    <a:pt x="76" y="26"/>
                  </a:lnTo>
                  <a:lnTo>
                    <a:pt x="76" y="24"/>
                  </a:lnTo>
                  <a:lnTo>
                    <a:pt x="74" y="12"/>
                  </a:lnTo>
                  <a:lnTo>
                    <a:pt x="72" y="0"/>
                  </a:lnTo>
                  <a:lnTo>
                    <a:pt x="72" y="0"/>
                  </a:lnTo>
                  <a:lnTo>
                    <a:pt x="72" y="4"/>
                  </a:lnTo>
                  <a:lnTo>
                    <a:pt x="72" y="4"/>
                  </a:lnTo>
                  <a:lnTo>
                    <a:pt x="52" y="8"/>
                  </a:lnTo>
                  <a:lnTo>
                    <a:pt x="52" y="8"/>
                  </a:lnTo>
                  <a:lnTo>
                    <a:pt x="48" y="8"/>
                  </a:lnTo>
                  <a:lnTo>
                    <a:pt x="46" y="12"/>
                  </a:lnTo>
                  <a:lnTo>
                    <a:pt x="46" y="12"/>
                  </a:lnTo>
                  <a:lnTo>
                    <a:pt x="46" y="12"/>
                  </a:lnTo>
                  <a:lnTo>
                    <a:pt x="44" y="10"/>
                  </a:lnTo>
                  <a:lnTo>
                    <a:pt x="40" y="10"/>
                  </a:lnTo>
                  <a:lnTo>
                    <a:pt x="6" y="16"/>
                  </a:lnTo>
                  <a:lnTo>
                    <a:pt x="6" y="16"/>
                  </a:lnTo>
                  <a:lnTo>
                    <a:pt x="4" y="16"/>
                  </a:lnTo>
                  <a:lnTo>
                    <a:pt x="2" y="18"/>
                  </a:lnTo>
                  <a:lnTo>
                    <a:pt x="0" y="26"/>
                  </a:lnTo>
                  <a:lnTo>
                    <a:pt x="0" y="26"/>
                  </a:lnTo>
                  <a:lnTo>
                    <a:pt x="0" y="26"/>
                  </a:lnTo>
                  <a:lnTo>
                    <a:pt x="4" y="32"/>
                  </a:lnTo>
                  <a:lnTo>
                    <a:pt x="6" y="32"/>
                  </a:lnTo>
                  <a:lnTo>
                    <a:pt x="8" y="32"/>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0" name="Freeform 434"/>
            <p:cNvSpPr>
              <a:spLocks/>
            </p:cNvSpPr>
            <p:nvPr/>
          </p:nvSpPr>
          <p:spPr bwMode="auto">
            <a:xfrm>
              <a:off x="4369" y="544"/>
              <a:ext cx="100" cy="68"/>
            </a:xfrm>
            <a:custGeom>
              <a:avLst/>
              <a:gdLst>
                <a:gd name="T0" fmla="*/ 66 w 100"/>
                <a:gd name="T1" fmla="*/ 22 h 68"/>
                <a:gd name="T2" fmla="*/ 66 w 100"/>
                <a:gd name="T3" fmla="*/ 22 h 68"/>
                <a:gd name="T4" fmla="*/ 72 w 100"/>
                <a:gd name="T5" fmla="*/ 12 h 68"/>
                <a:gd name="T6" fmla="*/ 78 w 100"/>
                <a:gd name="T7" fmla="*/ 4 h 68"/>
                <a:gd name="T8" fmla="*/ 86 w 100"/>
                <a:gd name="T9" fmla="*/ 0 h 68"/>
                <a:gd name="T10" fmla="*/ 92 w 100"/>
                <a:gd name="T11" fmla="*/ 0 h 68"/>
                <a:gd name="T12" fmla="*/ 92 w 100"/>
                <a:gd name="T13" fmla="*/ 0 h 68"/>
                <a:gd name="T14" fmla="*/ 94 w 100"/>
                <a:gd name="T15" fmla="*/ 0 h 68"/>
                <a:gd name="T16" fmla="*/ 98 w 100"/>
                <a:gd name="T17" fmla="*/ 4 h 68"/>
                <a:gd name="T18" fmla="*/ 100 w 100"/>
                <a:gd name="T19" fmla="*/ 14 h 68"/>
                <a:gd name="T20" fmla="*/ 100 w 100"/>
                <a:gd name="T21" fmla="*/ 26 h 68"/>
                <a:gd name="T22" fmla="*/ 96 w 100"/>
                <a:gd name="T23" fmla="*/ 38 h 68"/>
                <a:gd name="T24" fmla="*/ 96 w 100"/>
                <a:gd name="T25" fmla="*/ 38 h 68"/>
                <a:gd name="T26" fmla="*/ 92 w 100"/>
                <a:gd name="T27" fmla="*/ 52 h 68"/>
                <a:gd name="T28" fmla="*/ 84 w 100"/>
                <a:gd name="T29" fmla="*/ 62 h 68"/>
                <a:gd name="T30" fmla="*/ 76 w 100"/>
                <a:gd name="T31" fmla="*/ 68 h 68"/>
                <a:gd name="T32" fmla="*/ 74 w 100"/>
                <a:gd name="T33" fmla="*/ 68 h 68"/>
                <a:gd name="T34" fmla="*/ 70 w 100"/>
                <a:gd name="T35" fmla="*/ 68 h 68"/>
                <a:gd name="T36" fmla="*/ 70 w 100"/>
                <a:gd name="T37" fmla="*/ 68 h 68"/>
                <a:gd name="T38" fmla="*/ 64 w 100"/>
                <a:gd name="T39" fmla="*/ 64 h 68"/>
                <a:gd name="T40" fmla="*/ 62 w 100"/>
                <a:gd name="T41" fmla="*/ 56 h 68"/>
                <a:gd name="T42" fmla="*/ 62 w 100"/>
                <a:gd name="T43" fmla="*/ 46 h 68"/>
                <a:gd name="T44" fmla="*/ 62 w 100"/>
                <a:gd name="T45" fmla="*/ 36 h 68"/>
                <a:gd name="T46" fmla="*/ 62 w 100"/>
                <a:gd name="T47" fmla="*/ 36 h 68"/>
                <a:gd name="T48" fmla="*/ 44 w 100"/>
                <a:gd name="T49" fmla="*/ 30 h 68"/>
                <a:gd name="T50" fmla="*/ 44 w 100"/>
                <a:gd name="T51" fmla="*/ 30 h 68"/>
                <a:gd name="T52" fmla="*/ 42 w 100"/>
                <a:gd name="T53" fmla="*/ 28 h 68"/>
                <a:gd name="T54" fmla="*/ 40 w 100"/>
                <a:gd name="T55" fmla="*/ 24 h 68"/>
                <a:gd name="T56" fmla="*/ 40 w 100"/>
                <a:gd name="T57" fmla="*/ 24 h 68"/>
                <a:gd name="T58" fmla="*/ 40 w 100"/>
                <a:gd name="T59" fmla="*/ 24 h 68"/>
                <a:gd name="T60" fmla="*/ 38 w 100"/>
                <a:gd name="T61" fmla="*/ 26 h 68"/>
                <a:gd name="T62" fmla="*/ 34 w 100"/>
                <a:gd name="T63" fmla="*/ 26 h 68"/>
                <a:gd name="T64" fmla="*/ 4 w 100"/>
                <a:gd name="T65" fmla="*/ 16 h 68"/>
                <a:gd name="T66" fmla="*/ 4 w 100"/>
                <a:gd name="T67" fmla="*/ 16 h 68"/>
                <a:gd name="T68" fmla="*/ 0 w 100"/>
                <a:gd name="T69" fmla="*/ 12 h 68"/>
                <a:gd name="T70" fmla="*/ 0 w 100"/>
                <a:gd name="T71" fmla="*/ 8 h 68"/>
                <a:gd name="T72" fmla="*/ 0 w 100"/>
                <a:gd name="T73" fmla="*/ 8 h 68"/>
                <a:gd name="T74" fmla="*/ 0 w 100"/>
                <a:gd name="T75" fmla="*/ 8 h 68"/>
                <a:gd name="T76" fmla="*/ 2 w 100"/>
                <a:gd name="T77" fmla="*/ 4 h 68"/>
                <a:gd name="T78" fmla="*/ 8 w 100"/>
                <a:gd name="T79" fmla="*/ 4 h 68"/>
                <a:gd name="T80" fmla="*/ 38 w 100"/>
                <a:gd name="T81" fmla="*/ 12 h 68"/>
                <a:gd name="T82" fmla="*/ 38 w 100"/>
                <a:gd name="T83" fmla="*/ 12 h 68"/>
                <a:gd name="T84" fmla="*/ 40 w 100"/>
                <a:gd name="T85" fmla="*/ 14 h 68"/>
                <a:gd name="T86" fmla="*/ 42 w 100"/>
                <a:gd name="T87" fmla="*/ 18 h 68"/>
                <a:gd name="T88" fmla="*/ 42 w 100"/>
                <a:gd name="T89" fmla="*/ 18 h 68"/>
                <a:gd name="T90" fmla="*/ 42 w 100"/>
                <a:gd name="T91" fmla="*/ 18 h 68"/>
                <a:gd name="T92" fmla="*/ 46 w 100"/>
                <a:gd name="T93" fmla="*/ 16 h 68"/>
                <a:gd name="T94" fmla="*/ 48 w 100"/>
                <a:gd name="T95" fmla="*/ 16 h 68"/>
                <a:gd name="T96" fmla="*/ 66 w 100"/>
                <a:gd name="T97" fmla="*/ 22 h 68"/>
                <a:gd name="T98" fmla="*/ 66 w 100"/>
                <a:gd name="T99"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68">
                  <a:moveTo>
                    <a:pt x="66" y="22"/>
                  </a:moveTo>
                  <a:lnTo>
                    <a:pt x="66" y="22"/>
                  </a:lnTo>
                  <a:lnTo>
                    <a:pt x="72" y="12"/>
                  </a:lnTo>
                  <a:lnTo>
                    <a:pt x="78" y="4"/>
                  </a:lnTo>
                  <a:lnTo>
                    <a:pt x="86" y="0"/>
                  </a:lnTo>
                  <a:lnTo>
                    <a:pt x="92" y="0"/>
                  </a:lnTo>
                  <a:lnTo>
                    <a:pt x="92" y="0"/>
                  </a:lnTo>
                  <a:lnTo>
                    <a:pt x="94" y="0"/>
                  </a:lnTo>
                  <a:lnTo>
                    <a:pt x="98" y="4"/>
                  </a:lnTo>
                  <a:lnTo>
                    <a:pt x="100" y="14"/>
                  </a:lnTo>
                  <a:lnTo>
                    <a:pt x="100" y="26"/>
                  </a:lnTo>
                  <a:lnTo>
                    <a:pt x="96" y="38"/>
                  </a:lnTo>
                  <a:lnTo>
                    <a:pt x="96" y="38"/>
                  </a:lnTo>
                  <a:lnTo>
                    <a:pt x="92" y="52"/>
                  </a:lnTo>
                  <a:lnTo>
                    <a:pt x="84" y="62"/>
                  </a:lnTo>
                  <a:lnTo>
                    <a:pt x="76" y="68"/>
                  </a:lnTo>
                  <a:lnTo>
                    <a:pt x="74" y="68"/>
                  </a:lnTo>
                  <a:lnTo>
                    <a:pt x="70" y="68"/>
                  </a:lnTo>
                  <a:lnTo>
                    <a:pt x="70" y="68"/>
                  </a:lnTo>
                  <a:lnTo>
                    <a:pt x="64" y="64"/>
                  </a:lnTo>
                  <a:lnTo>
                    <a:pt x="62" y="56"/>
                  </a:lnTo>
                  <a:lnTo>
                    <a:pt x="62" y="46"/>
                  </a:lnTo>
                  <a:lnTo>
                    <a:pt x="62" y="36"/>
                  </a:lnTo>
                  <a:lnTo>
                    <a:pt x="62" y="36"/>
                  </a:lnTo>
                  <a:lnTo>
                    <a:pt x="44" y="30"/>
                  </a:lnTo>
                  <a:lnTo>
                    <a:pt x="44" y="30"/>
                  </a:lnTo>
                  <a:lnTo>
                    <a:pt x="42" y="28"/>
                  </a:lnTo>
                  <a:lnTo>
                    <a:pt x="40" y="24"/>
                  </a:lnTo>
                  <a:lnTo>
                    <a:pt x="40" y="24"/>
                  </a:lnTo>
                  <a:lnTo>
                    <a:pt x="40" y="24"/>
                  </a:lnTo>
                  <a:lnTo>
                    <a:pt x="38" y="26"/>
                  </a:lnTo>
                  <a:lnTo>
                    <a:pt x="34" y="26"/>
                  </a:lnTo>
                  <a:lnTo>
                    <a:pt x="4" y="16"/>
                  </a:lnTo>
                  <a:lnTo>
                    <a:pt x="4" y="16"/>
                  </a:lnTo>
                  <a:lnTo>
                    <a:pt x="0" y="12"/>
                  </a:lnTo>
                  <a:lnTo>
                    <a:pt x="0" y="8"/>
                  </a:lnTo>
                  <a:lnTo>
                    <a:pt x="0" y="8"/>
                  </a:lnTo>
                  <a:lnTo>
                    <a:pt x="0" y="8"/>
                  </a:lnTo>
                  <a:lnTo>
                    <a:pt x="2" y="4"/>
                  </a:lnTo>
                  <a:lnTo>
                    <a:pt x="8" y="4"/>
                  </a:lnTo>
                  <a:lnTo>
                    <a:pt x="38" y="12"/>
                  </a:lnTo>
                  <a:lnTo>
                    <a:pt x="38" y="12"/>
                  </a:lnTo>
                  <a:lnTo>
                    <a:pt x="40" y="14"/>
                  </a:lnTo>
                  <a:lnTo>
                    <a:pt x="42" y="18"/>
                  </a:lnTo>
                  <a:lnTo>
                    <a:pt x="42" y="18"/>
                  </a:lnTo>
                  <a:lnTo>
                    <a:pt x="42" y="18"/>
                  </a:lnTo>
                  <a:lnTo>
                    <a:pt x="46" y="16"/>
                  </a:lnTo>
                  <a:lnTo>
                    <a:pt x="48" y="16"/>
                  </a:lnTo>
                  <a:lnTo>
                    <a:pt x="66" y="22"/>
                  </a:lnTo>
                  <a:lnTo>
                    <a:pt x="66" y="2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1" name="Freeform 435"/>
            <p:cNvSpPr>
              <a:spLocks/>
            </p:cNvSpPr>
            <p:nvPr/>
          </p:nvSpPr>
          <p:spPr bwMode="auto">
            <a:xfrm>
              <a:off x="4365" y="544"/>
              <a:ext cx="74" cy="40"/>
            </a:xfrm>
            <a:custGeom>
              <a:avLst/>
              <a:gdLst>
                <a:gd name="T0" fmla="*/ 68 w 74"/>
                <a:gd name="T1" fmla="*/ 36 h 40"/>
                <a:gd name="T2" fmla="*/ 68 w 74"/>
                <a:gd name="T3" fmla="*/ 36 h 40"/>
                <a:gd name="T4" fmla="*/ 66 w 74"/>
                <a:gd name="T5" fmla="*/ 40 h 40"/>
                <a:gd name="T6" fmla="*/ 66 w 74"/>
                <a:gd name="T7" fmla="*/ 40 h 40"/>
                <a:gd name="T8" fmla="*/ 70 w 74"/>
                <a:gd name="T9" fmla="*/ 28 h 40"/>
                <a:gd name="T10" fmla="*/ 74 w 74"/>
                <a:gd name="T11" fmla="*/ 16 h 40"/>
                <a:gd name="T12" fmla="*/ 74 w 74"/>
                <a:gd name="T13" fmla="*/ 16 h 40"/>
                <a:gd name="T14" fmla="*/ 72 w 74"/>
                <a:gd name="T15" fmla="*/ 20 h 40"/>
                <a:gd name="T16" fmla="*/ 72 w 74"/>
                <a:gd name="T17" fmla="*/ 20 h 40"/>
                <a:gd name="T18" fmla="*/ 52 w 74"/>
                <a:gd name="T19" fmla="*/ 14 h 40"/>
                <a:gd name="T20" fmla="*/ 52 w 74"/>
                <a:gd name="T21" fmla="*/ 14 h 40"/>
                <a:gd name="T22" fmla="*/ 50 w 74"/>
                <a:gd name="T23" fmla="*/ 14 h 40"/>
                <a:gd name="T24" fmla="*/ 46 w 74"/>
                <a:gd name="T25" fmla="*/ 16 h 40"/>
                <a:gd name="T26" fmla="*/ 46 w 74"/>
                <a:gd name="T27" fmla="*/ 16 h 40"/>
                <a:gd name="T28" fmla="*/ 46 w 74"/>
                <a:gd name="T29" fmla="*/ 16 h 40"/>
                <a:gd name="T30" fmla="*/ 44 w 74"/>
                <a:gd name="T31" fmla="*/ 12 h 40"/>
                <a:gd name="T32" fmla="*/ 42 w 74"/>
                <a:gd name="T33" fmla="*/ 10 h 40"/>
                <a:gd name="T34" fmla="*/ 8 w 74"/>
                <a:gd name="T35" fmla="*/ 0 h 40"/>
                <a:gd name="T36" fmla="*/ 8 w 74"/>
                <a:gd name="T37" fmla="*/ 0 h 40"/>
                <a:gd name="T38" fmla="*/ 6 w 74"/>
                <a:gd name="T39" fmla="*/ 0 h 40"/>
                <a:gd name="T40" fmla="*/ 2 w 74"/>
                <a:gd name="T41" fmla="*/ 2 h 40"/>
                <a:gd name="T42" fmla="*/ 0 w 74"/>
                <a:gd name="T43" fmla="*/ 8 h 40"/>
                <a:gd name="T44" fmla="*/ 0 w 74"/>
                <a:gd name="T45" fmla="*/ 8 h 40"/>
                <a:gd name="T46" fmla="*/ 0 w 74"/>
                <a:gd name="T47" fmla="*/ 8 h 40"/>
                <a:gd name="T48" fmla="*/ 0 w 74"/>
                <a:gd name="T49" fmla="*/ 14 h 40"/>
                <a:gd name="T50" fmla="*/ 0 w 74"/>
                <a:gd name="T51" fmla="*/ 16 h 40"/>
                <a:gd name="T52" fmla="*/ 2 w 74"/>
                <a:gd name="T53" fmla="*/ 18 h 40"/>
                <a:gd name="T54" fmla="*/ 36 w 74"/>
                <a:gd name="T55" fmla="*/ 28 h 40"/>
                <a:gd name="T56" fmla="*/ 36 w 74"/>
                <a:gd name="T57" fmla="*/ 28 h 40"/>
                <a:gd name="T58" fmla="*/ 40 w 74"/>
                <a:gd name="T59" fmla="*/ 28 h 40"/>
                <a:gd name="T60" fmla="*/ 42 w 74"/>
                <a:gd name="T61" fmla="*/ 26 h 40"/>
                <a:gd name="T62" fmla="*/ 42 w 74"/>
                <a:gd name="T63" fmla="*/ 26 h 40"/>
                <a:gd name="T64" fmla="*/ 42 w 74"/>
                <a:gd name="T65" fmla="*/ 26 h 40"/>
                <a:gd name="T66" fmla="*/ 44 w 74"/>
                <a:gd name="T67" fmla="*/ 30 h 40"/>
                <a:gd name="T68" fmla="*/ 48 w 74"/>
                <a:gd name="T69" fmla="*/ 30 h 40"/>
                <a:gd name="T70" fmla="*/ 68 w 74"/>
                <a:gd name="T71" fmla="*/ 36 h 40"/>
                <a:gd name="T72" fmla="*/ 68 w 74"/>
                <a:gd name="T73"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0">
                  <a:moveTo>
                    <a:pt x="68" y="36"/>
                  </a:moveTo>
                  <a:lnTo>
                    <a:pt x="68" y="36"/>
                  </a:lnTo>
                  <a:lnTo>
                    <a:pt x="66" y="40"/>
                  </a:lnTo>
                  <a:lnTo>
                    <a:pt x="66" y="40"/>
                  </a:lnTo>
                  <a:lnTo>
                    <a:pt x="70" y="28"/>
                  </a:lnTo>
                  <a:lnTo>
                    <a:pt x="74" y="16"/>
                  </a:lnTo>
                  <a:lnTo>
                    <a:pt x="74" y="16"/>
                  </a:lnTo>
                  <a:lnTo>
                    <a:pt x="72" y="20"/>
                  </a:lnTo>
                  <a:lnTo>
                    <a:pt x="72" y="20"/>
                  </a:lnTo>
                  <a:lnTo>
                    <a:pt x="52" y="14"/>
                  </a:lnTo>
                  <a:lnTo>
                    <a:pt x="52" y="14"/>
                  </a:lnTo>
                  <a:lnTo>
                    <a:pt x="50" y="14"/>
                  </a:lnTo>
                  <a:lnTo>
                    <a:pt x="46" y="16"/>
                  </a:lnTo>
                  <a:lnTo>
                    <a:pt x="46" y="16"/>
                  </a:lnTo>
                  <a:lnTo>
                    <a:pt x="46" y="16"/>
                  </a:lnTo>
                  <a:lnTo>
                    <a:pt x="44" y="12"/>
                  </a:lnTo>
                  <a:lnTo>
                    <a:pt x="42" y="10"/>
                  </a:lnTo>
                  <a:lnTo>
                    <a:pt x="8" y="0"/>
                  </a:lnTo>
                  <a:lnTo>
                    <a:pt x="8" y="0"/>
                  </a:lnTo>
                  <a:lnTo>
                    <a:pt x="6" y="0"/>
                  </a:lnTo>
                  <a:lnTo>
                    <a:pt x="2" y="2"/>
                  </a:lnTo>
                  <a:lnTo>
                    <a:pt x="0" y="8"/>
                  </a:lnTo>
                  <a:lnTo>
                    <a:pt x="0" y="8"/>
                  </a:lnTo>
                  <a:lnTo>
                    <a:pt x="0" y="8"/>
                  </a:lnTo>
                  <a:lnTo>
                    <a:pt x="0" y="14"/>
                  </a:lnTo>
                  <a:lnTo>
                    <a:pt x="0" y="16"/>
                  </a:lnTo>
                  <a:lnTo>
                    <a:pt x="2" y="18"/>
                  </a:lnTo>
                  <a:lnTo>
                    <a:pt x="36" y="28"/>
                  </a:lnTo>
                  <a:lnTo>
                    <a:pt x="36" y="28"/>
                  </a:lnTo>
                  <a:lnTo>
                    <a:pt x="40" y="28"/>
                  </a:lnTo>
                  <a:lnTo>
                    <a:pt x="42" y="26"/>
                  </a:lnTo>
                  <a:lnTo>
                    <a:pt x="42" y="26"/>
                  </a:lnTo>
                  <a:lnTo>
                    <a:pt x="42" y="26"/>
                  </a:lnTo>
                  <a:lnTo>
                    <a:pt x="44" y="30"/>
                  </a:lnTo>
                  <a:lnTo>
                    <a:pt x="48" y="30"/>
                  </a:lnTo>
                  <a:lnTo>
                    <a:pt x="68" y="36"/>
                  </a:lnTo>
                  <a:lnTo>
                    <a:pt x="68" y="3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2" name="Freeform 436"/>
            <p:cNvSpPr>
              <a:spLocks/>
            </p:cNvSpPr>
            <p:nvPr/>
          </p:nvSpPr>
          <p:spPr bwMode="auto">
            <a:xfrm>
              <a:off x="4337" y="620"/>
              <a:ext cx="98" cy="80"/>
            </a:xfrm>
            <a:custGeom>
              <a:avLst/>
              <a:gdLst>
                <a:gd name="T0" fmla="*/ 64 w 98"/>
                <a:gd name="T1" fmla="*/ 32 h 80"/>
                <a:gd name="T2" fmla="*/ 64 w 98"/>
                <a:gd name="T3" fmla="*/ 32 h 80"/>
                <a:gd name="T4" fmla="*/ 72 w 98"/>
                <a:gd name="T5" fmla="*/ 24 h 80"/>
                <a:gd name="T6" fmla="*/ 80 w 98"/>
                <a:gd name="T7" fmla="*/ 18 h 80"/>
                <a:gd name="T8" fmla="*/ 86 w 98"/>
                <a:gd name="T9" fmla="*/ 14 h 80"/>
                <a:gd name="T10" fmla="*/ 94 w 98"/>
                <a:gd name="T11" fmla="*/ 16 h 80"/>
                <a:gd name="T12" fmla="*/ 94 w 98"/>
                <a:gd name="T13" fmla="*/ 16 h 80"/>
                <a:gd name="T14" fmla="*/ 96 w 98"/>
                <a:gd name="T15" fmla="*/ 18 h 80"/>
                <a:gd name="T16" fmla="*/ 98 w 98"/>
                <a:gd name="T17" fmla="*/ 22 h 80"/>
                <a:gd name="T18" fmla="*/ 98 w 98"/>
                <a:gd name="T19" fmla="*/ 30 h 80"/>
                <a:gd name="T20" fmla="*/ 96 w 98"/>
                <a:gd name="T21" fmla="*/ 42 h 80"/>
                <a:gd name="T22" fmla="*/ 90 w 98"/>
                <a:gd name="T23" fmla="*/ 56 h 80"/>
                <a:gd name="T24" fmla="*/ 90 w 98"/>
                <a:gd name="T25" fmla="*/ 56 h 80"/>
                <a:gd name="T26" fmla="*/ 82 w 98"/>
                <a:gd name="T27" fmla="*/ 66 h 80"/>
                <a:gd name="T28" fmla="*/ 72 w 98"/>
                <a:gd name="T29" fmla="*/ 74 h 80"/>
                <a:gd name="T30" fmla="*/ 64 w 98"/>
                <a:gd name="T31" fmla="*/ 80 h 80"/>
                <a:gd name="T32" fmla="*/ 60 w 98"/>
                <a:gd name="T33" fmla="*/ 80 h 80"/>
                <a:gd name="T34" fmla="*/ 58 w 98"/>
                <a:gd name="T35" fmla="*/ 78 h 80"/>
                <a:gd name="T36" fmla="*/ 58 w 98"/>
                <a:gd name="T37" fmla="*/ 78 h 80"/>
                <a:gd name="T38" fmla="*/ 54 w 98"/>
                <a:gd name="T39" fmla="*/ 74 h 80"/>
                <a:gd name="T40" fmla="*/ 52 w 98"/>
                <a:gd name="T41" fmla="*/ 66 h 80"/>
                <a:gd name="T42" fmla="*/ 54 w 98"/>
                <a:gd name="T43" fmla="*/ 56 h 80"/>
                <a:gd name="T44" fmla="*/ 58 w 98"/>
                <a:gd name="T45" fmla="*/ 44 h 80"/>
                <a:gd name="T46" fmla="*/ 58 w 98"/>
                <a:gd name="T47" fmla="*/ 44 h 80"/>
                <a:gd name="T48" fmla="*/ 40 w 98"/>
                <a:gd name="T49" fmla="*/ 34 h 80"/>
                <a:gd name="T50" fmla="*/ 40 w 98"/>
                <a:gd name="T51" fmla="*/ 34 h 80"/>
                <a:gd name="T52" fmla="*/ 38 w 98"/>
                <a:gd name="T53" fmla="*/ 32 h 80"/>
                <a:gd name="T54" fmla="*/ 38 w 98"/>
                <a:gd name="T55" fmla="*/ 30 h 80"/>
                <a:gd name="T56" fmla="*/ 38 w 98"/>
                <a:gd name="T57" fmla="*/ 30 h 80"/>
                <a:gd name="T58" fmla="*/ 38 w 98"/>
                <a:gd name="T59" fmla="*/ 30 h 80"/>
                <a:gd name="T60" fmla="*/ 34 w 98"/>
                <a:gd name="T61" fmla="*/ 30 h 80"/>
                <a:gd name="T62" fmla="*/ 30 w 98"/>
                <a:gd name="T63" fmla="*/ 30 h 80"/>
                <a:gd name="T64" fmla="*/ 4 w 98"/>
                <a:gd name="T65" fmla="*/ 14 h 80"/>
                <a:gd name="T66" fmla="*/ 4 w 98"/>
                <a:gd name="T67" fmla="*/ 14 h 80"/>
                <a:gd name="T68" fmla="*/ 0 w 98"/>
                <a:gd name="T69" fmla="*/ 10 h 80"/>
                <a:gd name="T70" fmla="*/ 0 w 98"/>
                <a:gd name="T71" fmla="*/ 4 h 80"/>
                <a:gd name="T72" fmla="*/ 0 w 98"/>
                <a:gd name="T73" fmla="*/ 4 h 80"/>
                <a:gd name="T74" fmla="*/ 0 w 98"/>
                <a:gd name="T75" fmla="*/ 4 h 80"/>
                <a:gd name="T76" fmla="*/ 4 w 98"/>
                <a:gd name="T77" fmla="*/ 0 h 80"/>
                <a:gd name="T78" fmla="*/ 10 w 98"/>
                <a:gd name="T79" fmla="*/ 2 h 80"/>
                <a:gd name="T80" fmla="*/ 38 w 98"/>
                <a:gd name="T81" fmla="*/ 18 h 80"/>
                <a:gd name="T82" fmla="*/ 38 w 98"/>
                <a:gd name="T83" fmla="*/ 18 h 80"/>
                <a:gd name="T84" fmla="*/ 40 w 98"/>
                <a:gd name="T85" fmla="*/ 20 h 80"/>
                <a:gd name="T86" fmla="*/ 42 w 98"/>
                <a:gd name="T87" fmla="*/ 22 h 80"/>
                <a:gd name="T88" fmla="*/ 42 w 98"/>
                <a:gd name="T89" fmla="*/ 22 h 80"/>
                <a:gd name="T90" fmla="*/ 42 w 98"/>
                <a:gd name="T91" fmla="*/ 22 h 80"/>
                <a:gd name="T92" fmla="*/ 44 w 98"/>
                <a:gd name="T93" fmla="*/ 22 h 80"/>
                <a:gd name="T94" fmla="*/ 48 w 98"/>
                <a:gd name="T95" fmla="*/ 24 h 80"/>
                <a:gd name="T96" fmla="*/ 64 w 98"/>
                <a:gd name="T97" fmla="*/ 32 h 80"/>
                <a:gd name="T98" fmla="*/ 64 w 98"/>
                <a:gd name="T9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80">
                  <a:moveTo>
                    <a:pt x="64" y="32"/>
                  </a:moveTo>
                  <a:lnTo>
                    <a:pt x="64" y="32"/>
                  </a:lnTo>
                  <a:lnTo>
                    <a:pt x="72" y="24"/>
                  </a:lnTo>
                  <a:lnTo>
                    <a:pt x="80" y="18"/>
                  </a:lnTo>
                  <a:lnTo>
                    <a:pt x="86" y="14"/>
                  </a:lnTo>
                  <a:lnTo>
                    <a:pt x="94" y="16"/>
                  </a:lnTo>
                  <a:lnTo>
                    <a:pt x="94" y="16"/>
                  </a:lnTo>
                  <a:lnTo>
                    <a:pt x="96" y="18"/>
                  </a:lnTo>
                  <a:lnTo>
                    <a:pt x="98" y="22"/>
                  </a:lnTo>
                  <a:lnTo>
                    <a:pt x="98" y="30"/>
                  </a:lnTo>
                  <a:lnTo>
                    <a:pt x="96" y="42"/>
                  </a:lnTo>
                  <a:lnTo>
                    <a:pt x="90" y="56"/>
                  </a:lnTo>
                  <a:lnTo>
                    <a:pt x="90" y="56"/>
                  </a:lnTo>
                  <a:lnTo>
                    <a:pt x="82" y="66"/>
                  </a:lnTo>
                  <a:lnTo>
                    <a:pt x="72" y="74"/>
                  </a:lnTo>
                  <a:lnTo>
                    <a:pt x="64" y="80"/>
                  </a:lnTo>
                  <a:lnTo>
                    <a:pt x="60" y="80"/>
                  </a:lnTo>
                  <a:lnTo>
                    <a:pt x="58" y="78"/>
                  </a:lnTo>
                  <a:lnTo>
                    <a:pt x="58" y="78"/>
                  </a:lnTo>
                  <a:lnTo>
                    <a:pt x="54" y="74"/>
                  </a:lnTo>
                  <a:lnTo>
                    <a:pt x="52" y="66"/>
                  </a:lnTo>
                  <a:lnTo>
                    <a:pt x="54" y="56"/>
                  </a:lnTo>
                  <a:lnTo>
                    <a:pt x="58" y="44"/>
                  </a:lnTo>
                  <a:lnTo>
                    <a:pt x="58" y="44"/>
                  </a:lnTo>
                  <a:lnTo>
                    <a:pt x="40" y="34"/>
                  </a:lnTo>
                  <a:lnTo>
                    <a:pt x="40" y="34"/>
                  </a:lnTo>
                  <a:lnTo>
                    <a:pt x="38" y="32"/>
                  </a:lnTo>
                  <a:lnTo>
                    <a:pt x="38" y="30"/>
                  </a:lnTo>
                  <a:lnTo>
                    <a:pt x="38" y="30"/>
                  </a:lnTo>
                  <a:lnTo>
                    <a:pt x="38" y="30"/>
                  </a:lnTo>
                  <a:lnTo>
                    <a:pt x="34" y="30"/>
                  </a:lnTo>
                  <a:lnTo>
                    <a:pt x="30" y="30"/>
                  </a:lnTo>
                  <a:lnTo>
                    <a:pt x="4" y="14"/>
                  </a:lnTo>
                  <a:lnTo>
                    <a:pt x="4" y="14"/>
                  </a:lnTo>
                  <a:lnTo>
                    <a:pt x="0" y="10"/>
                  </a:lnTo>
                  <a:lnTo>
                    <a:pt x="0" y="4"/>
                  </a:lnTo>
                  <a:lnTo>
                    <a:pt x="0" y="4"/>
                  </a:lnTo>
                  <a:lnTo>
                    <a:pt x="0" y="4"/>
                  </a:lnTo>
                  <a:lnTo>
                    <a:pt x="4" y="0"/>
                  </a:lnTo>
                  <a:lnTo>
                    <a:pt x="10" y="2"/>
                  </a:lnTo>
                  <a:lnTo>
                    <a:pt x="38" y="18"/>
                  </a:lnTo>
                  <a:lnTo>
                    <a:pt x="38" y="18"/>
                  </a:lnTo>
                  <a:lnTo>
                    <a:pt x="40" y="20"/>
                  </a:lnTo>
                  <a:lnTo>
                    <a:pt x="42" y="22"/>
                  </a:lnTo>
                  <a:lnTo>
                    <a:pt x="42" y="22"/>
                  </a:lnTo>
                  <a:lnTo>
                    <a:pt x="42" y="22"/>
                  </a:lnTo>
                  <a:lnTo>
                    <a:pt x="44" y="22"/>
                  </a:lnTo>
                  <a:lnTo>
                    <a:pt x="48" y="24"/>
                  </a:lnTo>
                  <a:lnTo>
                    <a:pt x="64" y="32"/>
                  </a:lnTo>
                  <a:lnTo>
                    <a:pt x="64" y="3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3" name="Freeform 437"/>
            <p:cNvSpPr>
              <a:spLocks/>
            </p:cNvSpPr>
            <p:nvPr/>
          </p:nvSpPr>
          <p:spPr bwMode="auto">
            <a:xfrm>
              <a:off x="4333" y="618"/>
              <a:ext cx="72" cy="52"/>
            </a:xfrm>
            <a:custGeom>
              <a:avLst/>
              <a:gdLst>
                <a:gd name="T0" fmla="*/ 62 w 72"/>
                <a:gd name="T1" fmla="*/ 48 h 52"/>
                <a:gd name="T2" fmla="*/ 62 w 72"/>
                <a:gd name="T3" fmla="*/ 48 h 52"/>
                <a:gd name="T4" fmla="*/ 60 w 72"/>
                <a:gd name="T5" fmla="*/ 52 h 52"/>
                <a:gd name="T6" fmla="*/ 60 w 72"/>
                <a:gd name="T7" fmla="*/ 50 h 52"/>
                <a:gd name="T8" fmla="*/ 66 w 72"/>
                <a:gd name="T9" fmla="*/ 40 h 52"/>
                <a:gd name="T10" fmla="*/ 72 w 72"/>
                <a:gd name="T11" fmla="*/ 30 h 52"/>
                <a:gd name="T12" fmla="*/ 72 w 72"/>
                <a:gd name="T13" fmla="*/ 28 h 52"/>
                <a:gd name="T14" fmla="*/ 70 w 72"/>
                <a:gd name="T15" fmla="*/ 32 h 52"/>
                <a:gd name="T16" fmla="*/ 70 w 72"/>
                <a:gd name="T17" fmla="*/ 32 h 52"/>
                <a:gd name="T18" fmla="*/ 52 w 72"/>
                <a:gd name="T19" fmla="*/ 22 h 52"/>
                <a:gd name="T20" fmla="*/ 52 w 72"/>
                <a:gd name="T21" fmla="*/ 22 h 52"/>
                <a:gd name="T22" fmla="*/ 48 w 72"/>
                <a:gd name="T23" fmla="*/ 22 h 52"/>
                <a:gd name="T24" fmla="*/ 46 w 72"/>
                <a:gd name="T25" fmla="*/ 24 h 52"/>
                <a:gd name="T26" fmla="*/ 46 w 72"/>
                <a:gd name="T27" fmla="*/ 24 h 52"/>
                <a:gd name="T28" fmla="*/ 46 w 72"/>
                <a:gd name="T29" fmla="*/ 24 h 52"/>
                <a:gd name="T30" fmla="*/ 44 w 72"/>
                <a:gd name="T31" fmla="*/ 20 h 52"/>
                <a:gd name="T32" fmla="*/ 42 w 72"/>
                <a:gd name="T33" fmla="*/ 16 h 52"/>
                <a:gd name="T34" fmla="*/ 12 w 72"/>
                <a:gd name="T35" fmla="*/ 0 h 52"/>
                <a:gd name="T36" fmla="*/ 12 w 72"/>
                <a:gd name="T37" fmla="*/ 0 h 52"/>
                <a:gd name="T38" fmla="*/ 8 w 72"/>
                <a:gd name="T39" fmla="*/ 0 h 52"/>
                <a:gd name="T40" fmla="*/ 6 w 72"/>
                <a:gd name="T41" fmla="*/ 0 h 52"/>
                <a:gd name="T42" fmla="*/ 2 w 72"/>
                <a:gd name="T43" fmla="*/ 6 h 52"/>
                <a:gd name="T44" fmla="*/ 2 w 72"/>
                <a:gd name="T45" fmla="*/ 6 h 52"/>
                <a:gd name="T46" fmla="*/ 2 w 72"/>
                <a:gd name="T47" fmla="*/ 6 h 52"/>
                <a:gd name="T48" fmla="*/ 0 w 72"/>
                <a:gd name="T49" fmla="*/ 12 h 52"/>
                <a:gd name="T50" fmla="*/ 0 w 72"/>
                <a:gd name="T51" fmla="*/ 14 h 52"/>
                <a:gd name="T52" fmla="*/ 2 w 72"/>
                <a:gd name="T53" fmla="*/ 16 h 52"/>
                <a:gd name="T54" fmla="*/ 32 w 72"/>
                <a:gd name="T55" fmla="*/ 32 h 52"/>
                <a:gd name="T56" fmla="*/ 32 w 72"/>
                <a:gd name="T57" fmla="*/ 32 h 52"/>
                <a:gd name="T58" fmla="*/ 36 w 72"/>
                <a:gd name="T59" fmla="*/ 34 h 52"/>
                <a:gd name="T60" fmla="*/ 40 w 72"/>
                <a:gd name="T61" fmla="*/ 32 h 52"/>
                <a:gd name="T62" fmla="*/ 40 w 72"/>
                <a:gd name="T63" fmla="*/ 32 h 52"/>
                <a:gd name="T64" fmla="*/ 40 w 72"/>
                <a:gd name="T65" fmla="*/ 32 h 52"/>
                <a:gd name="T66" fmla="*/ 40 w 72"/>
                <a:gd name="T67" fmla="*/ 36 h 52"/>
                <a:gd name="T68" fmla="*/ 44 w 72"/>
                <a:gd name="T69" fmla="*/ 38 h 52"/>
                <a:gd name="T70" fmla="*/ 62 w 72"/>
                <a:gd name="T71" fmla="*/ 48 h 52"/>
                <a:gd name="T72" fmla="*/ 62 w 72"/>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52">
                  <a:moveTo>
                    <a:pt x="62" y="48"/>
                  </a:moveTo>
                  <a:lnTo>
                    <a:pt x="62" y="48"/>
                  </a:lnTo>
                  <a:lnTo>
                    <a:pt x="60" y="52"/>
                  </a:lnTo>
                  <a:lnTo>
                    <a:pt x="60" y="50"/>
                  </a:lnTo>
                  <a:lnTo>
                    <a:pt x="66" y="40"/>
                  </a:lnTo>
                  <a:lnTo>
                    <a:pt x="72" y="30"/>
                  </a:lnTo>
                  <a:lnTo>
                    <a:pt x="72" y="28"/>
                  </a:lnTo>
                  <a:lnTo>
                    <a:pt x="70" y="32"/>
                  </a:lnTo>
                  <a:lnTo>
                    <a:pt x="70" y="32"/>
                  </a:lnTo>
                  <a:lnTo>
                    <a:pt x="52" y="22"/>
                  </a:lnTo>
                  <a:lnTo>
                    <a:pt x="52" y="22"/>
                  </a:lnTo>
                  <a:lnTo>
                    <a:pt x="48" y="22"/>
                  </a:lnTo>
                  <a:lnTo>
                    <a:pt x="46" y="24"/>
                  </a:lnTo>
                  <a:lnTo>
                    <a:pt x="46" y="24"/>
                  </a:lnTo>
                  <a:lnTo>
                    <a:pt x="46" y="24"/>
                  </a:lnTo>
                  <a:lnTo>
                    <a:pt x="44" y="20"/>
                  </a:lnTo>
                  <a:lnTo>
                    <a:pt x="42" y="16"/>
                  </a:lnTo>
                  <a:lnTo>
                    <a:pt x="12" y="0"/>
                  </a:lnTo>
                  <a:lnTo>
                    <a:pt x="12" y="0"/>
                  </a:lnTo>
                  <a:lnTo>
                    <a:pt x="8" y="0"/>
                  </a:lnTo>
                  <a:lnTo>
                    <a:pt x="6" y="0"/>
                  </a:lnTo>
                  <a:lnTo>
                    <a:pt x="2" y="6"/>
                  </a:lnTo>
                  <a:lnTo>
                    <a:pt x="2" y="6"/>
                  </a:lnTo>
                  <a:lnTo>
                    <a:pt x="2" y="6"/>
                  </a:lnTo>
                  <a:lnTo>
                    <a:pt x="0" y="12"/>
                  </a:lnTo>
                  <a:lnTo>
                    <a:pt x="0" y="14"/>
                  </a:lnTo>
                  <a:lnTo>
                    <a:pt x="2" y="16"/>
                  </a:lnTo>
                  <a:lnTo>
                    <a:pt x="32" y="32"/>
                  </a:lnTo>
                  <a:lnTo>
                    <a:pt x="32" y="32"/>
                  </a:lnTo>
                  <a:lnTo>
                    <a:pt x="36" y="34"/>
                  </a:lnTo>
                  <a:lnTo>
                    <a:pt x="40" y="32"/>
                  </a:lnTo>
                  <a:lnTo>
                    <a:pt x="40" y="32"/>
                  </a:lnTo>
                  <a:lnTo>
                    <a:pt x="40" y="32"/>
                  </a:lnTo>
                  <a:lnTo>
                    <a:pt x="40" y="36"/>
                  </a:lnTo>
                  <a:lnTo>
                    <a:pt x="44" y="38"/>
                  </a:lnTo>
                  <a:lnTo>
                    <a:pt x="62" y="48"/>
                  </a:lnTo>
                  <a:lnTo>
                    <a:pt x="62" y="4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54" name="Group 438"/>
          <p:cNvGrpSpPr>
            <a:grpSpLocks/>
          </p:cNvGrpSpPr>
          <p:nvPr/>
        </p:nvGrpSpPr>
        <p:grpSpPr bwMode="auto">
          <a:xfrm>
            <a:off x="9777417" y="2038356"/>
            <a:ext cx="346075" cy="638175"/>
            <a:chOff x="5199" y="1284"/>
            <a:chExt cx="218" cy="402"/>
          </a:xfrm>
        </p:grpSpPr>
        <p:sp>
          <p:nvSpPr>
            <p:cNvPr id="9655" name="Freeform 439"/>
            <p:cNvSpPr>
              <a:spLocks/>
            </p:cNvSpPr>
            <p:nvPr/>
          </p:nvSpPr>
          <p:spPr bwMode="auto">
            <a:xfrm>
              <a:off x="5201" y="1284"/>
              <a:ext cx="92" cy="90"/>
            </a:xfrm>
            <a:custGeom>
              <a:avLst/>
              <a:gdLst>
                <a:gd name="T0" fmla="*/ 48 w 92"/>
                <a:gd name="T1" fmla="*/ 36 h 90"/>
                <a:gd name="T2" fmla="*/ 48 w 92"/>
                <a:gd name="T3" fmla="*/ 36 h 90"/>
                <a:gd name="T4" fmla="*/ 42 w 92"/>
                <a:gd name="T5" fmla="*/ 26 h 90"/>
                <a:gd name="T6" fmla="*/ 38 w 92"/>
                <a:gd name="T7" fmla="*/ 16 h 90"/>
                <a:gd name="T8" fmla="*/ 38 w 92"/>
                <a:gd name="T9" fmla="*/ 8 h 90"/>
                <a:gd name="T10" fmla="*/ 40 w 92"/>
                <a:gd name="T11" fmla="*/ 4 h 90"/>
                <a:gd name="T12" fmla="*/ 40 w 92"/>
                <a:gd name="T13" fmla="*/ 4 h 90"/>
                <a:gd name="T14" fmla="*/ 44 w 92"/>
                <a:gd name="T15" fmla="*/ 2 h 90"/>
                <a:gd name="T16" fmla="*/ 48 w 92"/>
                <a:gd name="T17" fmla="*/ 0 h 90"/>
                <a:gd name="T18" fmla="*/ 56 w 92"/>
                <a:gd name="T19" fmla="*/ 2 h 90"/>
                <a:gd name="T20" fmla="*/ 66 w 92"/>
                <a:gd name="T21" fmla="*/ 8 h 90"/>
                <a:gd name="T22" fmla="*/ 78 w 92"/>
                <a:gd name="T23" fmla="*/ 18 h 90"/>
                <a:gd name="T24" fmla="*/ 78 w 92"/>
                <a:gd name="T25" fmla="*/ 18 h 90"/>
                <a:gd name="T26" fmla="*/ 86 w 92"/>
                <a:gd name="T27" fmla="*/ 28 h 90"/>
                <a:gd name="T28" fmla="*/ 92 w 92"/>
                <a:gd name="T29" fmla="*/ 40 h 90"/>
                <a:gd name="T30" fmla="*/ 92 w 92"/>
                <a:gd name="T31" fmla="*/ 50 h 90"/>
                <a:gd name="T32" fmla="*/ 92 w 92"/>
                <a:gd name="T33" fmla="*/ 52 h 90"/>
                <a:gd name="T34" fmla="*/ 90 w 92"/>
                <a:gd name="T35" fmla="*/ 56 h 90"/>
                <a:gd name="T36" fmla="*/ 90 w 92"/>
                <a:gd name="T37" fmla="*/ 56 h 90"/>
                <a:gd name="T38" fmla="*/ 84 w 92"/>
                <a:gd name="T39" fmla="*/ 58 h 90"/>
                <a:gd name="T40" fmla="*/ 76 w 92"/>
                <a:gd name="T41" fmla="*/ 58 h 90"/>
                <a:gd name="T42" fmla="*/ 68 w 92"/>
                <a:gd name="T43" fmla="*/ 54 h 90"/>
                <a:gd name="T44" fmla="*/ 58 w 92"/>
                <a:gd name="T45" fmla="*/ 46 h 90"/>
                <a:gd name="T46" fmla="*/ 58 w 92"/>
                <a:gd name="T47" fmla="*/ 46 h 90"/>
                <a:gd name="T48" fmla="*/ 44 w 92"/>
                <a:gd name="T49" fmla="*/ 58 h 90"/>
                <a:gd name="T50" fmla="*/ 44 w 92"/>
                <a:gd name="T51" fmla="*/ 58 h 90"/>
                <a:gd name="T52" fmla="*/ 40 w 92"/>
                <a:gd name="T53" fmla="*/ 60 h 90"/>
                <a:gd name="T54" fmla="*/ 38 w 92"/>
                <a:gd name="T55" fmla="*/ 60 h 90"/>
                <a:gd name="T56" fmla="*/ 38 w 92"/>
                <a:gd name="T57" fmla="*/ 60 h 90"/>
                <a:gd name="T58" fmla="*/ 38 w 92"/>
                <a:gd name="T59" fmla="*/ 60 h 90"/>
                <a:gd name="T60" fmla="*/ 38 w 92"/>
                <a:gd name="T61" fmla="*/ 64 h 90"/>
                <a:gd name="T62" fmla="*/ 36 w 92"/>
                <a:gd name="T63" fmla="*/ 66 h 90"/>
                <a:gd name="T64" fmla="*/ 12 w 92"/>
                <a:gd name="T65" fmla="*/ 88 h 90"/>
                <a:gd name="T66" fmla="*/ 12 w 92"/>
                <a:gd name="T67" fmla="*/ 88 h 90"/>
                <a:gd name="T68" fmla="*/ 8 w 92"/>
                <a:gd name="T69" fmla="*/ 90 h 90"/>
                <a:gd name="T70" fmla="*/ 2 w 92"/>
                <a:gd name="T71" fmla="*/ 88 h 90"/>
                <a:gd name="T72" fmla="*/ 2 w 92"/>
                <a:gd name="T73" fmla="*/ 88 h 90"/>
                <a:gd name="T74" fmla="*/ 2 w 92"/>
                <a:gd name="T75" fmla="*/ 88 h 90"/>
                <a:gd name="T76" fmla="*/ 0 w 92"/>
                <a:gd name="T77" fmla="*/ 84 h 90"/>
                <a:gd name="T78" fmla="*/ 2 w 92"/>
                <a:gd name="T79" fmla="*/ 78 h 90"/>
                <a:gd name="T80" fmla="*/ 26 w 92"/>
                <a:gd name="T81" fmla="*/ 56 h 90"/>
                <a:gd name="T82" fmla="*/ 26 w 92"/>
                <a:gd name="T83" fmla="*/ 56 h 90"/>
                <a:gd name="T84" fmla="*/ 30 w 92"/>
                <a:gd name="T85" fmla="*/ 54 h 90"/>
                <a:gd name="T86" fmla="*/ 32 w 92"/>
                <a:gd name="T87" fmla="*/ 56 h 90"/>
                <a:gd name="T88" fmla="*/ 32 w 92"/>
                <a:gd name="T89" fmla="*/ 56 h 90"/>
                <a:gd name="T90" fmla="*/ 32 w 92"/>
                <a:gd name="T91" fmla="*/ 56 h 90"/>
                <a:gd name="T92" fmla="*/ 32 w 92"/>
                <a:gd name="T93" fmla="*/ 52 h 90"/>
                <a:gd name="T94" fmla="*/ 34 w 92"/>
                <a:gd name="T95" fmla="*/ 48 h 90"/>
                <a:gd name="T96" fmla="*/ 48 w 92"/>
                <a:gd name="T97" fmla="*/ 36 h 90"/>
                <a:gd name="T98" fmla="*/ 48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8" y="36"/>
                  </a:moveTo>
                  <a:lnTo>
                    <a:pt x="48" y="36"/>
                  </a:lnTo>
                  <a:lnTo>
                    <a:pt x="42" y="26"/>
                  </a:lnTo>
                  <a:lnTo>
                    <a:pt x="38" y="16"/>
                  </a:lnTo>
                  <a:lnTo>
                    <a:pt x="38" y="8"/>
                  </a:lnTo>
                  <a:lnTo>
                    <a:pt x="40" y="4"/>
                  </a:lnTo>
                  <a:lnTo>
                    <a:pt x="40" y="4"/>
                  </a:lnTo>
                  <a:lnTo>
                    <a:pt x="44" y="2"/>
                  </a:lnTo>
                  <a:lnTo>
                    <a:pt x="48" y="0"/>
                  </a:lnTo>
                  <a:lnTo>
                    <a:pt x="56" y="2"/>
                  </a:lnTo>
                  <a:lnTo>
                    <a:pt x="66" y="8"/>
                  </a:lnTo>
                  <a:lnTo>
                    <a:pt x="78" y="18"/>
                  </a:lnTo>
                  <a:lnTo>
                    <a:pt x="78" y="18"/>
                  </a:lnTo>
                  <a:lnTo>
                    <a:pt x="86" y="28"/>
                  </a:lnTo>
                  <a:lnTo>
                    <a:pt x="92" y="40"/>
                  </a:lnTo>
                  <a:lnTo>
                    <a:pt x="92" y="50"/>
                  </a:lnTo>
                  <a:lnTo>
                    <a:pt x="92" y="52"/>
                  </a:lnTo>
                  <a:lnTo>
                    <a:pt x="90" y="56"/>
                  </a:lnTo>
                  <a:lnTo>
                    <a:pt x="90" y="56"/>
                  </a:lnTo>
                  <a:lnTo>
                    <a:pt x="84" y="58"/>
                  </a:lnTo>
                  <a:lnTo>
                    <a:pt x="76" y="58"/>
                  </a:lnTo>
                  <a:lnTo>
                    <a:pt x="68" y="54"/>
                  </a:lnTo>
                  <a:lnTo>
                    <a:pt x="58" y="46"/>
                  </a:lnTo>
                  <a:lnTo>
                    <a:pt x="58" y="46"/>
                  </a:lnTo>
                  <a:lnTo>
                    <a:pt x="44" y="58"/>
                  </a:lnTo>
                  <a:lnTo>
                    <a:pt x="44" y="58"/>
                  </a:lnTo>
                  <a:lnTo>
                    <a:pt x="40" y="60"/>
                  </a:lnTo>
                  <a:lnTo>
                    <a:pt x="38" y="60"/>
                  </a:lnTo>
                  <a:lnTo>
                    <a:pt x="38" y="60"/>
                  </a:lnTo>
                  <a:lnTo>
                    <a:pt x="38" y="60"/>
                  </a:lnTo>
                  <a:lnTo>
                    <a:pt x="38" y="64"/>
                  </a:lnTo>
                  <a:lnTo>
                    <a:pt x="36" y="66"/>
                  </a:lnTo>
                  <a:lnTo>
                    <a:pt x="12" y="88"/>
                  </a:lnTo>
                  <a:lnTo>
                    <a:pt x="12" y="88"/>
                  </a:lnTo>
                  <a:lnTo>
                    <a:pt x="8" y="90"/>
                  </a:lnTo>
                  <a:lnTo>
                    <a:pt x="2" y="88"/>
                  </a:lnTo>
                  <a:lnTo>
                    <a:pt x="2" y="88"/>
                  </a:lnTo>
                  <a:lnTo>
                    <a:pt x="2" y="88"/>
                  </a:lnTo>
                  <a:lnTo>
                    <a:pt x="0" y="84"/>
                  </a:lnTo>
                  <a:lnTo>
                    <a:pt x="2" y="78"/>
                  </a:lnTo>
                  <a:lnTo>
                    <a:pt x="26" y="56"/>
                  </a:lnTo>
                  <a:lnTo>
                    <a:pt x="26" y="56"/>
                  </a:lnTo>
                  <a:lnTo>
                    <a:pt x="30" y="54"/>
                  </a:lnTo>
                  <a:lnTo>
                    <a:pt x="32" y="56"/>
                  </a:lnTo>
                  <a:lnTo>
                    <a:pt x="32" y="56"/>
                  </a:lnTo>
                  <a:lnTo>
                    <a:pt x="32" y="56"/>
                  </a:lnTo>
                  <a:lnTo>
                    <a:pt x="32" y="52"/>
                  </a:lnTo>
                  <a:lnTo>
                    <a:pt x="34" y="48"/>
                  </a:lnTo>
                  <a:lnTo>
                    <a:pt x="48" y="36"/>
                  </a:lnTo>
                  <a:lnTo>
                    <a:pt x="48"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6" name="Freeform 440"/>
            <p:cNvSpPr>
              <a:spLocks/>
            </p:cNvSpPr>
            <p:nvPr/>
          </p:nvSpPr>
          <p:spPr bwMode="auto">
            <a:xfrm>
              <a:off x="5199" y="1314"/>
              <a:ext cx="64" cy="64"/>
            </a:xfrm>
            <a:custGeom>
              <a:avLst/>
              <a:gdLst>
                <a:gd name="T0" fmla="*/ 62 w 64"/>
                <a:gd name="T1" fmla="*/ 16 h 64"/>
                <a:gd name="T2" fmla="*/ 62 w 64"/>
                <a:gd name="T3" fmla="*/ 16 h 64"/>
                <a:gd name="T4" fmla="*/ 64 w 64"/>
                <a:gd name="T5" fmla="*/ 20 h 64"/>
                <a:gd name="T6" fmla="*/ 64 w 64"/>
                <a:gd name="T7" fmla="*/ 18 h 64"/>
                <a:gd name="T8" fmla="*/ 56 w 64"/>
                <a:gd name="T9" fmla="*/ 8 h 64"/>
                <a:gd name="T10" fmla="*/ 48 w 64"/>
                <a:gd name="T11" fmla="*/ 0 h 64"/>
                <a:gd name="T12" fmla="*/ 46 w 64"/>
                <a:gd name="T13" fmla="*/ 0 h 64"/>
                <a:gd name="T14" fmla="*/ 48 w 64"/>
                <a:gd name="T15" fmla="*/ 4 h 64"/>
                <a:gd name="T16" fmla="*/ 48 w 64"/>
                <a:gd name="T17" fmla="*/ 4 h 64"/>
                <a:gd name="T18" fmla="*/ 34 w 64"/>
                <a:gd name="T19" fmla="*/ 18 h 64"/>
                <a:gd name="T20" fmla="*/ 34 w 64"/>
                <a:gd name="T21" fmla="*/ 18 h 64"/>
                <a:gd name="T22" fmla="*/ 32 w 64"/>
                <a:gd name="T23" fmla="*/ 20 h 64"/>
                <a:gd name="T24" fmla="*/ 34 w 64"/>
                <a:gd name="T25" fmla="*/ 24 h 64"/>
                <a:gd name="T26" fmla="*/ 34 w 64"/>
                <a:gd name="T27" fmla="*/ 24 h 64"/>
                <a:gd name="T28" fmla="*/ 34 w 64"/>
                <a:gd name="T29" fmla="*/ 24 h 64"/>
                <a:gd name="T30" fmla="*/ 30 w 64"/>
                <a:gd name="T31" fmla="*/ 24 h 64"/>
                <a:gd name="T32" fmla="*/ 26 w 64"/>
                <a:gd name="T33" fmla="*/ 26 h 64"/>
                <a:gd name="T34" fmla="*/ 2 w 64"/>
                <a:gd name="T35" fmla="*/ 50 h 64"/>
                <a:gd name="T36" fmla="*/ 2 w 64"/>
                <a:gd name="T37" fmla="*/ 50 h 64"/>
                <a:gd name="T38" fmla="*/ 0 w 64"/>
                <a:gd name="T39" fmla="*/ 52 h 64"/>
                <a:gd name="T40" fmla="*/ 0 w 64"/>
                <a:gd name="T41" fmla="*/ 56 h 64"/>
                <a:gd name="T42" fmla="*/ 2 w 64"/>
                <a:gd name="T43" fmla="*/ 62 h 64"/>
                <a:gd name="T44" fmla="*/ 2 w 64"/>
                <a:gd name="T45" fmla="*/ 62 h 64"/>
                <a:gd name="T46" fmla="*/ 2 w 64"/>
                <a:gd name="T47" fmla="*/ 62 h 64"/>
                <a:gd name="T48" fmla="*/ 8 w 64"/>
                <a:gd name="T49" fmla="*/ 64 h 64"/>
                <a:gd name="T50" fmla="*/ 12 w 64"/>
                <a:gd name="T51" fmla="*/ 64 h 64"/>
                <a:gd name="T52" fmla="*/ 14 w 64"/>
                <a:gd name="T53" fmla="*/ 64 h 64"/>
                <a:gd name="T54" fmla="*/ 38 w 64"/>
                <a:gd name="T55" fmla="*/ 40 h 64"/>
                <a:gd name="T56" fmla="*/ 38 w 64"/>
                <a:gd name="T57" fmla="*/ 40 h 64"/>
                <a:gd name="T58" fmla="*/ 40 w 64"/>
                <a:gd name="T59" fmla="*/ 36 h 64"/>
                <a:gd name="T60" fmla="*/ 40 w 64"/>
                <a:gd name="T61" fmla="*/ 32 h 64"/>
                <a:gd name="T62" fmla="*/ 40 w 64"/>
                <a:gd name="T63" fmla="*/ 32 h 64"/>
                <a:gd name="T64" fmla="*/ 40 w 64"/>
                <a:gd name="T65" fmla="*/ 32 h 64"/>
                <a:gd name="T66" fmla="*/ 44 w 64"/>
                <a:gd name="T67" fmla="*/ 32 h 64"/>
                <a:gd name="T68" fmla="*/ 46 w 64"/>
                <a:gd name="T69" fmla="*/ 30 h 64"/>
                <a:gd name="T70" fmla="*/ 60 w 64"/>
                <a:gd name="T71" fmla="*/ 16 h 64"/>
                <a:gd name="T72" fmla="*/ 62 w 64"/>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2" y="16"/>
                  </a:moveTo>
                  <a:lnTo>
                    <a:pt x="62" y="16"/>
                  </a:lnTo>
                  <a:lnTo>
                    <a:pt x="64" y="20"/>
                  </a:lnTo>
                  <a:lnTo>
                    <a:pt x="64" y="18"/>
                  </a:lnTo>
                  <a:lnTo>
                    <a:pt x="56" y="8"/>
                  </a:lnTo>
                  <a:lnTo>
                    <a:pt x="48" y="0"/>
                  </a:lnTo>
                  <a:lnTo>
                    <a:pt x="46" y="0"/>
                  </a:lnTo>
                  <a:lnTo>
                    <a:pt x="48" y="4"/>
                  </a:lnTo>
                  <a:lnTo>
                    <a:pt x="48" y="4"/>
                  </a:lnTo>
                  <a:lnTo>
                    <a:pt x="34" y="18"/>
                  </a:lnTo>
                  <a:lnTo>
                    <a:pt x="34" y="18"/>
                  </a:lnTo>
                  <a:lnTo>
                    <a:pt x="32" y="20"/>
                  </a:lnTo>
                  <a:lnTo>
                    <a:pt x="34" y="24"/>
                  </a:lnTo>
                  <a:lnTo>
                    <a:pt x="34" y="24"/>
                  </a:lnTo>
                  <a:lnTo>
                    <a:pt x="34" y="24"/>
                  </a:lnTo>
                  <a:lnTo>
                    <a:pt x="30" y="24"/>
                  </a:lnTo>
                  <a:lnTo>
                    <a:pt x="26" y="26"/>
                  </a:lnTo>
                  <a:lnTo>
                    <a:pt x="2" y="50"/>
                  </a:lnTo>
                  <a:lnTo>
                    <a:pt x="2" y="50"/>
                  </a:lnTo>
                  <a:lnTo>
                    <a:pt x="0" y="52"/>
                  </a:lnTo>
                  <a:lnTo>
                    <a:pt x="0" y="56"/>
                  </a:lnTo>
                  <a:lnTo>
                    <a:pt x="2" y="62"/>
                  </a:lnTo>
                  <a:lnTo>
                    <a:pt x="2" y="62"/>
                  </a:lnTo>
                  <a:lnTo>
                    <a:pt x="2" y="62"/>
                  </a:lnTo>
                  <a:lnTo>
                    <a:pt x="8" y="64"/>
                  </a:lnTo>
                  <a:lnTo>
                    <a:pt x="12" y="64"/>
                  </a:lnTo>
                  <a:lnTo>
                    <a:pt x="14" y="64"/>
                  </a:lnTo>
                  <a:lnTo>
                    <a:pt x="38" y="40"/>
                  </a:lnTo>
                  <a:lnTo>
                    <a:pt x="38" y="40"/>
                  </a:lnTo>
                  <a:lnTo>
                    <a:pt x="40" y="36"/>
                  </a:lnTo>
                  <a:lnTo>
                    <a:pt x="40" y="32"/>
                  </a:lnTo>
                  <a:lnTo>
                    <a:pt x="40" y="32"/>
                  </a:lnTo>
                  <a:lnTo>
                    <a:pt x="40" y="32"/>
                  </a:lnTo>
                  <a:lnTo>
                    <a:pt x="44" y="32"/>
                  </a:lnTo>
                  <a:lnTo>
                    <a:pt x="46" y="30"/>
                  </a:lnTo>
                  <a:lnTo>
                    <a:pt x="60" y="16"/>
                  </a:lnTo>
                  <a:lnTo>
                    <a:pt x="6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7" name="Freeform 441"/>
            <p:cNvSpPr>
              <a:spLocks/>
            </p:cNvSpPr>
            <p:nvPr/>
          </p:nvSpPr>
          <p:spPr bwMode="auto">
            <a:xfrm>
              <a:off x="5293" y="153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2 h 70"/>
                <a:gd name="T18" fmla="*/ 86 w 102"/>
                <a:gd name="T19" fmla="*/ 6 h 70"/>
                <a:gd name="T20" fmla="*/ 94 w 102"/>
                <a:gd name="T21" fmla="*/ 16 h 70"/>
                <a:gd name="T22" fmla="*/ 100 w 102"/>
                <a:gd name="T23" fmla="*/ 30 h 70"/>
                <a:gd name="T24" fmla="*/ 100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2"/>
                  </a:lnTo>
                  <a:lnTo>
                    <a:pt x="86" y="6"/>
                  </a:lnTo>
                  <a:lnTo>
                    <a:pt x="94" y="16"/>
                  </a:lnTo>
                  <a:lnTo>
                    <a:pt x="100" y="30"/>
                  </a:lnTo>
                  <a:lnTo>
                    <a:pt x="100"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8" name="Freeform 442"/>
            <p:cNvSpPr>
              <a:spLocks/>
            </p:cNvSpPr>
            <p:nvPr/>
          </p:nvSpPr>
          <p:spPr bwMode="auto">
            <a:xfrm>
              <a:off x="5291" y="155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59" name="Freeform 443"/>
            <p:cNvSpPr>
              <a:spLocks/>
            </p:cNvSpPr>
            <p:nvPr/>
          </p:nvSpPr>
          <p:spPr bwMode="auto">
            <a:xfrm>
              <a:off x="5315" y="1614"/>
              <a:ext cx="102" cy="72"/>
            </a:xfrm>
            <a:custGeom>
              <a:avLst/>
              <a:gdLst>
                <a:gd name="T0" fmla="*/ 68 w 102"/>
                <a:gd name="T1" fmla="*/ 32 h 72"/>
                <a:gd name="T2" fmla="*/ 68 w 102"/>
                <a:gd name="T3" fmla="*/ 32 h 72"/>
                <a:gd name="T4" fmla="*/ 68 w 102"/>
                <a:gd name="T5" fmla="*/ 20 h 72"/>
                <a:gd name="T6" fmla="*/ 72 w 102"/>
                <a:gd name="T7" fmla="*/ 10 h 72"/>
                <a:gd name="T8" fmla="*/ 76 w 102"/>
                <a:gd name="T9" fmla="*/ 4 h 72"/>
                <a:gd name="T10" fmla="*/ 82 w 102"/>
                <a:gd name="T11" fmla="*/ 0 h 72"/>
                <a:gd name="T12" fmla="*/ 82 w 102"/>
                <a:gd name="T13" fmla="*/ 0 h 72"/>
                <a:gd name="T14" fmla="*/ 86 w 102"/>
                <a:gd name="T15" fmla="*/ 0 h 72"/>
                <a:gd name="T16" fmla="*/ 88 w 102"/>
                <a:gd name="T17" fmla="*/ 2 h 72"/>
                <a:gd name="T18" fmla="*/ 94 w 102"/>
                <a:gd name="T19" fmla="*/ 10 h 72"/>
                <a:gd name="T20" fmla="*/ 100 w 102"/>
                <a:gd name="T21" fmla="*/ 22 h 72"/>
                <a:gd name="T22" fmla="*/ 102 w 102"/>
                <a:gd name="T23" fmla="*/ 36 h 72"/>
                <a:gd name="T24" fmla="*/ 102 w 102"/>
                <a:gd name="T25" fmla="*/ 36 h 72"/>
                <a:gd name="T26" fmla="*/ 102 w 102"/>
                <a:gd name="T27" fmla="*/ 50 h 72"/>
                <a:gd name="T28" fmla="*/ 100 w 102"/>
                <a:gd name="T29" fmla="*/ 62 h 72"/>
                <a:gd name="T30" fmla="*/ 94 w 102"/>
                <a:gd name="T31" fmla="*/ 70 h 72"/>
                <a:gd name="T32" fmla="*/ 92 w 102"/>
                <a:gd name="T33" fmla="*/ 72 h 72"/>
                <a:gd name="T34" fmla="*/ 88 w 102"/>
                <a:gd name="T35" fmla="*/ 72 h 72"/>
                <a:gd name="T36" fmla="*/ 88 w 102"/>
                <a:gd name="T37" fmla="*/ 72 h 72"/>
                <a:gd name="T38" fmla="*/ 82 w 102"/>
                <a:gd name="T39" fmla="*/ 72 h 72"/>
                <a:gd name="T40" fmla="*/ 76 w 102"/>
                <a:gd name="T41" fmla="*/ 66 h 72"/>
                <a:gd name="T42" fmla="*/ 72 w 102"/>
                <a:gd name="T43" fmla="*/ 56 h 72"/>
                <a:gd name="T44" fmla="*/ 68 w 102"/>
                <a:gd name="T45" fmla="*/ 44 h 72"/>
                <a:gd name="T46" fmla="*/ 68 w 102"/>
                <a:gd name="T47" fmla="*/ 44 h 72"/>
                <a:gd name="T48" fmla="*/ 50 w 102"/>
                <a:gd name="T49" fmla="*/ 46 h 72"/>
                <a:gd name="T50" fmla="*/ 50 w 102"/>
                <a:gd name="T51" fmla="*/ 46 h 72"/>
                <a:gd name="T52" fmla="*/ 46 w 102"/>
                <a:gd name="T53" fmla="*/ 46 h 72"/>
                <a:gd name="T54" fmla="*/ 44 w 102"/>
                <a:gd name="T55" fmla="*/ 44 h 72"/>
                <a:gd name="T56" fmla="*/ 44 w 102"/>
                <a:gd name="T57" fmla="*/ 44 h 72"/>
                <a:gd name="T58" fmla="*/ 44 w 102"/>
                <a:gd name="T59" fmla="*/ 44 h 72"/>
                <a:gd name="T60" fmla="*/ 42 w 102"/>
                <a:gd name="T61" fmla="*/ 46 h 72"/>
                <a:gd name="T62" fmla="*/ 38 w 102"/>
                <a:gd name="T63" fmla="*/ 48 h 72"/>
                <a:gd name="T64" fmla="*/ 6 w 102"/>
                <a:gd name="T65" fmla="*/ 50 h 72"/>
                <a:gd name="T66" fmla="*/ 6 w 102"/>
                <a:gd name="T67" fmla="*/ 50 h 72"/>
                <a:gd name="T68" fmla="*/ 2 w 102"/>
                <a:gd name="T69" fmla="*/ 48 h 72"/>
                <a:gd name="T70" fmla="*/ 0 w 102"/>
                <a:gd name="T71" fmla="*/ 44 h 72"/>
                <a:gd name="T72" fmla="*/ 0 w 102"/>
                <a:gd name="T73" fmla="*/ 44 h 72"/>
                <a:gd name="T74" fmla="*/ 0 w 102"/>
                <a:gd name="T75" fmla="*/ 44 h 72"/>
                <a:gd name="T76" fmla="*/ 0 w 102"/>
                <a:gd name="T77" fmla="*/ 38 h 72"/>
                <a:gd name="T78" fmla="*/ 6 w 102"/>
                <a:gd name="T79" fmla="*/ 36 h 72"/>
                <a:gd name="T80" fmla="*/ 38 w 102"/>
                <a:gd name="T81" fmla="*/ 34 h 72"/>
                <a:gd name="T82" fmla="*/ 38 w 102"/>
                <a:gd name="T83" fmla="*/ 34 h 72"/>
                <a:gd name="T84" fmla="*/ 40 w 102"/>
                <a:gd name="T85" fmla="*/ 34 h 72"/>
                <a:gd name="T86" fmla="*/ 44 w 102"/>
                <a:gd name="T87" fmla="*/ 36 h 72"/>
                <a:gd name="T88" fmla="*/ 44 w 102"/>
                <a:gd name="T89" fmla="*/ 36 h 72"/>
                <a:gd name="T90" fmla="*/ 44 w 102"/>
                <a:gd name="T91" fmla="*/ 36 h 72"/>
                <a:gd name="T92" fmla="*/ 46 w 102"/>
                <a:gd name="T93" fmla="*/ 34 h 72"/>
                <a:gd name="T94" fmla="*/ 48 w 102"/>
                <a:gd name="T95" fmla="*/ 32 h 72"/>
                <a:gd name="T96" fmla="*/ 68 w 102"/>
                <a:gd name="T97" fmla="*/ 32 h 72"/>
                <a:gd name="T98" fmla="*/ 68 w 102"/>
                <a:gd name="T9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2"/>
                  </a:moveTo>
                  <a:lnTo>
                    <a:pt x="68" y="32"/>
                  </a:lnTo>
                  <a:lnTo>
                    <a:pt x="68" y="20"/>
                  </a:lnTo>
                  <a:lnTo>
                    <a:pt x="72" y="10"/>
                  </a:lnTo>
                  <a:lnTo>
                    <a:pt x="76" y="4"/>
                  </a:lnTo>
                  <a:lnTo>
                    <a:pt x="82" y="0"/>
                  </a:lnTo>
                  <a:lnTo>
                    <a:pt x="82" y="0"/>
                  </a:lnTo>
                  <a:lnTo>
                    <a:pt x="86" y="0"/>
                  </a:lnTo>
                  <a:lnTo>
                    <a:pt x="88" y="2"/>
                  </a:lnTo>
                  <a:lnTo>
                    <a:pt x="94" y="10"/>
                  </a:lnTo>
                  <a:lnTo>
                    <a:pt x="100" y="22"/>
                  </a:lnTo>
                  <a:lnTo>
                    <a:pt x="102" y="36"/>
                  </a:lnTo>
                  <a:lnTo>
                    <a:pt x="102" y="36"/>
                  </a:lnTo>
                  <a:lnTo>
                    <a:pt x="102" y="50"/>
                  </a:lnTo>
                  <a:lnTo>
                    <a:pt x="100" y="62"/>
                  </a:lnTo>
                  <a:lnTo>
                    <a:pt x="94" y="70"/>
                  </a:lnTo>
                  <a:lnTo>
                    <a:pt x="92" y="72"/>
                  </a:lnTo>
                  <a:lnTo>
                    <a:pt x="88" y="72"/>
                  </a:lnTo>
                  <a:lnTo>
                    <a:pt x="88" y="72"/>
                  </a:lnTo>
                  <a:lnTo>
                    <a:pt x="82" y="72"/>
                  </a:lnTo>
                  <a:lnTo>
                    <a:pt x="76" y="66"/>
                  </a:lnTo>
                  <a:lnTo>
                    <a:pt x="72" y="56"/>
                  </a:lnTo>
                  <a:lnTo>
                    <a:pt x="68" y="44"/>
                  </a:lnTo>
                  <a:lnTo>
                    <a:pt x="68" y="44"/>
                  </a:lnTo>
                  <a:lnTo>
                    <a:pt x="50" y="46"/>
                  </a:lnTo>
                  <a:lnTo>
                    <a:pt x="50" y="46"/>
                  </a:lnTo>
                  <a:lnTo>
                    <a:pt x="46" y="46"/>
                  </a:lnTo>
                  <a:lnTo>
                    <a:pt x="44" y="44"/>
                  </a:lnTo>
                  <a:lnTo>
                    <a:pt x="44" y="44"/>
                  </a:lnTo>
                  <a:lnTo>
                    <a:pt x="44" y="44"/>
                  </a:lnTo>
                  <a:lnTo>
                    <a:pt x="42" y="46"/>
                  </a:lnTo>
                  <a:lnTo>
                    <a:pt x="38" y="48"/>
                  </a:lnTo>
                  <a:lnTo>
                    <a:pt x="6" y="50"/>
                  </a:lnTo>
                  <a:lnTo>
                    <a:pt x="6" y="50"/>
                  </a:lnTo>
                  <a:lnTo>
                    <a:pt x="2" y="48"/>
                  </a:lnTo>
                  <a:lnTo>
                    <a:pt x="0" y="44"/>
                  </a:lnTo>
                  <a:lnTo>
                    <a:pt x="0" y="44"/>
                  </a:lnTo>
                  <a:lnTo>
                    <a:pt x="0" y="44"/>
                  </a:lnTo>
                  <a:lnTo>
                    <a:pt x="0" y="38"/>
                  </a:lnTo>
                  <a:lnTo>
                    <a:pt x="6" y="36"/>
                  </a:lnTo>
                  <a:lnTo>
                    <a:pt x="38" y="34"/>
                  </a:lnTo>
                  <a:lnTo>
                    <a:pt x="38" y="34"/>
                  </a:lnTo>
                  <a:lnTo>
                    <a:pt x="40" y="34"/>
                  </a:lnTo>
                  <a:lnTo>
                    <a:pt x="44" y="36"/>
                  </a:lnTo>
                  <a:lnTo>
                    <a:pt x="44" y="36"/>
                  </a:lnTo>
                  <a:lnTo>
                    <a:pt x="44" y="36"/>
                  </a:lnTo>
                  <a:lnTo>
                    <a:pt x="46" y="34"/>
                  </a:lnTo>
                  <a:lnTo>
                    <a:pt x="48" y="32"/>
                  </a:lnTo>
                  <a:lnTo>
                    <a:pt x="68" y="32"/>
                  </a:lnTo>
                  <a:lnTo>
                    <a:pt x="68" y="3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60" name="Freeform 444"/>
            <p:cNvSpPr>
              <a:spLocks/>
            </p:cNvSpPr>
            <p:nvPr/>
          </p:nvSpPr>
          <p:spPr bwMode="auto">
            <a:xfrm>
              <a:off x="5311" y="1638"/>
              <a:ext cx="74" cy="30"/>
            </a:xfrm>
            <a:custGeom>
              <a:avLst/>
              <a:gdLst>
                <a:gd name="T0" fmla="*/ 74 w 74"/>
                <a:gd name="T1" fmla="*/ 22 h 30"/>
                <a:gd name="T2" fmla="*/ 74 w 74"/>
                <a:gd name="T3" fmla="*/ 22 h 30"/>
                <a:gd name="T4" fmla="*/ 74 w 74"/>
                <a:gd name="T5" fmla="*/ 26 h 30"/>
                <a:gd name="T6" fmla="*/ 74 w 74"/>
                <a:gd name="T7" fmla="*/ 26 h 30"/>
                <a:gd name="T8" fmla="*/ 74 w 74"/>
                <a:gd name="T9" fmla="*/ 12 h 30"/>
                <a:gd name="T10" fmla="*/ 72 w 74"/>
                <a:gd name="T11" fmla="*/ 0 h 30"/>
                <a:gd name="T12" fmla="*/ 72 w 74"/>
                <a:gd name="T13" fmla="*/ 0 h 30"/>
                <a:gd name="T14" fmla="*/ 72 w 74"/>
                <a:gd name="T15" fmla="*/ 4 h 30"/>
                <a:gd name="T16" fmla="*/ 72 w 74"/>
                <a:gd name="T17" fmla="*/ 4 h 30"/>
                <a:gd name="T18" fmla="*/ 52 w 74"/>
                <a:gd name="T19" fmla="*/ 6 h 30"/>
                <a:gd name="T20" fmla="*/ 52 w 74"/>
                <a:gd name="T21" fmla="*/ 6 h 30"/>
                <a:gd name="T22" fmla="*/ 48 w 74"/>
                <a:gd name="T23" fmla="*/ 8 h 30"/>
                <a:gd name="T24" fmla="*/ 46 w 74"/>
                <a:gd name="T25" fmla="*/ 12 h 30"/>
                <a:gd name="T26" fmla="*/ 46 w 74"/>
                <a:gd name="T27" fmla="*/ 12 h 30"/>
                <a:gd name="T28" fmla="*/ 46 w 74"/>
                <a:gd name="T29" fmla="*/ 12 h 30"/>
                <a:gd name="T30" fmla="*/ 44 w 74"/>
                <a:gd name="T31" fmla="*/ 8 h 30"/>
                <a:gd name="T32" fmla="*/ 40 w 74"/>
                <a:gd name="T33" fmla="*/ 8 h 30"/>
                <a:gd name="T34" fmla="*/ 6 w 74"/>
                <a:gd name="T35" fmla="*/ 12 h 30"/>
                <a:gd name="T36" fmla="*/ 6 w 74"/>
                <a:gd name="T37" fmla="*/ 12 h 30"/>
                <a:gd name="T38" fmla="*/ 4 w 74"/>
                <a:gd name="T39" fmla="*/ 12 h 30"/>
                <a:gd name="T40" fmla="*/ 2 w 74"/>
                <a:gd name="T41" fmla="*/ 14 h 30"/>
                <a:gd name="T42" fmla="*/ 0 w 74"/>
                <a:gd name="T43" fmla="*/ 22 h 30"/>
                <a:gd name="T44" fmla="*/ 0 w 74"/>
                <a:gd name="T45" fmla="*/ 22 h 30"/>
                <a:gd name="T46" fmla="*/ 0 w 74"/>
                <a:gd name="T47" fmla="*/ 22 h 30"/>
                <a:gd name="T48" fmla="*/ 2 w 74"/>
                <a:gd name="T49" fmla="*/ 28 h 30"/>
                <a:gd name="T50" fmla="*/ 4 w 74"/>
                <a:gd name="T51" fmla="*/ 28 h 30"/>
                <a:gd name="T52" fmla="*/ 8 w 74"/>
                <a:gd name="T53" fmla="*/ 30 h 30"/>
                <a:gd name="T54" fmla="*/ 42 w 74"/>
                <a:gd name="T55" fmla="*/ 26 h 30"/>
                <a:gd name="T56" fmla="*/ 42 w 74"/>
                <a:gd name="T57" fmla="*/ 26 h 30"/>
                <a:gd name="T58" fmla="*/ 44 w 74"/>
                <a:gd name="T59" fmla="*/ 24 h 30"/>
                <a:gd name="T60" fmla="*/ 48 w 74"/>
                <a:gd name="T61" fmla="*/ 22 h 30"/>
                <a:gd name="T62" fmla="*/ 48 w 74"/>
                <a:gd name="T63" fmla="*/ 22 h 30"/>
                <a:gd name="T64" fmla="*/ 48 w 74"/>
                <a:gd name="T65" fmla="*/ 22 h 30"/>
                <a:gd name="T66" fmla="*/ 50 w 74"/>
                <a:gd name="T67" fmla="*/ 24 h 30"/>
                <a:gd name="T68" fmla="*/ 54 w 74"/>
                <a:gd name="T69" fmla="*/ 24 h 30"/>
                <a:gd name="T70" fmla="*/ 74 w 74"/>
                <a:gd name="T71" fmla="*/ 22 h 30"/>
                <a:gd name="T72" fmla="*/ 74 w 74"/>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0">
                  <a:moveTo>
                    <a:pt x="74" y="22"/>
                  </a:moveTo>
                  <a:lnTo>
                    <a:pt x="74" y="22"/>
                  </a:lnTo>
                  <a:lnTo>
                    <a:pt x="74" y="26"/>
                  </a:lnTo>
                  <a:lnTo>
                    <a:pt x="74" y="26"/>
                  </a:lnTo>
                  <a:lnTo>
                    <a:pt x="74" y="12"/>
                  </a:lnTo>
                  <a:lnTo>
                    <a:pt x="72" y="0"/>
                  </a:lnTo>
                  <a:lnTo>
                    <a:pt x="72" y="0"/>
                  </a:lnTo>
                  <a:lnTo>
                    <a:pt x="72" y="4"/>
                  </a:lnTo>
                  <a:lnTo>
                    <a:pt x="72" y="4"/>
                  </a:lnTo>
                  <a:lnTo>
                    <a:pt x="52" y="6"/>
                  </a:lnTo>
                  <a:lnTo>
                    <a:pt x="52" y="6"/>
                  </a:lnTo>
                  <a:lnTo>
                    <a:pt x="48" y="8"/>
                  </a:lnTo>
                  <a:lnTo>
                    <a:pt x="46" y="12"/>
                  </a:lnTo>
                  <a:lnTo>
                    <a:pt x="46" y="12"/>
                  </a:lnTo>
                  <a:lnTo>
                    <a:pt x="46" y="12"/>
                  </a:lnTo>
                  <a:lnTo>
                    <a:pt x="44" y="8"/>
                  </a:lnTo>
                  <a:lnTo>
                    <a:pt x="40" y="8"/>
                  </a:lnTo>
                  <a:lnTo>
                    <a:pt x="6" y="12"/>
                  </a:lnTo>
                  <a:lnTo>
                    <a:pt x="6" y="12"/>
                  </a:lnTo>
                  <a:lnTo>
                    <a:pt x="4" y="12"/>
                  </a:lnTo>
                  <a:lnTo>
                    <a:pt x="2" y="14"/>
                  </a:lnTo>
                  <a:lnTo>
                    <a:pt x="0" y="22"/>
                  </a:lnTo>
                  <a:lnTo>
                    <a:pt x="0" y="22"/>
                  </a:lnTo>
                  <a:lnTo>
                    <a:pt x="0" y="22"/>
                  </a:lnTo>
                  <a:lnTo>
                    <a:pt x="2" y="28"/>
                  </a:lnTo>
                  <a:lnTo>
                    <a:pt x="4" y="28"/>
                  </a:lnTo>
                  <a:lnTo>
                    <a:pt x="8" y="30"/>
                  </a:lnTo>
                  <a:lnTo>
                    <a:pt x="42" y="26"/>
                  </a:lnTo>
                  <a:lnTo>
                    <a:pt x="42" y="26"/>
                  </a:lnTo>
                  <a:lnTo>
                    <a:pt x="44" y="24"/>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61" name="Freeform 445"/>
            <p:cNvSpPr>
              <a:spLocks/>
            </p:cNvSpPr>
            <p:nvPr/>
          </p:nvSpPr>
          <p:spPr bwMode="auto">
            <a:xfrm>
              <a:off x="5265" y="145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0 h 70"/>
                <a:gd name="T18" fmla="*/ 86 w 102"/>
                <a:gd name="T19" fmla="*/ 6 h 70"/>
                <a:gd name="T20" fmla="*/ 94 w 102"/>
                <a:gd name="T21" fmla="*/ 16 h 70"/>
                <a:gd name="T22" fmla="*/ 98 w 102"/>
                <a:gd name="T23" fmla="*/ 30 h 70"/>
                <a:gd name="T24" fmla="*/ 98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0"/>
                  </a:lnTo>
                  <a:lnTo>
                    <a:pt x="86" y="6"/>
                  </a:lnTo>
                  <a:lnTo>
                    <a:pt x="94" y="16"/>
                  </a:lnTo>
                  <a:lnTo>
                    <a:pt x="98" y="30"/>
                  </a:lnTo>
                  <a:lnTo>
                    <a:pt x="98"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62" name="Freeform 446"/>
            <p:cNvSpPr>
              <a:spLocks/>
            </p:cNvSpPr>
            <p:nvPr/>
          </p:nvSpPr>
          <p:spPr bwMode="auto">
            <a:xfrm>
              <a:off x="5263" y="1478"/>
              <a:ext cx="74" cy="42"/>
            </a:xfrm>
            <a:custGeom>
              <a:avLst/>
              <a:gdLst>
                <a:gd name="T0" fmla="*/ 72 w 74"/>
                <a:gd name="T1" fmla="*/ 20 h 42"/>
                <a:gd name="T2" fmla="*/ 72 w 74"/>
                <a:gd name="T3" fmla="*/ 20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0"/>
                  </a:moveTo>
                  <a:lnTo>
                    <a:pt x="72" y="20"/>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63" name="Freeform 447"/>
            <p:cNvSpPr>
              <a:spLocks/>
            </p:cNvSpPr>
            <p:nvPr/>
          </p:nvSpPr>
          <p:spPr bwMode="auto">
            <a:xfrm>
              <a:off x="5231" y="1362"/>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0 h 70"/>
                <a:gd name="T12" fmla="*/ 70 w 100"/>
                <a:gd name="T13" fmla="*/ 0 h 70"/>
                <a:gd name="T14" fmla="*/ 74 w 100"/>
                <a:gd name="T15" fmla="*/ 0 h 70"/>
                <a:gd name="T16" fmla="*/ 78 w 100"/>
                <a:gd name="T17" fmla="*/ 0 h 70"/>
                <a:gd name="T18" fmla="*/ 86 w 100"/>
                <a:gd name="T19" fmla="*/ 6 h 70"/>
                <a:gd name="T20" fmla="*/ 92 w 100"/>
                <a:gd name="T21" fmla="*/ 16 h 70"/>
                <a:gd name="T22" fmla="*/ 98 w 100"/>
                <a:gd name="T23" fmla="*/ 30 h 70"/>
                <a:gd name="T24" fmla="*/ 98 w 100"/>
                <a:gd name="T25" fmla="*/ 30 h 70"/>
                <a:gd name="T26" fmla="*/ 100 w 100"/>
                <a:gd name="T27" fmla="*/ 44 h 70"/>
                <a:gd name="T28" fmla="*/ 100 w 100"/>
                <a:gd name="T29" fmla="*/ 56 h 70"/>
                <a:gd name="T30" fmla="*/ 98 w 100"/>
                <a:gd name="T31" fmla="*/ 64 h 70"/>
                <a:gd name="T32" fmla="*/ 94 w 100"/>
                <a:gd name="T33" fmla="*/ 68 h 70"/>
                <a:gd name="T34" fmla="*/ 92 w 100"/>
                <a:gd name="T35" fmla="*/ 70 h 70"/>
                <a:gd name="T36" fmla="*/ 92 w 100"/>
                <a:gd name="T37" fmla="*/ 70 h 70"/>
                <a:gd name="T38" fmla="*/ 86 w 100"/>
                <a:gd name="T39" fmla="*/ 70 h 70"/>
                <a:gd name="T40" fmla="*/ 78 w 100"/>
                <a:gd name="T41" fmla="*/ 64 h 70"/>
                <a:gd name="T42" fmla="*/ 72 w 100"/>
                <a:gd name="T43" fmla="*/ 56 h 70"/>
                <a:gd name="T44" fmla="*/ 68 w 100"/>
                <a:gd name="T45" fmla="*/ 46 h 70"/>
                <a:gd name="T46" fmla="*/ 68 w 100"/>
                <a:gd name="T47" fmla="*/ 46 h 70"/>
                <a:gd name="T48" fmla="*/ 50 w 100"/>
                <a:gd name="T49" fmla="*/ 52 h 70"/>
                <a:gd name="T50" fmla="*/ 50 w 100"/>
                <a:gd name="T51" fmla="*/ 52 h 70"/>
                <a:gd name="T52" fmla="*/ 46 w 100"/>
                <a:gd name="T53" fmla="*/ 52 h 70"/>
                <a:gd name="T54" fmla="*/ 42 w 100"/>
                <a:gd name="T55" fmla="*/ 50 h 70"/>
                <a:gd name="T56" fmla="*/ 42 w 100"/>
                <a:gd name="T57" fmla="*/ 50 h 70"/>
                <a:gd name="T58" fmla="*/ 42 w 100"/>
                <a:gd name="T59" fmla="*/ 50 h 70"/>
                <a:gd name="T60" fmla="*/ 42 w 100"/>
                <a:gd name="T61" fmla="*/ 54 h 70"/>
                <a:gd name="T62" fmla="*/ 38 w 100"/>
                <a:gd name="T63" fmla="*/ 56 h 70"/>
                <a:gd name="T64" fmla="*/ 8 w 100"/>
                <a:gd name="T65" fmla="*/ 64 h 70"/>
                <a:gd name="T66" fmla="*/ 8 w 100"/>
                <a:gd name="T67" fmla="*/ 64 h 70"/>
                <a:gd name="T68" fmla="*/ 2 w 100"/>
                <a:gd name="T69" fmla="*/ 64 h 70"/>
                <a:gd name="T70" fmla="*/ 0 w 100"/>
                <a:gd name="T71" fmla="*/ 60 h 70"/>
                <a:gd name="T72" fmla="*/ 0 w 100"/>
                <a:gd name="T73" fmla="*/ 60 h 70"/>
                <a:gd name="T74" fmla="*/ 0 w 100"/>
                <a:gd name="T75" fmla="*/ 60 h 70"/>
                <a:gd name="T76" fmla="*/ 0 w 100"/>
                <a:gd name="T77" fmla="*/ 54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0 h 70"/>
                <a:gd name="T94" fmla="*/ 46 w 100"/>
                <a:gd name="T95" fmla="*/ 38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0"/>
                  </a:lnTo>
                  <a:lnTo>
                    <a:pt x="70" y="0"/>
                  </a:lnTo>
                  <a:lnTo>
                    <a:pt x="74" y="0"/>
                  </a:lnTo>
                  <a:lnTo>
                    <a:pt x="78" y="0"/>
                  </a:lnTo>
                  <a:lnTo>
                    <a:pt x="86" y="6"/>
                  </a:lnTo>
                  <a:lnTo>
                    <a:pt x="92" y="16"/>
                  </a:lnTo>
                  <a:lnTo>
                    <a:pt x="98" y="30"/>
                  </a:lnTo>
                  <a:lnTo>
                    <a:pt x="98" y="30"/>
                  </a:lnTo>
                  <a:lnTo>
                    <a:pt x="100" y="44"/>
                  </a:lnTo>
                  <a:lnTo>
                    <a:pt x="100" y="56"/>
                  </a:lnTo>
                  <a:lnTo>
                    <a:pt x="98" y="64"/>
                  </a:lnTo>
                  <a:lnTo>
                    <a:pt x="94" y="68"/>
                  </a:lnTo>
                  <a:lnTo>
                    <a:pt x="92" y="70"/>
                  </a:lnTo>
                  <a:lnTo>
                    <a:pt x="92" y="70"/>
                  </a:lnTo>
                  <a:lnTo>
                    <a:pt x="86" y="70"/>
                  </a:lnTo>
                  <a:lnTo>
                    <a:pt x="78" y="64"/>
                  </a:lnTo>
                  <a:lnTo>
                    <a:pt x="72" y="56"/>
                  </a:lnTo>
                  <a:lnTo>
                    <a:pt x="68" y="46"/>
                  </a:lnTo>
                  <a:lnTo>
                    <a:pt x="68" y="46"/>
                  </a:lnTo>
                  <a:lnTo>
                    <a:pt x="50" y="52"/>
                  </a:lnTo>
                  <a:lnTo>
                    <a:pt x="50" y="52"/>
                  </a:lnTo>
                  <a:lnTo>
                    <a:pt x="46" y="52"/>
                  </a:lnTo>
                  <a:lnTo>
                    <a:pt x="42" y="50"/>
                  </a:lnTo>
                  <a:lnTo>
                    <a:pt x="42" y="50"/>
                  </a:lnTo>
                  <a:lnTo>
                    <a:pt x="42" y="50"/>
                  </a:lnTo>
                  <a:lnTo>
                    <a:pt x="42" y="54"/>
                  </a:lnTo>
                  <a:lnTo>
                    <a:pt x="38" y="56"/>
                  </a:lnTo>
                  <a:lnTo>
                    <a:pt x="8" y="64"/>
                  </a:lnTo>
                  <a:lnTo>
                    <a:pt x="8" y="64"/>
                  </a:lnTo>
                  <a:lnTo>
                    <a:pt x="2" y="64"/>
                  </a:lnTo>
                  <a:lnTo>
                    <a:pt x="0" y="60"/>
                  </a:lnTo>
                  <a:lnTo>
                    <a:pt x="0" y="60"/>
                  </a:lnTo>
                  <a:lnTo>
                    <a:pt x="0" y="60"/>
                  </a:lnTo>
                  <a:lnTo>
                    <a:pt x="0" y="54"/>
                  </a:lnTo>
                  <a:lnTo>
                    <a:pt x="4" y="52"/>
                  </a:lnTo>
                  <a:lnTo>
                    <a:pt x="34" y="42"/>
                  </a:lnTo>
                  <a:lnTo>
                    <a:pt x="34" y="42"/>
                  </a:lnTo>
                  <a:lnTo>
                    <a:pt x="38" y="42"/>
                  </a:lnTo>
                  <a:lnTo>
                    <a:pt x="40" y="44"/>
                  </a:lnTo>
                  <a:lnTo>
                    <a:pt x="40" y="44"/>
                  </a:lnTo>
                  <a:lnTo>
                    <a:pt x="40" y="44"/>
                  </a:lnTo>
                  <a:lnTo>
                    <a:pt x="42"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64" name="Freeform 448"/>
            <p:cNvSpPr>
              <a:spLocks/>
            </p:cNvSpPr>
            <p:nvPr/>
          </p:nvSpPr>
          <p:spPr bwMode="auto">
            <a:xfrm>
              <a:off x="5227" y="138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8 w 74"/>
                <a:gd name="T11" fmla="*/ 0 h 42"/>
                <a:gd name="T12" fmla="*/ 66 w 74"/>
                <a:gd name="T13" fmla="*/ 0 h 42"/>
                <a:gd name="T14" fmla="*/ 68 w 74"/>
                <a:gd name="T15" fmla="*/ 4 h 42"/>
                <a:gd name="T16" fmla="*/ 68 w 74"/>
                <a:gd name="T17" fmla="*/ 4 h 42"/>
                <a:gd name="T18" fmla="*/ 48 w 74"/>
                <a:gd name="T19" fmla="*/ 10 h 42"/>
                <a:gd name="T20" fmla="*/ 48 w 74"/>
                <a:gd name="T21" fmla="*/ 10 h 42"/>
                <a:gd name="T22" fmla="*/ 44 w 74"/>
                <a:gd name="T23" fmla="*/ 12 h 42"/>
                <a:gd name="T24" fmla="*/ 44 w 74"/>
                <a:gd name="T25" fmla="*/ 16 h 42"/>
                <a:gd name="T26" fmla="*/ 44 w 74"/>
                <a:gd name="T27" fmla="*/ 16 h 42"/>
                <a:gd name="T28" fmla="*/ 44 w 74"/>
                <a:gd name="T29" fmla="*/ 16 h 42"/>
                <a:gd name="T30" fmla="*/ 40 w 74"/>
                <a:gd name="T31" fmla="*/ 14 h 42"/>
                <a:gd name="T32" fmla="*/ 36 w 74"/>
                <a:gd name="T33" fmla="*/ 14 h 42"/>
                <a:gd name="T34" fmla="*/ 4 w 74"/>
                <a:gd name="T35" fmla="*/ 26 h 42"/>
                <a:gd name="T36" fmla="*/ 4 w 74"/>
                <a:gd name="T37" fmla="*/ 26 h 42"/>
                <a:gd name="T38" fmla="*/ 2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10 w 74"/>
                <a:gd name="T53" fmla="*/ 42 h 42"/>
                <a:gd name="T54" fmla="*/ 42 w 74"/>
                <a:gd name="T55" fmla="*/ 32 h 42"/>
                <a:gd name="T56" fmla="*/ 42 w 74"/>
                <a:gd name="T57" fmla="*/ 32 h 42"/>
                <a:gd name="T58" fmla="*/ 44 w 74"/>
                <a:gd name="T59" fmla="*/ 30 h 42"/>
                <a:gd name="T60" fmla="*/ 46 w 74"/>
                <a:gd name="T61" fmla="*/ 26 h 42"/>
                <a:gd name="T62" fmla="*/ 46 w 74"/>
                <a:gd name="T63" fmla="*/ 26 h 42"/>
                <a:gd name="T64" fmla="*/ 46 w 74"/>
                <a:gd name="T65" fmla="*/ 26 h 42"/>
                <a:gd name="T66" fmla="*/ 50 w 74"/>
                <a:gd name="T67" fmla="*/ 28 h 42"/>
                <a:gd name="T68" fmla="*/ 54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8" y="0"/>
                  </a:lnTo>
                  <a:lnTo>
                    <a:pt x="66" y="0"/>
                  </a:lnTo>
                  <a:lnTo>
                    <a:pt x="68" y="4"/>
                  </a:lnTo>
                  <a:lnTo>
                    <a:pt x="68" y="4"/>
                  </a:lnTo>
                  <a:lnTo>
                    <a:pt x="48" y="10"/>
                  </a:lnTo>
                  <a:lnTo>
                    <a:pt x="48" y="10"/>
                  </a:lnTo>
                  <a:lnTo>
                    <a:pt x="44" y="12"/>
                  </a:lnTo>
                  <a:lnTo>
                    <a:pt x="44" y="16"/>
                  </a:lnTo>
                  <a:lnTo>
                    <a:pt x="44" y="16"/>
                  </a:lnTo>
                  <a:lnTo>
                    <a:pt x="44" y="16"/>
                  </a:lnTo>
                  <a:lnTo>
                    <a:pt x="40" y="14"/>
                  </a:lnTo>
                  <a:lnTo>
                    <a:pt x="36" y="14"/>
                  </a:lnTo>
                  <a:lnTo>
                    <a:pt x="4" y="26"/>
                  </a:lnTo>
                  <a:lnTo>
                    <a:pt x="4" y="26"/>
                  </a:lnTo>
                  <a:lnTo>
                    <a:pt x="2" y="26"/>
                  </a:lnTo>
                  <a:lnTo>
                    <a:pt x="0" y="30"/>
                  </a:lnTo>
                  <a:lnTo>
                    <a:pt x="0" y="36"/>
                  </a:lnTo>
                  <a:lnTo>
                    <a:pt x="0" y="36"/>
                  </a:lnTo>
                  <a:lnTo>
                    <a:pt x="0" y="36"/>
                  </a:lnTo>
                  <a:lnTo>
                    <a:pt x="4" y="42"/>
                  </a:lnTo>
                  <a:lnTo>
                    <a:pt x="6" y="42"/>
                  </a:lnTo>
                  <a:lnTo>
                    <a:pt x="10" y="42"/>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65" name="Group 449"/>
          <p:cNvGrpSpPr>
            <a:grpSpLocks/>
          </p:cNvGrpSpPr>
          <p:nvPr/>
        </p:nvGrpSpPr>
        <p:grpSpPr bwMode="auto">
          <a:xfrm>
            <a:off x="7321572" y="2381252"/>
            <a:ext cx="2598739" cy="517526"/>
            <a:chOff x="3652" y="1500"/>
            <a:chExt cx="1637" cy="326"/>
          </a:xfrm>
        </p:grpSpPr>
        <p:sp>
          <p:nvSpPr>
            <p:cNvPr id="9666" name="Rectangle 450"/>
            <p:cNvSpPr>
              <a:spLocks noChangeArrowheads="1"/>
            </p:cNvSpPr>
            <p:nvPr/>
          </p:nvSpPr>
          <p:spPr bwMode="auto">
            <a:xfrm>
              <a:off x="3652" y="1632"/>
              <a:ext cx="15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(7)  Viral membrane proteins are</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transported to host cell membrane.</a:t>
              </a:r>
              <a:endParaRPr lang="en-US" altLang="en-US" sz="2400" dirty="0">
                <a:solidFill>
                  <a:srgbClr val="000000"/>
                </a:solidFill>
                <a:latin typeface="Arial" panose="020B0604020202020204" pitchFamily="34" charset="0"/>
              </a:endParaRPr>
            </a:p>
          </p:txBody>
        </p:sp>
        <p:sp>
          <p:nvSpPr>
            <p:cNvPr id="9667" name="Line 451"/>
            <p:cNvSpPr>
              <a:spLocks noChangeShapeType="1"/>
            </p:cNvSpPr>
            <p:nvPr/>
          </p:nvSpPr>
          <p:spPr bwMode="auto">
            <a:xfrm flipV="1">
              <a:off x="4927" y="1500"/>
              <a:ext cx="362"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68" name="Group 452"/>
          <p:cNvGrpSpPr>
            <a:grpSpLocks/>
          </p:cNvGrpSpPr>
          <p:nvPr/>
        </p:nvGrpSpPr>
        <p:grpSpPr bwMode="auto">
          <a:xfrm>
            <a:off x="8710615" y="688978"/>
            <a:ext cx="187324" cy="415925"/>
            <a:chOff x="4527" y="434"/>
            <a:chExt cx="118" cy="262"/>
          </a:xfrm>
        </p:grpSpPr>
        <p:sp>
          <p:nvSpPr>
            <p:cNvPr id="9669" name="Line 453"/>
            <p:cNvSpPr>
              <a:spLocks noChangeShapeType="1"/>
            </p:cNvSpPr>
            <p:nvPr/>
          </p:nvSpPr>
          <p:spPr bwMode="auto">
            <a:xfrm flipV="1">
              <a:off x="4527" y="442"/>
              <a:ext cx="106" cy="2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70" name="Line 454"/>
            <p:cNvSpPr>
              <a:spLocks noChangeShapeType="1"/>
            </p:cNvSpPr>
            <p:nvPr/>
          </p:nvSpPr>
          <p:spPr bwMode="auto">
            <a:xfrm flipH="1">
              <a:off x="4595" y="434"/>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71" name="Line 455"/>
            <p:cNvSpPr>
              <a:spLocks noChangeShapeType="1"/>
            </p:cNvSpPr>
            <p:nvPr/>
          </p:nvSpPr>
          <p:spPr bwMode="auto">
            <a:xfrm>
              <a:off x="4637" y="434"/>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72" name="Group 456"/>
          <p:cNvGrpSpPr>
            <a:grpSpLocks/>
          </p:cNvGrpSpPr>
          <p:nvPr/>
        </p:nvGrpSpPr>
        <p:grpSpPr bwMode="auto">
          <a:xfrm>
            <a:off x="4197351" y="400050"/>
            <a:ext cx="152400" cy="368300"/>
            <a:chOff x="1684" y="252"/>
            <a:chExt cx="96" cy="232"/>
          </a:xfrm>
        </p:grpSpPr>
        <p:sp>
          <p:nvSpPr>
            <p:cNvPr id="9673"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74"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75"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9676" name="Rectangle 460"/>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9677" name="Group 461"/>
          <p:cNvGrpSpPr>
            <a:grpSpLocks/>
          </p:cNvGrpSpPr>
          <p:nvPr/>
        </p:nvGrpSpPr>
        <p:grpSpPr bwMode="auto">
          <a:xfrm>
            <a:off x="3622679" y="4097338"/>
            <a:ext cx="2097088" cy="1077912"/>
            <a:chOff x="1322" y="2581"/>
            <a:chExt cx="1321" cy="679"/>
          </a:xfrm>
        </p:grpSpPr>
        <p:sp>
          <p:nvSpPr>
            <p:cNvPr id="9678" name="Line 462"/>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79" name="Rectangle 463"/>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9680" name="Group 464"/>
          <p:cNvGrpSpPr>
            <a:grpSpLocks/>
          </p:cNvGrpSpPr>
          <p:nvPr/>
        </p:nvGrpSpPr>
        <p:grpSpPr bwMode="auto">
          <a:xfrm>
            <a:off x="2514616" y="5030787"/>
            <a:ext cx="1328737" cy="1260474"/>
            <a:chOff x="624" y="3169"/>
            <a:chExt cx="837" cy="794"/>
          </a:xfrm>
        </p:grpSpPr>
        <p:sp>
          <p:nvSpPr>
            <p:cNvPr id="9681" name="Rectangle 465"/>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9682" name="Freeform 466"/>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9683" name="Group 467"/>
          <p:cNvGrpSpPr>
            <a:grpSpLocks/>
          </p:cNvGrpSpPr>
          <p:nvPr/>
        </p:nvGrpSpPr>
        <p:grpSpPr bwMode="auto">
          <a:xfrm>
            <a:off x="8980489" y="3455989"/>
            <a:ext cx="530227" cy="419100"/>
            <a:chOff x="4697" y="2177"/>
            <a:chExt cx="334" cy="264"/>
          </a:xfrm>
        </p:grpSpPr>
        <p:sp>
          <p:nvSpPr>
            <p:cNvPr id="9684" name="Freeform 468"/>
            <p:cNvSpPr>
              <a:spLocks/>
            </p:cNvSpPr>
            <p:nvPr/>
          </p:nvSpPr>
          <p:spPr bwMode="auto">
            <a:xfrm>
              <a:off x="4759" y="2281"/>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85" name="Freeform 469"/>
            <p:cNvSpPr>
              <a:spLocks/>
            </p:cNvSpPr>
            <p:nvPr/>
          </p:nvSpPr>
          <p:spPr bwMode="auto">
            <a:xfrm>
              <a:off x="4881" y="2355"/>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86" name="Freeform 470"/>
            <p:cNvSpPr>
              <a:spLocks/>
            </p:cNvSpPr>
            <p:nvPr/>
          </p:nvSpPr>
          <p:spPr bwMode="auto">
            <a:xfrm>
              <a:off x="4757" y="2279"/>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87" name="Freeform 471"/>
            <p:cNvSpPr>
              <a:spLocks/>
            </p:cNvSpPr>
            <p:nvPr/>
          </p:nvSpPr>
          <p:spPr bwMode="auto">
            <a:xfrm>
              <a:off x="4879" y="2353"/>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88" name="Freeform 472"/>
            <p:cNvSpPr>
              <a:spLocks/>
            </p:cNvSpPr>
            <p:nvPr/>
          </p:nvSpPr>
          <p:spPr bwMode="auto">
            <a:xfrm>
              <a:off x="4799" y="2343"/>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89" name="Freeform 473"/>
            <p:cNvSpPr>
              <a:spLocks/>
            </p:cNvSpPr>
            <p:nvPr/>
          </p:nvSpPr>
          <p:spPr bwMode="auto">
            <a:xfrm>
              <a:off x="4699" y="2203"/>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0" name="Freeform 474"/>
            <p:cNvSpPr>
              <a:spLocks/>
            </p:cNvSpPr>
            <p:nvPr/>
          </p:nvSpPr>
          <p:spPr bwMode="auto">
            <a:xfrm>
              <a:off x="4797" y="2341"/>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1" name="Freeform 475"/>
            <p:cNvSpPr>
              <a:spLocks/>
            </p:cNvSpPr>
            <p:nvPr/>
          </p:nvSpPr>
          <p:spPr bwMode="auto">
            <a:xfrm>
              <a:off x="4697" y="2201"/>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2" name="Freeform 476"/>
            <p:cNvSpPr>
              <a:spLocks/>
            </p:cNvSpPr>
            <p:nvPr/>
          </p:nvSpPr>
          <p:spPr bwMode="auto">
            <a:xfrm>
              <a:off x="4791" y="2245"/>
              <a:ext cx="24" cy="26"/>
            </a:xfrm>
            <a:custGeom>
              <a:avLst/>
              <a:gdLst>
                <a:gd name="T0" fmla="*/ 0 w 24"/>
                <a:gd name="T1" fmla="*/ 12 h 26"/>
                <a:gd name="T2" fmla="*/ 0 w 24"/>
                <a:gd name="T3" fmla="*/ 12 h 26"/>
                <a:gd name="T4" fmla="*/ 2 w 24"/>
                <a:gd name="T5" fmla="*/ 6 h 26"/>
                <a:gd name="T6" fmla="*/ 4 w 24"/>
                <a:gd name="T7" fmla="*/ 4 h 26"/>
                <a:gd name="T8" fmla="*/ 8 w 24"/>
                <a:gd name="T9" fmla="*/ 2 h 26"/>
                <a:gd name="T10" fmla="*/ 14 w 24"/>
                <a:gd name="T11" fmla="*/ 0 h 26"/>
                <a:gd name="T12" fmla="*/ 14 w 24"/>
                <a:gd name="T13" fmla="*/ 0 h 26"/>
                <a:gd name="T14" fmla="*/ 18 w 24"/>
                <a:gd name="T15" fmla="*/ 2 h 26"/>
                <a:gd name="T16" fmla="*/ 22 w 24"/>
                <a:gd name="T17" fmla="*/ 6 h 26"/>
                <a:gd name="T18" fmla="*/ 24 w 24"/>
                <a:gd name="T19" fmla="*/ 10 h 26"/>
                <a:gd name="T20" fmla="*/ 24 w 24"/>
                <a:gd name="T21" fmla="*/ 14 h 26"/>
                <a:gd name="T22" fmla="*/ 24 w 24"/>
                <a:gd name="T23" fmla="*/ 14 h 26"/>
                <a:gd name="T24" fmla="*/ 22 w 24"/>
                <a:gd name="T25" fmla="*/ 18 h 26"/>
                <a:gd name="T26" fmla="*/ 20 w 24"/>
                <a:gd name="T27" fmla="*/ 22 h 26"/>
                <a:gd name="T28" fmla="*/ 16 w 24"/>
                <a:gd name="T29" fmla="*/ 24 h 26"/>
                <a:gd name="T30" fmla="*/ 10 w 24"/>
                <a:gd name="T31" fmla="*/ 26 h 26"/>
                <a:gd name="T32" fmla="*/ 10 w 24"/>
                <a:gd name="T33" fmla="*/ 26 h 26"/>
                <a:gd name="T34" fmla="*/ 6 w 24"/>
                <a:gd name="T35" fmla="*/ 24 h 26"/>
                <a:gd name="T36" fmla="*/ 2 w 24"/>
                <a:gd name="T37" fmla="*/ 20 h 26"/>
                <a:gd name="T38" fmla="*/ 0 w 24"/>
                <a:gd name="T39" fmla="*/ 16 h 26"/>
                <a:gd name="T40" fmla="*/ 0 w 24"/>
                <a:gd name="T41" fmla="*/ 12 h 26"/>
                <a:gd name="T42" fmla="*/ 0 w 24"/>
                <a:gd name="T4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6">
                  <a:moveTo>
                    <a:pt x="0" y="12"/>
                  </a:moveTo>
                  <a:lnTo>
                    <a:pt x="0" y="12"/>
                  </a:lnTo>
                  <a:lnTo>
                    <a:pt x="2" y="6"/>
                  </a:lnTo>
                  <a:lnTo>
                    <a:pt x="4" y="4"/>
                  </a:lnTo>
                  <a:lnTo>
                    <a:pt x="8" y="2"/>
                  </a:lnTo>
                  <a:lnTo>
                    <a:pt x="14" y="0"/>
                  </a:lnTo>
                  <a:lnTo>
                    <a:pt x="14" y="0"/>
                  </a:lnTo>
                  <a:lnTo>
                    <a:pt x="18" y="2"/>
                  </a:lnTo>
                  <a:lnTo>
                    <a:pt x="22" y="6"/>
                  </a:lnTo>
                  <a:lnTo>
                    <a:pt x="24" y="10"/>
                  </a:lnTo>
                  <a:lnTo>
                    <a:pt x="24" y="14"/>
                  </a:lnTo>
                  <a:lnTo>
                    <a:pt x="24" y="14"/>
                  </a:lnTo>
                  <a:lnTo>
                    <a:pt x="22" y="18"/>
                  </a:lnTo>
                  <a:lnTo>
                    <a:pt x="20" y="22"/>
                  </a:lnTo>
                  <a:lnTo>
                    <a:pt x="16" y="24"/>
                  </a:lnTo>
                  <a:lnTo>
                    <a:pt x="10" y="26"/>
                  </a:lnTo>
                  <a:lnTo>
                    <a:pt x="10" y="26"/>
                  </a:lnTo>
                  <a:lnTo>
                    <a:pt x="6" y="24"/>
                  </a:lnTo>
                  <a:lnTo>
                    <a:pt x="2" y="20"/>
                  </a:lnTo>
                  <a:lnTo>
                    <a:pt x="0"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3" name="Freeform 477"/>
            <p:cNvSpPr>
              <a:spLocks/>
            </p:cNvSpPr>
            <p:nvPr/>
          </p:nvSpPr>
          <p:spPr bwMode="auto">
            <a:xfrm>
              <a:off x="4835" y="2273"/>
              <a:ext cx="24" cy="24"/>
            </a:xfrm>
            <a:custGeom>
              <a:avLst/>
              <a:gdLst>
                <a:gd name="T0" fmla="*/ 0 w 24"/>
                <a:gd name="T1" fmla="*/ 10 h 24"/>
                <a:gd name="T2" fmla="*/ 0 w 24"/>
                <a:gd name="T3" fmla="*/ 10 h 24"/>
                <a:gd name="T4" fmla="*/ 2 w 24"/>
                <a:gd name="T5" fmla="*/ 6 h 24"/>
                <a:gd name="T6" fmla="*/ 6 w 24"/>
                <a:gd name="T7" fmla="*/ 2 h 24"/>
                <a:gd name="T8" fmla="*/ 10 w 24"/>
                <a:gd name="T9" fmla="*/ 0 h 24"/>
                <a:gd name="T10" fmla="*/ 16 w 24"/>
                <a:gd name="T11" fmla="*/ 0 h 24"/>
                <a:gd name="T12" fmla="*/ 16 w 24"/>
                <a:gd name="T13" fmla="*/ 0 h 24"/>
                <a:gd name="T14" fmla="*/ 20 w 24"/>
                <a:gd name="T15" fmla="*/ 2 h 24"/>
                <a:gd name="T16" fmla="*/ 22 w 24"/>
                <a:gd name="T17" fmla="*/ 6 h 24"/>
                <a:gd name="T18" fmla="*/ 24 w 24"/>
                <a:gd name="T19" fmla="*/ 10 h 24"/>
                <a:gd name="T20" fmla="*/ 24 w 24"/>
                <a:gd name="T21" fmla="*/ 16 h 24"/>
                <a:gd name="T22" fmla="*/ 24 w 24"/>
                <a:gd name="T23" fmla="*/ 16 h 24"/>
                <a:gd name="T24" fmla="*/ 22 w 24"/>
                <a:gd name="T25" fmla="*/ 20 h 24"/>
                <a:gd name="T26" fmla="*/ 18 w 24"/>
                <a:gd name="T27" fmla="*/ 24 h 24"/>
                <a:gd name="T28" fmla="*/ 14 w 24"/>
                <a:gd name="T29" fmla="*/ 24 h 24"/>
                <a:gd name="T30" fmla="*/ 10 w 24"/>
                <a:gd name="T31" fmla="*/ 24 h 24"/>
                <a:gd name="T32" fmla="*/ 10 w 24"/>
                <a:gd name="T33" fmla="*/ 24 h 24"/>
                <a:gd name="T34" fmla="*/ 6 w 24"/>
                <a:gd name="T35" fmla="*/ 22 h 24"/>
                <a:gd name="T36" fmla="*/ 2 w 24"/>
                <a:gd name="T37" fmla="*/ 20 h 24"/>
                <a:gd name="T38" fmla="*/ 0 w 24"/>
                <a:gd name="T39" fmla="*/ 14 h 24"/>
                <a:gd name="T40" fmla="*/ 0 w 24"/>
                <a:gd name="T41" fmla="*/ 10 h 24"/>
                <a:gd name="T42" fmla="*/ 0 w 24"/>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0" y="10"/>
                  </a:moveTo>
                  <a:lnTo>
                    <a:pt x="0" y="10"/>
                  </a:lnTo>
                  <a:lnTo>
                    <a:pt x="2" y="6"/>
                  </a:lnTo>
                  <a:lnTo>
                    <a:pt x="6" y="2"/>
                  </a:lnTo>
                  <a:lnTo>
                    <a:pt x="10" y="0"/>
                  </a:lnTo>
                  <a:lnTo>
                    <a:pt x="16" y="0"/>
                  </a:lnTo>
                  <a:lnTo>
                    <a:pt x="16" y="0"/>
                  </a:lnTo>
                  <a:lnTo>
                    <a:pt x="20" y="2"/>
                  </a:lnTo>
                  <a:lnTo>
                    <a:pt x="22" y="6"/>
                  </a:lnTo>
                  <a:lnTo>
                    <a:pt x="24" y="10"/>
                  </a:lnTo>
                  <a:lnTo>
                    <a:pt x="24" y="16"/>
                  </a:lnTo>
                  <a:lnTo>
                    <a:pt x="24" y="16"/>
                  </a:lnTo>
                  <a:lnTo>
                    <a:pt x="22" y="20"/>
                  </a:lnTo>
                  <a:lnTo>
                    <a:pt x="18" y="24"/>
                  </a:lnTo>
                  <a:lnTo>
                    <a:pt x="14" y="24"/>
                  </a:lnTo>
                  <a:lnTo>
                    <a:pt x="10" y="24"/>
                  </a:lnTo>
                  <a:lnTo>
                    <a:pt x="10" y="24"/>
                  </a:lnTo>
                  <a:lnTo>
                    <a:pt x="6" y="22"/>
                  </a:lnTo>
                  <a:lnTo>
                    <a:pt x="2" y="20"/>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4" name="Freeform 478"/>
            <p:cNvSpPr>
              <a:spLocks/>
            </p:cNvSpPr>
            <p:nvPr/>
          </p:nvSpPr>
          <p:spPr bwMode="auto">
            <a:xfrm>
              <a:off x="4913" y="2305"/>
              <a:ext cx="26" cy="24"/>
            </a:xfrm>
            <a:custGeom>
              <a:avLst/>
              <a:gdLst>
                <a:gd name="T0" fmla="*/ 2 w 26"/>
                <a:gd name="T1" fmla="*/ 8 h 24"/>
                <a:gd name="T2" fmla="*/ 2 w 26"/>
                <a:gd name="T3" fmla="*/ 8 h 24"/>
                <a:gd name="T4" fmla="*/ 4 w 26"/>
                <a:gd name="T5" fmla="*/ 4 h 24"/>
                <a:gd name="T6" fmla="*/ 8 w 26"/>
                <a:gd name="T7" fmla="*/ 0 h 24"/>
                <a:gd name="T8" fmla="*/ 12 w 26"/>
                <a:gd name="T9" fmla="*/ 0 h 24"/>
                <a:gd name="T10" fmla="*/ 18 w 26"/>
                <a:gd name="T11" fmla="*/ 0 h 24"/>
                <a:gd name="T12" fmla="*/ 18 w 26"/>
                <a:gd name="T13" fmla="*/ 0 h 24"/>
                <a:gd name="T14" fmla="*/ 22 w 26"/>
                <a:gd name="T15" fmla="*/ 2 h 24"/>
                <a:gd name="T16" fmla="*/ 24 w 26"/>
                <a:gd name="T17" fmla="*/ 6 h 24"/>
                <a:gd name="T18" fmla="*/ 26 w 26"/>
                <a:gd name="T19" fmla="*/ 10 h 24"/>
                <a:gd name="T20" fmla="*/ 24 w 26"/>
                <a:gd name="T21" fmla="*/ 16 h 24"/>
                <a:gd name="T22" fmla="*/ 24 w 26"/>
                <a:gd name="T23" fmla="*/ 16 h 24"/>
                <a:gd name="T24" fmla="*/ 22 w 26"/>
                <a:gd name="T25" fmla="*/ 20 h 24"/>
                <a:gd name="T26" fmla="*/ 18 w 26"/>
                <a:gd name="T27" fmla="*/ 22 h 24"/>
                <a:gd name="T28" fmla="*/ 14 w 26"/>
                <a:gd name="T29" fmla="*/ 24 h 24"/>
                <a:gd name="T30" fmla="*/ 8 w 26"/>
                <a:gd name="T31" fmla="*/ 24 h 24"/>
                <a:gd name="T32" fmla="*/ 8 w 26"/>
                <a:gd name="T33" fmla="*/ 24 h 24"/>
                <a:gd name="T34" fmla="*/ 4 w 26"/>
                <a:gd name="T35" fmla="*/ 20 h 24"/>
                <a:gd name="T36" fmla="*/ 2 w 26"/>
                <a:gd name="T37" fmla="*/ 16 h 24"/>
                <a:gd name="T38" fmla="*/ 0 w 26"/>
                <a:gd name="T39" fmla="*/ 12 h 24"/>
                <a:gd name="T40" fmla="*/ 2 w 26"/>
                <a:gd name="T41" fmla="*/ 8 h 24"/>
                <a:gd name="T42" fmla="*/ 2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 y="8"/>
                  </a:moveTo>
                  <a:lnTo>
                    <a:pt x="2" y="8"/>
                  </a:lnTo>
                  <a:lnTo>
                    <a:pt x="4" y="4"/>
                  </a:lnTo>
                  <a:lnTo>
                    <a:pt x="8" y="0"/>
                  </a:lnTo>
                  <a:lnTo>
                    <a:pt x="12" y="0"/>
                  </a:lnTo>
                  <a:lnTo>
                    <a:pt x="18" y="0"/>
                  </a:lnTo>
                  <a:lnTo>
                    <a:pt x="18" y="0"/>
                  </a:lnTo>
                  <a:lnTo>
                    <a:pt x="22" y="2"/>
                  </a:lnTo>
                  <a:lnTo>
                    <a:pt x="24" y="6"/>
                  </a:lnTo>
                  <a:lnTo>
                    <a:pt x="26" y="10"/>
                  </a:lnTo>
                  <a:lnTo>
                    <a:pt x="24" y="16"/>
                  </a:lnTo>
                  <a:lnTo>
                    <a:pt x="24" y="16"/>
                  </a:lnTo>
                  <a:lnTo>
                    <a:pt x="22" y="20"/>
                  </a:lnTo>
                  <a:lnTo>
                    <a:pt x="18" y="22"/>
                  </a:lnTo>
                  <a:lnTo>
                    <a:pt x="14" y="24"/>
                  </a:lnTo>
                  <a:lnTo>
                    <a:pt x="8" y="24"/>
                  </a:lnTo>
                  <a:lnTo>
                    <a:pt x="8" y="24"/>
                  </a:lnTo>
                  <a:lnTo>
                    <a:pt x="4" y="20"/>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5" name="Freeform 479"/>
            <p:cNvSpPr>
              <a:spLocks/>
            </p:cNvSpPr>
            <p:nvPr/>
          </p:nvSpPr>
          <p:spPr bwMode="auto">
            <a:xfrm>
              <a:off x="4841" y="2415"/>
              <a:ext cx="26" cy="26"/>
            </a:xfrm>
            <a:custGeom>
              <a:avLst/>
              <a:gdLst>
                <a:gd name="T0" fmla="*/ 2 w 26"/>
                <a:gd name="T1" fmla="*/ 8 h 26"/>
                <a:gd name="T2" fmla="*/ 2 w 26"/>
                <a:gd name="T3" fmla="*/ 8 h 26"/>
                <a:gd name="T4" fmla="*/ 6 w 26"/>
                <a:gd name="T5" fmla="*/ 4 h 26"/>
                <a:gd name="T6" fmla="*/ 10 w 26"/>
                <a:gd name="T7" fmla="*/ 2 h 26"/>
                <a:gd name="T8" fmla="*/ 14 w 26"/>
                <a:gd name="T9" fmla="*/ 0 h 26"/>
                <a:gd name="T10" fmla="*/ 18 w 26"/>
                <a:gd name="T11" fmla="*/ 2 h 26"/>
                <a:gd name="T12" fmla="*/ 18 w 26"/>
                <a:gd name="T13" fmla="*/ 2 h 26"/>
                <a:gd name="T14" fmla="*/ 22 w 26"/>
                <a:gd name="T15" fmla="*/ 6 h 26"/>
                <a:gd name="T16" fmla="*/ 26 w 26"/>
                <a:gd name="T17" fmla="*/ 10 h 26"/>
                <a:gd name="T18" fmla="*/ 26 w 26"/>
                <a:gd name="T19" fmla="*/ 14 h 26"/>
                <a:gd name="T20" fmla="*/ 24 w 26"/>
                <a:gd name="T21" fmla="*/ 18 h 26"/>
                <a:gd name="T22" fmla="*/ 24 w 26"/>
                <a:gd name="T23" fmla="*/ 18 h 26"/>
                <a:gd name="T24" fmla="*/ 22 w 26"/>
                <a:gd name="T25" fmla="*/ 22 h 26"/>
                <a:gd name="T26" fmla="*/ 18 w 26"/>
                <a:gd name="T27" fmla="*/ 26 h 26"/>
                <a:gd name="T28" fmla="*/ 12 w 26"/>
                <a:gd name="T29" fmla="*/ 26 h 26"/>
                <a:gd name="T30" fmla="*/ 8 w 26"/>
                <a:gd name="T31" fmla="*/ 24 h 26"/>
                <a:gd name="T32" fmla="*/ 8 w 26"/>
                <a:gd name="T33" fmla="*/ 24 h 26"/>
                <a:gd name="T34" fmla="*/ 4 w 26"/>
                <a:gd name="T35" fmla="*/ 22 h 26"/>
                <a:gd name="T36" fmla="*/ 2 w 26"/>
                <a:gd name="T37" fmla="*/ 16 h 26"/>
                <a:gd name="T38" fmla="*/ 0 w 26"/>
                <a:gd name="T39" fmla="*/ 12 h 26"/>
                <a:gd name="T40" fmla="*/ 2 w 26"/>
                <a:gd name="T41" fmla="*/ 8 h 26"/>
                <a:gd name="T42" fmla="*/ 2 w 26"/>
                <a:gd name="T4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2" y="8"/>
                  </a:moveTo>
                  <a:lnTo>
                    <a:pt x="2" y="8"/>
                  </a:lnTo>
                  <a:lnTo>
                    <a:pt x="6" y="4"/>
                  </a:lnTo>
                  <a:lnTo>
                    <a:pt x="10" y="2"/>
                  </a:lnTo>
                  <a:lnTo>
                    <a:pt x="14" y="0"/>
                  </a:lnTo>
                  <a:lnTo>
                    <a:pt x="18" y="2"/>
                  </a:lnTo>
                  <a:lnTo>
                    <a:pt x="18" y="2"/>
                  </a:lnTo>
                  <a:lnTo>
                    <a:pt x="22" y="6"/>
                  </a:lnTo>
                  <a:lnTo>
                    <a:pt x="26" y="10"/>
                  </a:lnTo>
                  <a:lnTo>
                    <a:pt x="26" y="14"/>
                  </a:lnTo>
                  <a:lnTo>
                    <a:pt x="24" y="18"/>
                  </a:lnTo>
                  <a:lnTo>
                    <a:pt x="24" y="18"/>
                  </a:lnTo>
                  <a:lnTo>
                    <a:pt x="22" y="22"/>
                  </a:lnTo>
                  <a:lnTo>
                    <a:pt x="18" y="26"/>
                  </a:lnTo>
                  <a:lnTo>
                    <a:pt x="12" y="26"/>
                  </a:lnTo>
                  <a:lnTo>
                    <a:pt x="8" y="24"/>
                  </a:lnTo>
                  <a:lnTo>
                    <a:pt x="8" y="24"/>
                  </a:lnTo>
                  <a:lnTo>
                    <a:pt x="4" y="22"/>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6" name="Freeform 480"/>
            <p:cNvSpPr>
              <a:spLocks/>
            </p:cNvSpPr>
            <p:nvPr/>
          </p:nvSpPr>
          <p:spPr bwMode="auto">
            <a:xfrm>
              <a:off x="4935" y="2319"/>
              <a:ext cx="96" cy="84"/>
            </a:xfrm>
            <a:custGeom>
              <a:avLst/>
              <a:gdLst>
                <a:gd name="T0" fmla="*/ 54 w 96"/>
                <a:gd name="T1" fmla="*/ 36 h 84"/>
                <a:gd name="T2" fmla="*/ 54 w 96"/>
                <a:gd name="T3" fmla="*/ 36 h 84"/>
                <a:gd name="T4" fmla="*/ 50 w 96"/>
                <a:gd name="T5" fmla="*/ 26 h 84"/>
                <a:gd name="T6" fmla="*/ 46 w 96"/>
                <a:gd name="T7" fmla="*/ 16 h 84"/>
                <a:gd name="T8" fmla="*/ 48 w 96"/>
                <a:gd name="T9" fmla="*/ 8 h 84"/>
                <a:gd name="T10" fmla="*/ 52 w 96"/>
                <a:gd name="T11" fmla="*/ 2 h 84"/>
                <a:gd name="T12" fmla="*/ 52 w 96"/>
                <a:gd name="T13" fmla="*/ 2 h 84"/>
                <a:gd name="T14" fmla="*/ 54 w 96"/>
                <a:gd name="T15" fmla="*/ 0 h 84"/>
                <a:gd name="T16" fmla="*/ 58 w 96"/>
                <a:gd name="T17" fmla="*/ 0 h 84"/>
                <a:gd name="T18" fmla="*/ 68 w 96"/>
                <a:gd name="T19" fmla="*/ 4 h 84"/>
                <a:gd name="T20" fmla="*/ 76 w 96"/>
                <a:gd name="T21" fmla="*/ 12 h 84"/>
                <a:gd name="T22" fmla="*/ 86 w 96"/>
                <a:gd name="T23" fmla="*/ 22 h 84"/>
                <a:gd name="T24" fmla="*/ 86 w 96"/>
                <a:gd name="T25" fmla="*/ 22 h 84"/>
                <a:gd name="T26" fmla="*/ 92 w 96"/>
                <a:gd name="T27" fmla="*/ 34 h 84"/>
                <a:gd name="T28" fmla="*/ 96 w 96"/>
                <a:gd name="T29" fmla="*/ 46 h 84"/>
                <a:gd name="T30" fmla="*/ 96 w 96"/>
                <a:gd name="T31" fmla="*/ 56 h 84"/>
                <a:gd name="T32" fmla="*/ 94 w 96"/>
                <a:gd name="T33" fmla="*/ 60 h 84"/>
                <a:gd name="T34" fmla="*/ 92 w 96"/>
                <a:gd name="T35" fmla="*/ 62 h 84"/>
                <a:gd name="T36" fmla="*/ 92 w 96"/>
                <a:gd name="T37" fmla="*/ 62 h 84"/>
                <a:gd name="T38" fmla="*/ 86 w 96"/>
                <a:gd name="T39" fmla="*/ 64 h 84"/>
                <a:gd name="T40" fmla="*/ 78 w 96"/>
                <a:gd name="T41" fmla="*/ 62 h 84"/>
                <a:gd name="T42" fmla="*/ 70 w 96"/>
                <a:gd name="T43" fmla="*/ 56 h 84"/>
                <a:gd name="T44" fmla="*/ 62 w 96"/>
                <a:gd name="T45" fmla="*/ 48 h 84"/>
                <a:gd name="T46" fmla="*/ 62 w 96"/>
                <a:gd name="T47" fmla="*/ 48 h 84"/>
                <a:gd name="T48" fmla="*/ 46 w 96"/>
                <a:gd name="T49" fmla="*/ 58 h 84"/>
                <a:gd name="T50" fmla="*/ 46 w 96"/>
                <a:gd name="T51" fmla="*/ 58 h 84"/>
                <a:gd name="T52" fmla="*/ 42 w 96"/>
                <a:gd name="T53" fmla="*/ 60 h 84"/>
                <a:gd name="T54" fmla="*/ 40 w 96"/>
                <a:gd name="T55" fmla="*/ 58 h 84"/>
                <a:gd name="T56" fmla="*/ 40 w 96"/>
                <a:gd name="T57" fmla="*/ 58 h 84"/>
                <a:gd name="T58" fmla="*/ 40 w 96"/>
                <a:gd name="T59" fmla="*/ 58 h 84"/>
                <a:gd name="T60" fmla="*/ 40 w 96"/>
                <a:gd name="T61" fmla="*/ 62 h 84"/>
                <a:gd name="T62" fmla="*/ 36 w 96"/>
                <a:gd name="T63" fmla="*/ 64 h 84"/>
                <a:gd name="T64" fmla="*/ 10 w 96"/>
                <a:gd name="T65" fmla="*/ 82 h 84"/>
                <a:gd name="T66" fmla="*/ 10 w 96"/>
                <a:gd name="T67" fmla="*/ 82 h 84"/>
                <a:gd name="T68" fmla="*/ 6 w 96"/>
                <a:gd name="T69" fmla="*/ 84 h 84"/>
                <a:gd name="T70" fmla="*/ 2 w 96"/>
                <a:gd name="T71" fmla="*/ 80 h 84"/>
                <a:gd name="T72" fmla="*/ 2 w 96"/>
                <a:gd name="T73" fmla="*/ 80 h 84"/>
                <a:gd name="T74" fmla="*/ 2 w 96"/>
                <a:gd name="T75" fmla="*/ 80 h 84"/>
                <a:gd name="T76" fmla="*/ 0 w 96"/>
                <a:gd name="T77" fmla="*/ 76 h 84"/>
                <a:gd name="T78" fmla="*/ 2 w 96"/>
                <a:gd name="T79" fmla="*/ 72 h 84"/>
                <a:gd name="T80" fmla="*/ 28 w 96"/>
                <a:gd name="T81" fmla="*/ 54 h 84"/>
                <a:gd name="T82" fmla="*/ 28 w 96"/>
                <a:gd name="T83" fmla="*/ 54 h 84"/>
                <a:gd name="T84" fmla="*/ 32 w 96"/>
                <a:gd name="T85" fmla="*/ 52 h 84"/>
                <a:gd name="T86" fmla="*/ 36 w 96"/>
                <a:gd name="T87" fmla="*/ 52 h 84"/>
                <a:gd name="T88" fmla="*/ 36 w 96"/>
                <a:gd name="T89" fmla="*/ 52 h 84"/>
                <a:gd name="T90" fmla="*/ 36 w 96"/>
                <a:gd name="T91" fmla="*/ 52 h 84"/>
                <a:gd name="T92" fmla="*/ 36 w 96"/>
                <a:gd name="T93" fmla="*/ 50 h 84"/>
                <a:gd name="T94" fmla="*/ 38 w 96"/>
                <a:gd name="T95" fmla="*/ 46 h 84"/>
                <a:gd name="T96" fmla="*/ 54 w 96"/>
                <a:gd name="T97" fmla="*/ 36 h 84"/>
                <a:gd name="T98" fmla="*/ 54 w 96"/>
                <a:gd name="T99"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54" y="36"/>
                  </a:moveTo>
                  <a:lnTo>
                    <a:pt x="54" y="36"/>
                  </a:lnTo>
                  <a:lnTo>
                    <a:pt x="50" y="26"/>
                  </a:lnTo>
                  <a:lnTo>
                    <a:pt x="46" y="16"/>
                  </a:lnTo>
                  <a:lnTo>
                    <a:pt x="48" y="8"/>
                  </a:lnTo>
                  <a:lnTo>
                    <a:pt x="52" y="2"/>
                  </a:lnTo>
                  <a:lnTo>
                    <a:pt x="52" y="2"/>
                  </a:lnTo>
                  <a:lnTo>
                    <a:pt x="54" y="0"/>
                  </a:lnTo>
                  <a:lnTo>
                    <a:pt x="58" y="0"/>
                  </a:lnTo>
                  <a:lnTo>
                    <a:pt x="68" y="4"/>
                  </a:lnTo>
                  <a:lnTo>
                    <a:pt x="76" y="12"/>
                  </a:lnTo>
                  <a:lnTo>
                    <a:pt x="86" y="22"/>
                  </a:lnTo>
                  <a:lnTo>
                    <a:pt x="86" y="22"/>
                  </a:lnTo>
                  <a:lnTo>
                    <a:pt x="92" y="34"/>
                  </a:lnTo>
                  <a:lnTo>
                    <a:pt x="96" y="46"/>
                  </a:lnTo>
                  <a:lnTo>
                    <a:pt x="96" y="56"/>
                  </a:lnTo>
                  <a:lnTo>
                    <a:pt x="94" y="60"/>
                  </a:lnTo>
                  <a:lnTo>
                    <a:pt x="92" y="62"/>
                  </a:lnTo>
                  <a:lnTo>
                    <a:pt x="92" y="62"/>
                  </a:lnTo>
                  <a:lnTo>
                    <a:pt x="86" y="64"/>
                  </a:lnTo>
                  <a:lnTo>
                    <a:pt x="78" y="62"/>
                  </a:lnTo>
                  <a:lnTo>
                    <a:pt x="70" y="56"/>
                  </a:lnTo>
                  <a:lnTo>
                    <a:pt x="62" y="48"/>
                  </a:lnTo>
                  <a:lnTo>
                    <a:pt x="62" y="48"/>
                  </a:lnTo>
                  <a:lnTo>
                    <a:pt x="46" y="58"/>
                  </a:lnTo>
                  <a:lnTo>
                    <a:pt x="46" y="58"/>
                  </a:lnTo>
                  <a:lnTo>
                    <a:pt x="42" y="60"/>
                  </a:lnTo>
                  <a:lnTo>
                    <a:pt x="40" y="58"/>
                  </a:lnTo>
                  <a:lnTo>
                    <a:pt x="40" y="58"/>
                  </a:lnTo>
                  <a:lnTo>
                    <a:pt x="40" y="58"/>
                  </a:lnTo>
                  <a:lnTo>
                    <a:pt x="40" y="62"/>
                  </a:lnTo>
                  <a:lnTo>
                    <a:pt x="36" y="64"/>
                  </a:lnTo>
                  <a:lnTo>
                    <a:pt x="10" y="82"/>
                  </a:lnTo>
                  <a:lnTo>
                    <a:pt x="10" y="82"/>
                  </a:lnTo>
                  <a:lnTo>
                    <a:pt x="6" y="84"/>
                  </a:lnTo>
                  <a:lnTo>
                    <a:pt x="2" y="80"/>
                  </a:lnTo>
                  <a:lnTo>
                    <a:pt x="2" y="80"/>
                  </a:lnTo>
                  <a:lnTo>
                    <a:pt x="2" y="80"/>
                  </a:lnTo>
                  <a:lnTo>
                    <a:pt x="0" y="76"/>
                  </a:lnTo>
                  <a:lnTo>
                    <a:pt x="2" y="72"/>
                  </a:lnTo>
                  <a:lnTo>
                    <a:pt x="28" y="54"/>
                  </a:lnTo>
                  <a:lnTo>
                    <a:pt x="28" y="54"/>
                  </a:lnTo>
                  <a:lnTo>
                    <a:pt x="32" y="52"/>
                  </a:lnTo>
                  <a:lnTo>
                    <a:pt x="36" y="52"/>
                  </a:lnTo>
                  <a:lnTo>
                    <a:pt x="36" y="52"/>
                  </a:lnTo>
                  <a:lnTo>
                    <a:pt x="36" y="52"/>
                  </a:lnTo>
                  <a:lnTo>
                    <a:pt x="36" y="50"/>
                  </a:lnTo>
                  <a:lnTo>
                    <a:pt x="38" y="46"/>
                  </a:lnTo>
                  <a:lnTo>
                    <a:pt x="54" y="36"/>
                  </a:lnTo>
                  <a:lnTo>
                    <a:pt x="54"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7" name="Freeform 481"/>
            <p:cNvSpPr>
              <a:spLocks/>
            </p:cNvSpPr>
            <p:nvPr/>
          </p:nvSpPr>
          <p:spPr bwMode="auto">
            <a:xfrm>
              <a:off x="4931" y="2349"/>
              <a:ext cx="70" cy="58"/>
            </a:xfrm>
            <a:custGeom>
              <a:avLst/>
              <a:gdLst>
                <a:gd name="T0" fmla="*/ 68 w 70"/>
                <a:gd name="T1" fmla="*/ 18 h 58"/>
                <a:gd name="T2" fmla="*/ 68 w 70"/>
                <a:gd name="T3" fmla="*/ 18 h 58"/>
                <a:gd name="T4" fmla="*/ 70 w 70"/>
                <a:gd name="T5" fmla="*/ 22 h 58"/>
                <a:gd name="T6" fmla="*/ 70 w 70"/>
                <a:gd name="T7" fmla="*/ 20 h 58"/>
                <a:gd name="T8" fmla="*/ 64 w 70"/>
                <a:gd name="T9" fmla="*/ 10 h 58"/>
                <a:gd name="T10" fmla="*/ 56 w 70"/>
                <a:gd name="T11" fmla="*/ 0 h 58"/>
                <a:gd name="T12" fmla="*/ 54 w 70"/>
                <a:gd name="T13" fmla="*/ 0 h 58"/>
                <a:gd name="T14" fmla="*/ 58 w 70"/>
                <a:gd name="T15" fmla="*/ 4 h 58"/>
                <a:gd name="T16" fmla="*/ 58 w 70"/>
                <a:gd name="T17" fmla="*/ 4 h 58"/>
                <a:gd name="T18" fmla="*/ 40 w 70"/>
                <a:gd name="T19" fmla="*/ 14 h 58"/>
                <a:gd name="T20" fmla="*/ 40 w 70"/>
                <a:gd name="T21" fmla="*/ 14 h 58"/>
                <a:gd name="T22" fmla="*/ 38 w 70"/>
                <a:gd name="T23" fmla="*/ 18 h 58"/>
                <a:gd name="T24" fmla="*/ 38 w 70"/>
                <a:gd name="T25" fmla="*/ 22 h 58"/>
                <a:gd name="T26" fmla="*/ 38 w 70"/>
                <a:gd name="T27" fmla="*/ 22 h 58"/>
                <a:gd name="T28" fmla="*/ 38 w 70"/>
                <a:gd name="T29" fmla="*/ 22 h 58"/>
                <a:gd name="T30" fmla="*/ 34 w 70"/>
                <a:gd name="T31" fmla="*/ 20 h 58"/>
                <a:gd name="T32" fmla="*/ 30 w 70"/>
                <a:gd name="T33" fmla="*/ 22 h 58"/>
                <a:gd name="T34" fmla="*/ 2 w 70"/>
                <a:gd name="T35" fmla="*/ 42 h 58"/>
                <a:gd name="T36" fmla="*/ 2 w 70"/>
                <a:gd name="T37" fmla="*/ 42 h 58"/>
                <a:gd name="T38" fmla="*/ 2 w 70"/>
                <a:gd name="T39" fmla="*/ 44 h 58"/>
                <a:gd name="T40" fmla="*/ 0 w 70"/>
                <a:gd name="T41" fmla="*/ 48 h 58"/>
                <a:gd name="T42" fmla="*/ 2 w 70"/>
                <a:gd name="T43" fmla="*/ 54 h 58"/>
                <a:gd name="T44" fmla="*/ 2 w 70"/>
                <a:gd name="T45" fmla="*/ 54 h 58"/>
                <a:gd name="T46" fmla="*/ 2 w 70"/>
                <a:gd name="T47" fmla="*/ 54 h 58"/>
                <a:gd name="T48" fmla="*/ 8 w 70"/>
                <a:gd name="T49" fmla="*/ 58 h 58"/>
                <a:gd name="T50" fmla="*/ 10 w 70"/>
                <a:gd name="T51" fmla="*/ 58 h 58"/>
                <a:gd name="T52" fmla="*/ 12 w 70"/>
                <a:gd name="T53" fmla="*/ 56 h 58"/>
                <a:gd name="T54" fmla="*/ 40 w 70"/>
                <a:gd name="T55" fmla="*/ 36 h 58"/>
                <a:gd name="T56" fmla="*/ 40 w 70"/>
                <a:gd name="T57" fmla="*/ 36 h 58"/>
                <a:gd name="T58" fmla="*/ 44 w 70"/>
                <a:gd name="T59" fmla="*/ 34 h 58"/>
                <a:gd name="T60" fmla="*/ 44 w 70"/>
                <a:gd name="T61" fmla="*/ 30 h 58"/>
                <a:gd name="T62" fmla="*/ 44 w 70"/>
                <a:gd name="T63" fmla="*/ 30 h 58"/>
                <a:gd name="T64" fmla="*/ 44 w 70"/>
                <a:gd name="T65" fmla="*/ 30 h 58"/>
                <a:gd name="T66" fmla="*/ 48 w 70"/>
                <a:gd name="T67" fmla="*/ 32 h 58"/>
                <a:gd name="T68" fmla="*/ 50 w 70"/>
                <a:gd name="T69" fmla="*/ 30 h 58"/>
                <a:gd name="T70" fmla="*/ 68 w 70"/>
                <a:gd name="T71" fmla="*/ 18 h 58"/>
                <a:gd name="T72" fmla="*/ 68 w 70"/>
                <a:gd name="T7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68" y="18"/>
                  </a:moveTo>
                  <a:lnTo>
                    <a:pt x="68" y="18"/>
                  </a:lnTo>
                  <a:lnTo>
                    <a:pt x="70" y="22"/>
                  </a:lnTo>
                  <a:lnTo>
                    <a:pt x="70" y="20"/>
                  </a:lnTo>
                  <a:lnTo>
                    <a:pt x="64" y="10"/>
                  </a:lnTo>
                  <a:lnTo>
                    <a:pt x="56" y="0"/>
                  </a:lnTo>
                  <a:lnTo>
                    <a:pt x="54" y="0"/>
                  </a:lnTo>
                  <a:lnTo>
                    <a:pt x="58" y="4"/>
                  </a:lnTo>
                  <a:lnTo>
                    <a:pt x="58" y="4"/>
                  </a:lnTo>
                  <a:lnTo>
                    <a:pt x="40" y="14"/>
                  </a:lnTo>
                  <a:lnTo>
                    <a:pt x="40" y="14"/>
                  </a:lnTo>
                  <a:lnTo>
                    <a:pt x="38" y="18"/>
                  </a:lnTo>
                  <a:lnTo>
                    <a:pt x="38" y="22"/>
                  </a:lnTo>
                  <a:lnTo>
                    <a:pt x="38" y="22"/>
                  </a:lnTo>
                  <a:lnTo>
                    <a:pt x="38" y="22"/>
                  </a:lnTo>
                  <a:lnTo>
                    <a:pt x="34" y="20"/>
                  </a:lnTo>
                  <a:lnTo>
                    <a:pt x="30" y="22"/>
                  </a:lnTo>
                  <a:lnTo>
                    <a:pt x="2" y="42"/>
                  </a:lnTo>
                  <a:lnTo>
                    <a:pt x="2" y="42"/>
                  </a:lnTo>
                  <a:lnTo>
                    <a:pt x="2" y="44"/>
                  </a:lnTo>
                  <a:lnTo>
                    <a:pt x="0" y="48"/>
                  </a:lnTo>
                  <a:lnTo>
                    <a:pt x="2" y="54"/>
                  </a:lnTo>
                  <a:lnTo>
                    <a:pt x="2" y="54"/>
                  </a:lnTo>
                  <a:lnTo>
                    <a:pt x="2" y="54"/>
                  </a:lnTo>
                  <a:lnTo>
                    <a:pt x="8" y="58"/>
                  </a:lnTo>
                  <a:lnTo>
                    <a:pt x="10" y="58"/>
                  </a:lnTo>
                  <a:lnTo>
                    <a:pt x="12" y="56"/>
                  </a:lnTo>
                  <a:lnTo>
                    <a:pt x="40" y="36"/>
                  </a:lnTo>
                  <a:lnTo>
                    <a:pt x="40" y="36"/>
                  </a:lnTo>
                  <a:lnTo>
                    <a:pt x="44" y="34"/>
                  </a:lnTo>
                  <a:lnTo>
                    <a:pt x="44" y="30"/>
                  </a:lnTo>
                  <a:lnTo>
                    <a:pt x="44" y="30"/>
                  </a:lnTo>
                  <a:lnTo>
                    <a:pt x="44" y="30"/>
                  </a:lnTo>
                  <a:lnTo>
                    <a:pt x="48" y="32"/>
                  </a:lnTo>
                  <a:lnTo>
                    <a:pt x="50" y="30"/>
                  </a:lnTo>
                  <a:lnTo>
                    <a:pt x="68" y="18"/>
                  </a:lnTo>
                  <a:lnTo>
                    <a:pt x="68"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8" name="Freeform 482"/>
            <p:cNvSpPr>
              <a:spLocks/>
            </p:cNvSpPr>
            <p:nvPr/>
          </p:nvSpPr>
          <p:spPr bwMode="auto">
            <a:xfrm>
              <a:off x="4861" y="2177"/>
              <a:ext cx="80" cy="96"/>
            </a:xfrm>
            <a:custGeom>
              <a:avLst/>
              <a:gdLst>
                <a:gd name="T0" fmla="*/ 34 w 80"/>
                <a:gd name="T1" fmla="*/ 42 h 96"/>
                <a:gd name="T2" fmla="*/ 34 w 80"/>
                <a:gd name="T3" fmla="*/ 42 h 96"/>
                <a:gd name="T4" fmla="*/ 24 w 80"/>
                <a:gd name="T5" fmla="*/ 46 h 96"/>
                <a:gd name="T6" fmla="*/ 14 w 80"/>
                <a:gd name="T7" fmla="*/ 48 h 96"/>
                <a:gd name="T8" fmla="*/ 6 w 80"/>
                <a:gd name="T9" fmla="*/ 48 h 96"/>
                <a:gd name="T10" fmla="*/ 0 w 80"/>
                <a:gd name="T11" fmla="*/ 44 h 96"/>
                <a:gd name="T12" fmla="*/ 0 w 80"/>
                <a:gd name="T13" fmla="*/ 44 h 96"/>
                <a:gd name="T14" fmla="*/ 0 w 80"/>
                <a:gd name="T15" fmla="*/ 40 h 96"/>
                <a:gd name="T16" fmla="*/ 0 w 80"/>
                <a:gd name="T17" fmla="*/ 36 h 96"/>
                <a:gd name="T18" fmla="*/ 4 w 80"/>
                <a:gd name="T19" fmla="*/ 28 h 96"/>
                <a:gd name="T20" fmla="*/ 10 w 80"/>
                <a:gd name="T21" fmla="*/ 18 h 96"/>
                <a:gd name="T22" fmla="*/ 22 w 80"/>
                <a:gd name="T23" fmla="*/ 10 h 96"/>
                <a:gd name="T24" fmla="*/ 22 w 80"/>
                <a:gd name="T25" fmla="*/ 10 h 96"/>
                <a:gd name="T26" fmla="*/ 34 w 80"/>
                <a:gd name="T27" fmla="*/ 2 h 96"/>
                <a:gd name="T28" fmla="*/ 46 w 80"/>
                <a:gd name="T29" fmla="*/ 0 h 96"/>
                <a:gd name="T30" fmla="*/ 56 w 80"/>
                <a:gd name="T31" fmla="*/ 0 h 96"/>
                <a:gd name="T32" fmla="*/ 60 w 80"/>
                <a:gd name="T33" fmla="*/ 2 h 96"/>
                <a:gd name="T34" fmla="*/ 62 w 80"/>
                <a:gd name="T35" fmla="*/ 4 h 96"/>
                <a:gd name="T36" fmla="*/ 62 w 80"/>
                <a:gd name="T37" fmla="*/ 4 h 96"/>
                <a:gd name="T38" fmla="*/ 64 w 80"/>
                <a:gd name="T39" fmla="*/ 10 h 96"/>
                <a:gd name="T40" fmla="*/ 60 w 80"/>
                <a:gd name="T41" fmla="*/ 18 h 96"/>
                <a:gd name="T42" fmla="*/ 54 w 80"/>
                <a:gd name="T43" fmla="*/ 26 h 96"/>
                <a:gd name="T44" fmla="*/ 46 w 80"/>
                <a:gd name="T45" fmla="*/ 34 h 96"/>
                <a:gd name="T46" fmla="*/ 46 w 80"/>
                <a:gd name="T47" fmla="*/ 34 h 96"/>
                <a:gd name="T48" fmla="*/ 56 w 80"/>
                <a:gd name="T49" fmla="*/ 50 h 96"/>
                <a:gd name="T50" fmla="*/ 56 w 80"/>
                <a:gd name="T51" fmla="*/ 50 h 96"/>
                <a:gd name="T52" fmla="*/ 58 w 80"/>
                <a:gd name="T53" fmla="*/ 54 h 96"/>
                <a:gd name="T54" fmla="*/ 56 w 80"/>
                <a:gd name="T55" fmla="*/ 56 h 96"/>
                <a:gd name="T56" fmla="*/ 56 w 80"/>
                <a:gd name="T57" fmla="*/ 56 h 96"/>
                <a:gd name="T58" fmla="*/ 56 w 80"/>
                <a:gd name="T59" fmla="*/ 56 h 96"/>
                <a:gd name="T60" fmla="*/ 60 w 80"/>
                <a:gd name="T61" fmla="*/ 56 h 96"/>
                <a:gd name="T62" fmla="*/ 62 w 80"/>
                <a:gd name="T63" fmla="*/ 60 h 96"/>
                <a:gd name="T64" fmla="*/ 80 w 80"/>
                <a:gd name="T65" fmla="*/ 86 h 96"/>
                <a:gd name="T66" fmla="*/ 80 w 80"/>
                <a:gd name="T67" fmla="*/ 86 h 96"/>
                <a:gd name="T68" fmla="*/ 80 w 80"/>
                <a:gd name="T69" fmla="*/ 92 h 96"/>
                <a:gd name="T70" fmla="*/ 78 w 80"/>
                <a:gd name="T71" fmla="*/ 96 h 96"/>
                <a:gd name="T72" fmla="*/ 78 w 80"/>
                <a:gd name="T73" fmla="*/ 96 h 96"/>
                <a:gd name="T74" fmla="*/ 78 w 80"/>
                <a:gd name="T75" fmla="*/ 96 h 96"/>
                <a:gd name="T76" fmla="*/ 72 w 80"/>
                <a:gd name="T77" fmla="*/ 96 h 96"/>
                <a:gd name="T78" fmla="*/ 68 w 80"/>
                <a:gd name="T79" fmla="*/ 94 h 96"/>
                <a:gd name="T80" fmla="*/ 52 w 80"/>
                <a:gd name="T81" fmla="*/ 66 h 96"/>
                <a:gd name="T82" fmla="*/ 52 w 80"/>
                <a:gd name="T83" fmla="*/ 66 h 96"/>
                <a:gd name="T84" fmla="*/ 50 w 80"/>
                <a:gd name="T85" fmla="*/ 64 h 96"/>
                <a:gd name="T86" fmla="*/ 50 w 80"/>
                <a:gd name="T87" fmla="*/ 60 h 96"/>
                <a:gd name="T88" fmla="*/ 50 w 80"/>
                <a:gd name="T89" fmla="*/ 60 h 96"/>
                <a:gd name="T90" fmla="*/ 50 w 80"/>
                <a:gd name="T91" fmla="*/ 60 h 96"/>
                <a:gd name="T92" fmla="*/ 48 w 80"/>
                <a:gd name="T93" fmla="*/ 60 h 96"/>
                <a:gd name="T94" fmla="*/ 44 w 80"/>
                <a:gd name="T95" fmla="*/ 58 h 96"/>
                <a:gd name="T96" fmla="*/ 34 w 80"/>
                <a:gd name="T97" fmla="*/ 42 h 96"/>
                <a:gd name="T98" fmla="*/ 34 w 80"/>
                <a:gd name="T99"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96">
                  <a:moveTo>
                    <a:pt x="34" y="42"/>
                  </a:moveTo>
                  <a:lnTo>
                    <a:pt x="34" y="42"/>
                  </a:lnTo>
                  <a:lnTo>
                    <a:pt x="24" y="46"/>
                  </a:lnTo>
                  <a:lnTo>
                    <a:pt x="14" y="48"/>
                  </a:lnTo>
                  <a:lnTo>
                    <a:pt x="6" y="48"/>
                  </a:lnTo>
                  <a:lnTo>
                    <a:pt x="0" y="44"/>
                  </a:lnTo>
                  <a:lnTo>
                    <a:pt x="0" y="44"/>
                  </a:lnTo>
                  <a:lnTo>
                    <a:pt x="0" y="40"/>
                  </a:lnTo>
                  <a:lnTo>
                    <a:pt x="0" y="36"/>
                  </a:lnTo>
                  <a:lnTo>
                    <a:pt x="4" y="28"/>
                  </a:lnTo>
                  <a:lnTo>
                    <a:pt x="10" y="18"/>
                  </a:lnTo>
                  <a:lnTo>
                    <a:pt x="22" y="10"/>
                  </a:lnTo>
                  <a:lnTo>
                    <a:pt x="22" y="10"/>
                  </a:lnTo>
                  <a:lnTo>
                    <a:pt x="34" y="2"/>
                  </a:lnTo>
                  <a:lnTo>
                    <a:pt x="46" y="0"/>
                  </a:lnTo>
                  <a:lnTo>
                    <a:pt x="56" y="0"/>
                  </a:lnTo>
                  <a:lnTo>
                    <a:pt x="60" y="2"/>
                  </a:lnTo>
                  <a:lnTo>
                    <a:pt x="62" y="4"/>
                  </a:lnTo>
                  <a:lnTo>
                    <a:pt x="62" y="4"/>
                  </a:lnTo>
                  <a:lnTo>
                    <a:pt x="64" y="10"/>
                  </a:lnTo>
                  <a:lnTo>
                    <a:pt x="60" y="18"/>
                  </a:lnTo>
                  <a:lnTo>
                    <a:pt x="54" y="26"/>
                  </a:lnTo>
                  <a:lnTo>
                    <a:pt x="46" y="34"/>
                  </a:lnTo>
                  <a:lnTo>
                    <a:pt x="46" y="34"/>
                  </a:lnTo>
                  <a:lnTo>
                    <a:pt x="56" y="50"/>
                  </a:lnTo>
                  <a:lnTo>
                    <a:pt x="56" y="50"/>
                  </a:lnTo>
                  <a:lnTo>
                    <a:pt x="58" y="54"/>
                  </a:lnTo>
                  <a:lnTo>
                    <a:pt x="56" y="56"/>
                  </a:lnTo>
                  <a:lnTo>
                    <a:pt x="56" y="56"/>
                  </a:lnTo>
                  <a:lnTo>
                    <a:pt x="56" y="56"/>
                  </a:lnTo>
                  <a:lnTo>
                    <a:pt x="60" y="56"/>
                  </a:lnTo>
                  <a:lnTo>
                    <a:pt x="62" y="60"/>
                  </a:lnTo>
                  <a:lnTo>
                    <a:pt x="80" y="86"/>
                  </a:lnTo>
                  <a:lnTo>
                    <a:pt x="80" y="86"/>
                  </a:lnTo>
                  <a:lnTo>
                    <a:pt x="80" y="92"/>
                  </a:lnTo>
                  <a:lnTo>
                    <a:pt x="78" y="96"/>
                  </a:lnTo>
                  <a:lnTo>
                    <a:pt x="78" y="96"/>
                  </a:lnTo>
                  <a:lnTo>
                    <a:pt x="78" y="96"/>
                  </a:lnTo>
                  <a:lnTo>
                    <a:pt x="72" y="96"/>
                  </a:lnTo>
                  <a:lnTo>
                    <a:pt x="68" y="94"/>
                  </a:lnTo>
                  <a:lnTo>
                    <a:pt x="52" y="66"/>
                  </a:lnTo>
                  <a:lnTo>
                    <a:pt x="52" y="66"/>
                  </a:lnTo>
                  <a:lnTo>
                    <a:pt x="50" y="64"/>
                  </a:lnTo>
                  <a:lnTo>
                    <a:pt x="50" y="60"/>
                  </a:lnTo>
                  <a:lnTo>
                    <a:pt x="50" y="60"/>
                  </a:lnTo>
                  <a:lnTo>
                    <a:pt x="50" y="60"/>
                  </a:lnTo>
                  <a:lnTo>
                    <a:pt x="48" y="60"/>
                  </a:lnTo>
                  <a:lnTo>
                    <a:pt x="44" y="58"/>
                  </a:lnTo>
                  <a:lnTo>
                    <a:pt x="34" y="42"/>
                  </a:lnTo>
                  <a:lnTo>
                    <a:pt x="34" y="4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9699" name="Freeform 483"/>
            <p:cNvSpPr>
              <a:spLocks/>
            </p:cNvSpPr>
            <p:nvPr/>
          </p:nvSpPr>
          <p:spPr bwMode="auto">
            <a:xfrm>
              <a:off x="4889" y="2207"/>
              <a:ext cx="58" cy="70"/>
            </a:xfrm>
            <a:custGeom>
              <a:avLst/>
              <a:gdLst>
                <a:gd name="T0" fmla="*/ 18 w 58"/>
                <a:gd name="T1" fmla="*/ 2 h 70"/>
                <a:gd name="T2" fmla="*/ 18 w 58"/>
                <a:gd name="T3" fmla="*/ 2 h 70"/>
                <a:gd name="T4" fmla="*/ 22 w 58"/>
                <a:gd name="T5" fmla="*/ 0 h 70"/>
                <a:gd name="T6" fmla="*/ 20 w 58"/>
                <a:gd name="T7" fmla="*/ 0 h 70"/>
                <a:gd name="T8" fmla="*/ 10 w 58"/>
                <a:gd name="T9" fmla="*/ 6 h 70"/>
                <a:gd name="T10" fmla="*/ 0 w 58"/>
                <a:gd name="T11" fmla="*/ 14 h 70"/>
                <a:gd name="T12" fmla="*/ 0 w 58"/>
                <a:gd name="T13" fmla="*/ 14 h 70"/>
                <a:gd name="T14" fmla="*/ 4 w 58"/>
                <a:gd name="T15" fmla="*/ 12 h 70"/>
                <a:gd name="T16" fmla="*/ 4 w 58"/>
                <a:gd name="T17" fmla="*/ 12 h 70"/>
                <a:gd name="T18" fmla="*/ 16 w 58"/>
                <a:gd name="T19" fmla="*/ 30 h 70"/>
                <a:gd name="T20" fmla="*/ 16 w 58"/>
                <a:gd name="T21" fmla="*/ 30 h 70"/>
                <a:gd name="T22" fmla="*/ 18 w 58"/>
                <a:gd name="T23" fmla="*/ 32 h 70"/>
                <a:gd name="T24" fmla="*/ 22 w 58"/>
                <a:gd name="T25" fmla="*/ 32 h 70"/>
                <a:gd name="T26" fmla="*/ 22 w 58"/>
                <a:gd name="T27" fmla="*/ 32 h 70"/>
                <a:gd name="T28" fmla="*/ 22 w 58"/>
                <a:gd name="T29" fmla="*/ 32 h 70"/>
                <a:gd name="T30" fmla="*/ 20 w 58"/>
                <a:gd name="T31" fmla="*/ 36 h 70"/>
                <a:gd name="T32" fmla="*/ 22 w 58"/>
                <a:gd name="T33" fmla="*/ 40 h 70"/>
                <a:gd name="T34" fmla="*/ 42 w 58"/>
                <a:gd name="T35" fmla="*/ 68 h 70"/>
                <a:gd name="T36" fmla="*/ 42 w 58"/>
                <a:gd name="T37" fmla="*/ 68 h 70"/>
                <a:gd name="T38" fmla="*/ 44 w 58"/>
                <a:gd name="T39" fmla="*/ 70 h 70"/>
                <a:gd name="T40" fmla="*/ 46 w 58"/>
                <a:gd name="T41" fmla="*/ 70 h 70"/>
                <a:gd name="T42" fmla="*/ 52 w 58"/>
                <a:gd name="T43" fmla="*/ 68 h 70"/>
                <a:gd name="T44" fmla="*/ 52 w 58"/>
                <a:gd name="T45" fmla="*/ 68 h 70"/>
                <a:gd name="T46" fmla="*/ 52 w 58"/>
                <a:gd name="T47" fmla="*/ 68 h 70"/>
                <a:gd name="T48" fmla="*/ 56 w 58"/>
                <a:gd name="T49" fmla="*/ 64 h 70"/>
                <a:gd name="T50" fmla="*/ 58 w 58"/>
                <a:gd name="T51" fmla="*/ 60 h 70"/>
                <a:gd name="T52" fmla="*/ 56 w 58"/>
                <a:gd name="T53" fmla="*/ 58 h 70"/>
                <a:gd name="T54" fmla="*/ 36 w 58"/>
                <a:gd name="T55" fmla="*/ 30 h 70"/>
                <a:gd name="T56" fmla="*/ 36 w 58"/>
                <a:gd name="T57" fmla="*/ 30 h 70"/>
                <a:gd name="T58" fmla="*/ 34 w 58"/>
                <a:gd name="T59" fmla="*/ 26 h 70"/>
                <a:gd name="T60" fmla="*/ 30 w 58"/>
                <a:gd name="T61" fmla="*/ 26 h 70"/>
                <a:gd name="T62" fmla="*/ 30 w 58"/>
                <a:gd name="T63" fmla="*/ 26 h 70"/>
                <a:gd name="T64" fmla="*/ 30 w 58"/>
                <a:gd name="T65" fmla="*/ 26 h 70"/>
                <a:gd name="T66" fmla="*/ 32 w 58"/>
                <a:gd name="T67" fmla="*/ 22 h 70"/>
                <a:gd name="T68" fmla="*/ 30 w 58"/>
                <a:gd name="T69" fmla="*/ 20 h 70"/>
                <a:gd name="T70" fmla="*/ 18 w 58"/>
                <a:gd name="T71" fmla="*/ 2 h 70"/>
                <a:gd name="T72" fmla="*/ 18 w 58"/>
                <a:gd name="T7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70">
                  <a:moveTo>
                    <a:pt x="18" y="2"/>
                  </a:moveTo>
                  <a:lnTo>
                    <a:pt x="18" y="2"/>
                  </a:lnTo>
                  <a:lnTo>
                    <a:pt x="22" y="0"/>
                  </a:lnTo>
                  <a:lnTo>
                    <a:pt x="20" y="0"/>
                  </a:lnTo>
                  <a:lnTo>
                    <a:pt x="10" y="6"/>
                  </a:lnTo>
                  <a:lnTo>
                    <a:pt x="0" y="14"/>
                  </a:lnTo>
                  <a:lnTo>
                    <a:pt x="0" y="14"/>
                  </a:lnTo>
                  <a:lnTo>
                    <a:pt x="4" y="12"/>
                  </a:lnTo>
                  <a:lnTo>
                    <a:pt x="4" y="12"/>
                  </a:lnTo>
                  <a:lnTo>
                    <a:pt x="16" y="30"/>
                  </a:lnTo>
                  <a:lnTo>
                    <a:pt x="16" y="30"/>
                  </a:lnTo>
                  <a:lnTo>
                    <a:pt x="18" y="32"/>
                  </a:lnTo>
                  <a:lnTo>
                    <a:pt x="22" y="32"/>
                  </a:lnTo>
                  <a:lnTo>
                    <a:pt x="22" y="32"/>
                  </a:lnTo>
                  <a:lnTo>
                    <a:pt x="22" y="32"/>
                  </a:lnTo>
                  <a:lnTo>
                    <a:pt x="20" y="36"/>
                  </a:lnTo>
                  <a:lnTo>
                    <a:pt x="22" y="40"/>
                  </a:lnTo>
                  <a:lnTo>
                    <a:pt x="42" y="68"/>
                  </a:lnTo>
                  <a:lnTo>
                    <a:pt x="42" y="68"/>
                  </a:lnTo>
                  <a:lnTo>
                    <a:pt x="44" y="70"/>
                  </a:lnTo>
                  <a:lnTo>
                    <a:pt x="46" y="70"/>
                  </a:lnTo>
                  <a:lnTo>
                    <a:pt x="52" y="68"/>
                  </a:lnTo>
                  <a:lnTo>
                    <a:pt x="52" y="68"/>
                  </a:lnTo>
                  <a:lnTo>
                    <a:pt x="52" y="68"/>
                  </a:lnTo>
                  <a:lnTo>
                    <a:pt x="56" y="64"/>
                  </a:lnTo>
                  <a:lnTo>
                    <a:pt x="58" y="60"/>
                  </a:lnTo>
                  <a:lnTo>
                    <a:pt x="56" y="58"/>
                  </a:lnTo>
                  <a:lnTo>
                    <a:pt x="36" y="30"/>
                  </a:lnTo>
                  <a:lnTo>
                    <a:pt x="36" y="30"/>
                  </a:lnTo>
                  <a:lnTo>
                    <a:pt x="34" y="26"/>
                  </a:lnTo>
                  <a:lnTo>
                    <a:pt x="30" y="26"/>
                  </a:lnTo>
                  <a:lnTo>
                    <a:pt x="30" y="26"/>
                  </a:lnTo>
                  <a:lnTo>
                    <a:pt x="30" y="26"/>
                  </a:lnTo>
                  <a:lnTo>
                    <a:pt x="32" y="22"/>
                  </a:lnTo>
                  <a:lnTo>
                    <a:pt x="30" y="20"/>
                  </a:lnTo>
                  <a:lnTo>
                    <a:pt x="18" y="2"/>
                  </a:lnTo>
                  <a:lnTo>
                    <a:pt x="18"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231123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5361" name="Group 2"/>
          <p:cNvGrpSpPr>
            <a:grpSpLocks/>
          </p:cNvGrpSpPr>
          <p:nvPr/>
        </p:nvGrpSpPr>
        <p:grpSpPr bwMode="auto">
          <a:xfrm>
            <a:off x="8915208" y="5638844"/>
            <a:ext cx="190502" cy="266701"/>
            <a:chOff x="4694" y="3556"/>
            <a:chExt cx="120" cy="168"/>
          </a:xfrm>
        </p:grpSpPr>
        <p:sp>
          <p:nvSpPr>
            <p:cNvPr id="15529" name="Rectangle 3"/>
            <p:cNvSpPr>
              <a:spLocks noChangeArrowheads="1"/>
            </p:cNvSpPr>
            <p:nvPr/>
          </p:nvSpPr>
          <p:spPr bwMode="auto">
            <a:xfrm>
              <a:off x="4699" y="3561"/>
              <a:ext cx="115" cy="16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sp>
          <p:nvSpPr>
            <p:cNvPr id="15530" name="Rectangle 4"/>
            <p:cNvSpPr>
              <a:spLocks noChangeArrowheads="1"/>
            </p:cNvSpPr>
            <p:nvPr/>
          </p:nvSpPr>
          <p:spPr bwMode="auto">
            <a:xfrm>
              <a:off x="4694" y="3556"/>
              <a:ext cx="115" cy="16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grpSp>
      <p:grpSp>
        <p:nvGrpSpPr>
          <p:cNvPr id="15362" name="Group 5"/>
          <p:cNvGrpSpPr>
            <a:grpSpLocks/>
          </p:cNvGrpSpPr>
          <p:nvPr/>
        </p:nvGrpSpPr>
        <p:grpSpPr bwMode="auto">
          <a:xfrm>
            <a:off x="2514603" y="5434028"/>
            <a:ext cx="3367088" cy="388938"/>
            <a:chOff x="624" y="3423"/>
            <a:chExt cx="2121" cy="245"/>
          </a:xfrm>
        </p:grpSpPr>
        <p:sp>
          <p:nvSpPr>
            <p:cNvPr id="15527" name="Rectangle 6"/>
            <p:cNvSpPr>
              <a:spLocks noChangeArrowheads="1"/>
            </p:cNvSpPr>
            <p:nvPr/>
          </p:nvSpPr>
          <p:spPr bwMode="auto">
            <a:xfrm>
              <a:off x="628" y="3427"/>
              <a:ext cx="115" cy="241"/>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900" dirty="0">
                <a:solidFill>
                  <a:srgbClr val="FFFFFF"/>
                </a:solidFill>
                <a:latin typeface="Arial" charset="0"/>
              </a:endParaRPr>
            </a:p>
          </p:txBody>
        </p:sp>
        <p:sp>
          <p:nvSpPr>
            <p:cNvPr id="15528" name="Rectangle 7"/>
            <p:cNvSpPr>
              <a:spLocks noChangeArrowheads="1"/>
            </p:cNvSpPr>
            <p:nvPr/>
          </p:nvSpPr>
          <p:spPr bwMode="auto">
            <a:xfrm>
              <a:off x="624" y="3423"/>
              <a:ext cx="2121" cy="240"/>
            </a:xfrm>
            <a:prstGeom prst="rect">
              <a:avLst/>
            </a:prstGeom>
            <a:noFill/>
            <a:ln w="12700">
              <a:no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grpSp>
      <p:sp>
        <p:nvSpPr>
          <p:cNvPr id="15363" name="Oval 11"/>
          <p:cNvSpPr>
            <a:spLocks noChangeArrowheads="1"/>
          </p:cNvSpPr>
          <p:nvPr/>
        </p:nvSpPr>
        <p:spPr bwMode="auto">
          <a:xfrm>
            <a:off x="2667013" y="2019300"/>
            <a:ext cx="6804025" cy="3810000"/>
          </a:xfrm>
          <a:prstGeom prst="ellipse">
            <a:avLst/>
          </a:prstGeom>
          <a:solidFill>
            <a:srgbClr val="003366"/>
          </a:solidFill>
          <a:ln w="3175">
            <a:solidFill>
              <a:srgbClr val="FFCC99"/>
            </a:solidFill>
            <a:round/>
            <a:headEnd/>
            <a:tailEnd/>
          </a:ln>
        </p:spPr>
        <p:txBody>
          <a:bodyPr wrap="none" anchor="ctr"/>
          <a:lstStyle/>
          <a:p>
            <a:pPr algn="ctr" defTabSz="914400" eaLnBrk="0" fontAlgn="base" hangingPunct="0">
              <a:spcBef>
                <a:spcPct val="0"/>
              </a:spcBef>
              <a:spcAft>
                <a:spcPct val="0"/>
              </a:spcAft>
            </a:pPr>
            <a:endParaRPr lang="en-US" sz="2400" dirty="0">
              <a:solidFill>
                <a:prstClr val="white"/>
              </a:solidFill>
              <a:latin typeface="Arial" charset="0"/>
            </a:endParaRPr>
          </a:p>
        </p:txBody>
      </p:sp>
      <p:sp>
        <p:nvSpPr>
          <p:cNvPr id="15364" name="Freeform 12"/>
          <p:cNvSpPr>
            <a:spLocks/>
          </p:cNvSpPr>
          <p:nvPr/>
        </p:nvSpPr>
        <p:spPr bwMode="auto">
          <a:xfrm>
            <a:off x="5943601" y="2895601"/>
            <a:ext cx="1339851" cy="1981200"/>
          </a:xfrm>
          <a:custGeom>
            <a:avLst/>
            <a:gdLst>
              <a:gd name="T0" fmla="*/ 2147483647 w 844"/>
              <a:gd name="T1" fmla="*/ 0 h 1081"/>
              <a:gd name="T2" fmla="*/ 0 w 844"/>
              <a:gd name="T3" fmla="*/ 2147483647 h 1081"/>
              <a:gd name="T4" fmla="*/ 0 w 844"/>
              <a:gd name="T5" fmla="*/ 2147483647 h 1081"/>
              <a:gd name="T6" fmla="*/ 2147483647 w 844"/>
              <a:gd name="T7" fmla="*/ 2147483647 h 1081"/>
              <a:gd name="T8" fmla="*/ 2147483647 w 844"/>
              <a:gd name="T9" fmla="*/ 2147483647 h 1081"/>
              <a:gd name="T10" fmla="*/ 2147483647 w 844"/>
              <a:gd name="T11" fmla="*/ 2147483647 h 1081"/>
              <a:gd name="T12" fmla="*/ 2147483647 w 844"/>
              <a:gd name="T13" fmla="*/ 2147483647 h 1081"/>
              <a:gd name="T14" fmla="*/ 2147483647 w 844"/>
              <a:gd name="T15" fmla="*/ 0 h 1081"/>
              <a:gd name="T16" fmla="*/ 2147483647 w 844"/>
              <a:gd name="T17" fmla="*/ 0 h 10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4"/>
              <a:gd name="T28" fmla="*/ 0 h 1081"/>
              <a:gd name="T29" fmla="*/ 844 w 844"/>
              <a:gd name="T30" fmla="*/ 1081 h 10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4" h="1081">
                <a:moveTo>
                  <a:pt x="247" y="0"/>
                </a:moveTo>
                <a:lnTo>
                  <a:pt x="0" y="233"/>
                </a:lnTo>
                <a:lnTo>
                  <a:pt x="0" y="848"/>
                </a:lnTo>
                <a:lnTo>
                  <a:pt x="247" y="1080"/>
                </a:lnTo>
                <a:lnTo>
                  <a:pt x="596" y="1080"/>
                </a:lnTo>
                <a:lnTo>
                  <a:pt x="843" y="848"/>
                </a:lnTo>
                <a:lnTo>
                  <a:pt x="843" y="233"/>
                </a:lnTo>
                <a:lnTo>
                  <a:pt x="596" y="0"/>
                </a:lnTo>
                <a:lnTo>
                  <a:pt x="247" y="0"/>
                </a:lnTo>
              </a:path>
            </a:pathLst>
          </a:custGeom>
          <a:solidFill>
            <a:srgbClr val="000032"/>
          </a:solidFill>
          <a:ln w="25400" cap="rnd">
            <a:solidFill>
              <a:schemeClr val="bg2"/>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nvGrpSpPr>
          <p:cNvPr id="15365" name="Group 13"/>
          <p:cNvGrpSpPr>
            <a:grpSpLocks/>
          </p:cNvGrpSpPr>
          <p:nvPr/>
        </p:nvGrpSpPr>
        <p:grpSpPr bwMode="auto">
          <a:xfrm>
            <a:off x="8610556" y="3149602"/>
            <a:ext cx="719138" cy="778696"/>
            <a:chOff x="3807" y="2101"/>
            <a:chExt cx="453" cy="279"/>
          </a:xfrm>
        </p:grpSpPr>
        <p:sp>
          <p:nvSpPr>
            <p:cNvPr id="15523" name="Rectangle 14"/>
            <p:cNvSpPr>
              <a:spLocks noChangeArrowheads="1"/>
            </p:cNvSpPr>
            <p:nvPr/>
          </p:nvSpPr>
          <p:spPr bwMode="auto">
            <a:xfrm>
              <a:off x="3809" y="2105"/>
              <a:ext cx="451" cy="275"/>
            </a:xfrm>
            <a:prstGeom prst="rect">
              <a:avLst/>
            </a:prstGeom>
            <a:noFill/>
            <a:ln w="12700">
              <a:noFill/>
              <a:miter lim="800000"/>
              <a:headEnd/>
              <a:tailEnd/>
            </a:ln>
          </p:spPr>
          <p:txBody>
            <a:bodyPr wrap="none" lIns="90488" tIns="44450" rIns="90488" bIns="44450">
              <a:spAutoFit/>
            </a:bodyPr>
            <a:lstStyle/>
            <a:p>
              <a:pPr algn="ctr" defTabSz="914400" eaLnBrk="0" fontAlgn="base" hangingPunct="0">
                <a:spcBef>
                  <a:spcPct val="0"/>
                </a:spcBef>
                <a:spcAft>
                  <a:spcPct val="0"/>
                </a:spcAft>
              </a:pPr>
              <a:r>
                <a:rPr lang="en-US" sz="1100" dirty="0">
                  <a:solidFill>
                    <a:srgbClr val="FFFFFF"/>
                  </a:solidFill>
                  <a:latin typeface="Arial" charset="0"/>
                </a:rPr>
                <a:t>Capsid</a:t>
              </a:r>
            </a:p>
            <a:p>
              <a:pPr algn="ctr" defTabSz="914400" eaLnBrk="0" fontAlgn="base" hangingPunct="0">
                <a:spcBef>
                  <a:spcPct val="0"/>
                </a:spcBef>
                <a:spcAft>
                  <a:spcPct val="0"/>
                </a:spcAft>
              </a:pPr>
              <a:r>
                <a:rPr lang="en-US" sz="1100" dirty="0">
                  <a:solidFill>
                    <a:srgbClr val="FFFFFF"/>
                  </a:solidFill>
                  <a:latin typeface="Arial" charset="0"/>
                </a:rPr>
                <a:t>proteins</a:t>
              </a:r>
            </a:p>
            <a:p>
              <a:pPr algn="ctr" defTabSz="914400" eaLnBrk="0" fontAlgn="base" hangingPunct="0">
                <a:spcBef>
                  <a:spcPct val="0"/>
                </a:spcBef>
                <a:spcAft>
                  <a:spcPct val="0"/>
                </a:spcAft>
              </a:pPr>
              <a:r>
                <a:rPr lang="en-US" sz="1100" dirty="0">
                  <a:solidFill>
                    <a:srgbClr val="FFFFFF"/>
                  </a:solidFill>
                  <a:latin typeface="Arial" charset="0"/>
                </a:rPr>
                <a:t>and viral</a:t>
              </a:r>
            </a:p>
            <a:p>
              <a:pPr algn="ctr" defTabSz="914400" eaLnBrk="0" fontAlgn="base" hangingPunct="0">
                <a:spcBef>
                  <a:spcPct val="0"/>
                </a:spcBef>
                <a:spcAft>
                  <a:spcPct val="0"/>
                </a:spcAft>
              </a:pPr>
              <a:r>
                <a:rPr lang="en-US" sz="1100" dirty="0">
                  <a:solidFill>
                    <a:srgbClr val="FFFFFF"/>
                  </a:solidFill>
                  <a:latin typeface="Arial" charset="0"/>
                </a:rPr>
                <a:t>RNA</a:t>
              </a:r>
            </a:p>
          </p:txBody>
        </p:sp>
        <p:sp>
          <p:nvSpPr>
            <p:cNvPr id="15524" name="Rectangle 15"/>
            <p:cNvSpPr>
              <a:spLocks noChangeArrowheads="1"/>
            </p:cNvSpPr>
            <p:nvPr/>
          </p:nvSpPr>
          <p:spPr bwMode="auto">
            <a:xfrm>
              <a:off x="3807" y="2101"/>
              <a:ext cx="115" cy="9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sp>
          <p:nvSpPr>
            <p:cNvPr id="15525" name="Rectangle 16"/>
            <p:cNvSpPr>
              <a:spLocks noChangeArrowheads="1"/>
            </p:cNvSpPr>
            <p:nvPr/>
          </p:nvSpPr>
          <p:spPr bwMode="auto">
            <a:xfrm>
              <a:off x="3812" y="2213"/>
              <a:ext cx="115" cy="9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sp>
          <p:nvSpPr>
            <p:cNvPr id="15526" name="Rectangle 17"/>
            <p:cNvSpPr>
              <a:spLocks noChangeArrowheads="1"/>
            </p:cNvSpPr>
            <p:nvPr/>
          </p:nvSpPr>
          <p:spPr bwMode="auto">
            <a:xfrm>
              <a:off x="3807" y="2208"/>
              <a:ext cx="115" cy="9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grpSp>
      <p:sp>
        <p:nvSpPr>
          <p:cNvPr id="15366" name="Line 25"/>
          <p:cNvSpPr>
            <a:spLocks noChangeShapeType="1"/>
          </p:cNvSpPr>
          <p:nvPr/>
        </p:nvSpPr>
        <p:spPr bwMode="auto">
          <a:xfrm rot="16200000" flipV="1">
            <a:off x="4495801" y="3581400"/>
            <a:ext cx="0" cy="762000"/>
          </a:xfrm>
          <a:prstGeom prst="line">
            <a:avLst/>
          </a:prstGeom>
          <a:noFill/>
          <a:ln w="25400">
            <a:solidFill>
              <a:srgbClr val="FF00FF"/>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367" name="Line 26"/>
          <p:cNvSpPr>
            <a:spLocks noChangeShapeType="1"/>
          </p:cNvSpPr>
          <p:nvPr/>
        </p:nvSpPr>
        <p:spPr bwMode="auto">
          <a:xfrm>
            <a:off x="7505700" y="2260600"/>
            <a:ext cx="0" cy="39624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grpSp>
        <p:nvGrpSpPr>
          <p:cNvPr id="15368" name="Group 27"/>
          <p:cNvGrpSpPr>
            <a:grpSpLocks/>
          </p:cNvGrpSpPr>
          <p:nvPr/>
        </p:nvGrpSpPr>
        <p:grpSpPr bwMode="auto">
          <a:xfrm>
            <a:off x="3273427" y="4267226"/>
            <a:ext cx="852489" cy="428627"/>
            <a:chOff x="1674" y="2572"/>
            <a:chExt cx="537" cy="270"/>
          </a:xfrm>
        </p:grpSpPr>
        <p:sp>
          <p:nvSpPr>
            <p:cNvPr id="15519" name="Rectangle 28"/>
            <p:cNvSpPr>
              <a:spLocks noChangeArrowheads="1"/>
            </p:cNvSpPr>
            <p:nvPr/>
          </p:nvSpPr>
          <p:spPr bwMode="auto">
            <a:xfrm>
              <a:off x="1737" y="2575"/>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520" name="Rectangle 29"/>
            <p:cNvSpPr>
              <a:spLocks noChangeArrowheads="1"/>
            </p:cNvSpPr>
            <p:nvPr/>
          </p:nvSpPr>
          <p:spPr bwMode="auto">
            <a:xfrm>
              <a:off x="1674" y="2572"/>
              <a:ext cx="537" cy="270"/>
            </a:xfrm>
            <a:prstGeom prst="rect">
              <a:avLst/>
            </a:prstGeom>
            <a:noFill/>
            <a:ln w="12700">
              <a:noFill/>
              <a:miter lim="800000"/>
              <a:headEnd/>
              <a:tailEnd/>
            </a:ln>
          </p:spPr>
          <p:txBody>
            <a:bodyPr wrap="none" lIns="90488" tIns="44450" rIns="90488" bIns="44450">
              <a:spAutoFit/>
            </a:bodyPr>
            <a:lstStyle/>
            <a:p>
              <a:pPr algn="ctr" defTabSz="914400" eaLnBrk="0" fontAlgn="base" hangingPunct="0">
                <a:spcBef>
                  <a:spcPct val="0"/>
                </a:spcBef>
                <a:spcAft>
                  <a:spcPct val="0"/>
                </a:spcAft>
              </a:pPr>
              <a:r>
                <a:rPr lang="en-US" sz="1200" dirty="0">
                  <a:solidFill>
                    <a:srgbClr val="FFFFFF"/>
                  </a:solidFill>
                  <a:latin typeface="Arial" charset="0"/>
                </a:rPr>
                <a:t>Viral RNA</a:t>
              </a:r>
              <a:endParaRPr lang="en-US" sz="1000" dirty="0">
                <a:solidFill>
                  <a:srgbClr val="FFFFFF"/>
                </a:solidFill>
                <a:latin typeface="Arial" charset="0"/>
              </a:endParaRPr>
            </a:p>
            <a:p>
              <a:pPr algn="ctr" defTabSz="914400" eaLnBrk="0" fontAlgn="base" hangingPunct="0">
                <a:spcBef>
                  <a:spcPct val="0"/>
                </a:spcBef>
                <a:spcAft>
                  <a:spcPct val="0"/>
                </a:spcAft>
              </a:pPr>
              <a:endParaRPr lang="en-US" sz="1000" dirty="0">
                <a:solidFill>
                  <a:srgbClr val="FFFFFF"/>
                </a:solidFill>
                <a:latin typeface="Arial" charset="0"/>
              </a:endParaRPr>
            </a:p>
          </p:txBody>
        </p:sp>
        <p:sp>
          <p:nvSpPr>
            <p:cNvPr id="15521" name="Rectangle 30"/>
            <p:cNvSpPr>
              <a:spLocks noChangeArrowheads="1"/>
            </p:cNvSpPr>
            <p:nvPr/>
          </p:nvSpPr>
          <p:spPr bwMode="auto">
            <a:xfrm>
              <a:off x="1826" y="2666"/>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522" name="Rectangle 31"/>
            <p:cNvSpPr>
              <a:spLocks noChangeArrowheads="1"/>
            </p:cNvSpPr>
            <p:nvPr/>
          </p:nvSpPr>
          <p:spPr bwMode="auto">
            <a:xfrm>
              <a:off x="1823" y="2663"/>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69" name="Group 32"/>
          <p:cNvGrpSpPr>
            <a:grpSpLocks/>
          </p:cNvGrpSpPr>
          <p:nvPr/>
        </p:nvGrpSpPr>
        <p:grpSpPr bwMode="auto">
          <a:xfrm>
            <a:off x="8915412" y="4038600"/>
            <a:ext cx="381001" cy="457200"/>
            <a:chOff x="3943" y="2352"/>
            <a:chExt cx="154" cy="250"/>
          </a:xfrm>
        </p:grpSpPr>
        <p:sp>
          <p:nvSpPr>
            <p:cNvPr id="15517" name="Oval 33"/>
            <p:cNvSpPr>
              <a:spLocks noChangeArrowheads="1"/>
            </p:cNvSpPr>
            <p:nvPr/>
          </p:nvSpPr>
          <p:spPr bwMode="auto">
            <a:xfrm>
              <a:off x="3943" y="2352"/>
              <a:ext cx="154" cy="250"/>
            </a:xfrm>
            <a:prstGeom prst="ellipse">
              <a:avLst/>
            </a:prstGeom>
            <a:solidFill>
              <a:srgbClr val="FFCC00"/>
            </a:solidFill>
            <a:ln w="12700">
              <a:noFill/>
              <a:round/>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518" name="Oval 34"/>
            <p:cNvSpPr>
              <a:spLocks noChangeArrowheads="1"/>
            </p:cNvSpPr>
            <p:nvPr/>
          </p:nvSpPr>
          <p:spPr bwMode="auto">
            <a:xfrm>
              <a:off x="3944" y="2354"/>
              <a:ext cx="136" cy="232"/>
            </a:xfrm>
            <a:prstGeom prst="ellipse">
              <a:avLst/>
            </a:prstGeom>
            <a:solidFill>
              <a:srgbClr val="FFCC00"/>
            </a:solidFill>
            <a:ln w="25400">
              <a:noFill/>
              <a:round/>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grpSp>
      <p:sp>
        <p:nvSpPr>
          <p:cNvPr id="15370" name="Line 35"/>
          <p:cNvSpPr>
            <a:spLocks noChangeShapeType="1"/>
          </p:cNvSpPr>
          <p:nvPr/>
        </p:nvSpPr>
        <p:spPr bwMode="auto">
          <a:xfrm>
            <a:off x="6553200" y="2133600"/>
            <a:ext cx="0" cy="40386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grpSp>
        <p:nvGrpSpPr>
          <p:cNvPr id="15371" name="Group 36"/>
          <p:cNvGrpSpPr>
            <a:grpSpLocks/>
          </p:cNvGrpSpPr>
          <p:nvPr/>
        </p:nvGrpSpPr>
        <p:grpSpPr bwMode="auto">
          <a:xfrm>
            <a:off x="8763056" y="2133598"/>
            <a:ext cx="898527" cy="527050"/>
            <a:chOff x="4250" y="1662"/>
            <a:chExt cx="566" cy="332"/>
          </a:xfrm>
        </p:grpSpPr>
        <p:sp>
          <p:nvSpPr>
            <p:cNvPr id="15513" name="Rectangle 37"/>
            <p:cNvSpPr>
              <a:spLocks noChangeArrowheads="1"/>
            </p:cNvSpPr>
            <p:nvPr/>
          </p:nvSpPr>
          <p:spPr bwMode="auto">
            <a:xfrm>
              <a:off x="4255" y="1666"/>
              <a:ext cx="561" cy="328"/>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400" dirty="0">
                  <a:solidFill>
                    <a:prstClr val="white"/>
                  </a:solidFill>
                  <a:latin typeface="Arial" charset="0"/>
                </a:rPr>
                <a:t>New HIV</a:t>
              </a:r>
            </a:p>
            <a:p>
              <a:pPr defTabSz="914400" eaLnBrk="0" fontAlgn="base" hangingPunct="0">
                <a:spcBef>
                  <a:spcPct val="0"/>
                </a:spcBef>
                <a:spcAft>
                  <a:spcPct val="0"/>
                </a:spcAft>
              </a:pPr>
              <a:r>
                <a:rPr lang="en-US" sz="1400" dirty="0">
                  <a:solidFill>
                    <a:prstClr val="white"/>
                  </a:solidFill>
                  <a:latin typeface="Arial" charset="0"/>
                </a:rPr>
                <a:t>particles</a:t>
              </a:r>
            </a:p>
          </p:txBody>
        </p:sp>
        <p:sp>
          <p:nvSpPr>
            <p:cNvPr id="15514" name="Rectangle 38"/>
            <p:cNvSpPr>
              <a:spLocks noChangeArrowheads="1"/>
            </p:cNvSpPr>
            <p:nvPr/>
          </p:nvSpPr>
          <p:spPr bwMode="auto">
            <a:xfrm>
              <a:off x="4250" y="1662"/>
              <a:ext cx="115" cy="16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sp>
          <p:nvSpPr>
            <p:cNvPr id="15515" name="Rectangle 39"/>
            <p:cNvSpPr>
              <a:spLocks noChangeArrowheads="1"/>
            </p:cNvSpPr>
            <p:nvPr/>
          </p:nvSpPr>
          <p:spPr bwMode="auto">
            <a:xfrm>
              <a:off x="4274" y="1774"/>
              <a:ext cx="115" cy="16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sp>
          <p:nvSpPr>
            <p:cNvPr id="15516" name="Rectangle 40"/>
            <p:cNvSpPr>
              <a:spLocks noChangeArrowheads="1"/>
            </p:cNvSpPr>
            <p:nvPr/>
          </p:nvSpPr>
          <p:spPr bwMode="auto">
            <a:xfrm>
              <a:off x="4268" y="1769"/>
              <a:ext cx="115" cy="16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100" dirty="0">
                <a:solidFill>
                  <a:srgbClr val="FFFFFF"/>
                </a:solidFill>
                <a:latin typeface="Arial" charset="0"/>
              </a:endParaRPr>
            </a:p>
          </p:txBody>
        </p:sp>
      </p:grpSp>
      <p:grpSp>
        <p:nvGrpSpPr>
          <p:cNvPr id="15372" name="Group 41"/>
          <p:cNvGrpSpPr>
            <a:grpSpLocks/>
          </p:cNvGrpSpPr>
          <p:nvPr/>
        </p:nvGrpSpPr>
        <p:grpSpPr bwMode="auto">
          <a:xfrm>
            <a:off x="7543774" y="2895600"/>
            <a:ext cx="1047750" cy="579438"/>
            <a:chOff x="3543" y="1259"/>
            <a:chExt cx="660" cy="365"/>
          </a:xfrm>
        </p:grpSpPr>
        <p:sp>
          <p:nvSpPr>
            <p:cNvPr id="15511" name="Rectangle 42"/>
            <p:cNvSpPr>
              <a:spLocks noChangeArrowheads="1"/>
            </p:cNvSpPr>
            <p:nvPr/>
          </p:nvSpPr>
          <p:spPr bwMode="auto">
            <a:xfrm>
              <a:off x="3543" y="1259"/>
              <a:ext cx="660" cy="212"/>
            </a:xfrm>
            <a:prstGeom prst="rect">
              <a:avLst/>
            </a:prstGeom>
            <a:noFill/>
            <a:ln w="12700">
              <a:noFill/>
              <a:miter lim="800000"/>
              <a:headEnd/>
              <a:tailEnd/>
            </a:ln>
          </p:spPr>
          <p:txBody>
            <a:bodyPr wrap="none" lIns="90488" tIns="44450" rIns="90488" bIns="44450">
              <a:spAutoFit/>
            </a:bodyPr>
            <a:lstStyle/>
            <a:p>
              <a:pPr algn="ctr" defTabSz="914400" eaLnBrk="0" fontAlgn="base" hangingPunct="0">
                <a:spcBef>
                  <a:spcPct val="0"/>
                </a:spcBef>
                <a:spcAft>
                  <a:spcPct val="0"/>
                </a:spcAft>
              </a:pPr>
              <a:r>
                <a:rPr lang="en-US" sz="1600" b="1" dirty="0">
                  <a:solidFill>
                    <a:srgbClr val="FFFFFF"/>
                  </a:solidFill>
                  <a:latin typeface="Arial" charset="0"/>
                </a:rPr>
                <a:t>Protease</a:t>
              </a:r>
              <a:endParaRPr lang="en-US" sz="1600" dirty="0">
                <a:solidFill>
                  <a:srgbClr val="FFFFFF"/>
                </a:solidFill>
                <a:latin typeface="Arial" charset="0"/>
              </a:endParaRPr>
            </a:p>
          </p:txBody>
        </p:sp>
        <p:sp>
          <p:nvSpPr>
            <p:cNvPr id="15512" name="Rectangle 43"/>
            <p:cNvSpPr>
              <a:spLocks noChangeArrowheads="1"/>
            </p:cNvSpPr>
            <p:nvPr/>
          </p:nvSpPr>
          <p:spPr bwMode="auto">
            <a:xfrm>
              <a:off x="3543" y="1403"/>
              <a:ext cx="660" cy="221"/>
            </a:xfrm>
            <a:prstGeom prst="rect">
              <a:avLst/>
            </a:prstGeom>
            <a:noFill/>
            <a:ln w="12700">
              <a:no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grpSp>
      <p:sp>
        <p:nvSpPr>
          <p:cNvPr id="15373" name="Freeform 46"/>
          <p:cNvSpPr>
            <a:spLocks/>
          </p:cNvSpPr>
          <p:nvPr/>
        </p:nvSpPr>
        <p:spPr bwMode="auto">
          <a:xfrm>
            <a:off x="6705612" y="4114807"/>
            <a:ext cx="307975" cy="157163"/>
          </a:xfrm>
          <a:custGeom>
            <a:avLst/>
            <a:gdLst>
              <a:gd name="T0" fmla="*/ 2147483647 w 194"/>
              <a:gd name="T1" fmla="*/ 2147483647 h 99"/>
              <a:gd name="T2" fmla="*/ 2147483647 w 194"/>
              <a:gd name="T3" fmla="*/ 0 h 99"/>
              <a:gd name="T4" fmla="*/ 2147483647 w 194"/>
              <a:gd name="T5" fmla="*/ 2147483647 h 99"/>
              <a:gd name="T6" fmla="*/ 2147483647 w 194"/>
              <a:gd name="T7" fmla="*/ 2147483647 h 99"/>
              <a:gd name="T8" fmla="*/ 2147483647 w 194"/>
              <a:gd name="T9" fmla="*/ 2147483647 h 99"/>
              <a:gd name="T10" fmla="*/ 2147483647 w 194"/>
              <a:gd name="T11" fmla="*/ 2147483647 h 99"/>
              <a:gd name="T12" fmla="*/ 2147483647 w 194"/>
              <a:gd name="T13" fmla="*/ 2147483647 h 99"/>
              <a:gd name="T14" fmla="*/ 2147483647 w 194"/>
              <a:gd name="T15" fmla="*/ 2147483647 h 99"/>
              <a:gd name="T16" fmla="*/ 2147483647 w 194"/>
              <a:gd name="T17" fmla="*/ 2147483647 h 99"/>
              <a:gd name="T18" fmla="*/ 2147483647 w 194"/>
              <a:gd name="T19" fmla="*/ 2147483647 h 99"/>
              <a:gd name="T20" fmla="*/ 2147483647 w 194"/>
              <a:gd name="T21" fmla="*/ 2147483647 h 99"/>
              <a:gd name="T22" fmla="*/ 2147483647 w 194"/>
              <a:gd name="T23" fmla="*/ 2147483647 h 99"/>
              <a:gd name="T24" fmla="*/ 2147483647 w 194"/>
              <a:gd name="T25" fmla="*/ 2147483647 h 99"/>
              <a:gd name="T26" fmla="*/ 2147483647 w 194"/>
              <a:gd name="T27" fmla="*/ 2147483647 h 99"/>
              <a:gd name="T28" fmla="*/ 0 w 194"/>
              <a:gd name="T29" fmla="*/ 2147483647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4"/>
              <a:gd name="T46" fmla="*/ 0 h 99"/>
              <a:gd name="T47" fmla="*/ 194 w 194"/>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4" h="99">
                <a:moveTo>
                  <a:pt x="193" y="15"/>
                </a:moveTo>
                <a:lnTo>
                  <a:pt x="174" y="0"/>
                </a:lnTo>
                <a:lnTo>
                  <a:pt x="152" y="12"/>
                </a:lnTo>
                <a:lnTo>
                  <a:pt x="143" y="29"/>
                </a:lnTo>
                <a:lnTo>
                  <a:pt x="135" y="47"/>
                </a:lnTo>
                <a:lnTo>
                  <a:pt x="116" y="39"/>
                </a:lnTo>
                <a:lnTo>
                  <a:pt x="104" y="18"/>
                </a:lnTo>
                <a:lnTo>
                  <a:pt x="82" y="36"/>
                </a:lnTo>
                <a:lnTo>
                  <a:pt x="79" y="55"/>
                </a:lnTo>
                <a:lnTo>
                  <a:pt x="58" y="66"/>
                </a:lnTo>
                <a:lnTo>
                  <a:pt x="39" y="52"/>
                </a:lnTo>
                <a:lnTo>
                  <a:pt x="21" y="42"/>
                </a:lnTo>
                <a:lnTo>
                  <a:pt x="4" y="60"/>
                </a:lnTo>
                <a:lnTo>
                  <a:pt x="2" y="79"/>
                </a:lnTo>
                <a:lnTo>
                  <a:pt x="0" y="98"/>
                </a:lnTo>
              </a:path>
            </a:pathLst>
          </a:custGeom>
          <a:noFill/>
          <a:ln w="25400" cap="rnd">
            <a:solidFill>
              <a:srgbClr val="00FF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pic>
        <p:nvPicPr>
          <p:cNvPr id="15374" name="Picture 47"/>
          <p:cNvPicPr>
            <a:picLocks noChangeAspect="1" noChangeArrowheads="1"/>
          </p:cNvPicPr>
          <p:nvPr/>
        </p:nvPicPr>
        <p:blipFill>
          <a:blip r:embed="rId3"/>
          <a:srcRect/>
          <a:stretch>
            <a:fillRect/>
          </a:stretch>
        </p:blipFill>
        <p:spPr bwMode="auto">
          <a:xfrm>
            <a:off x="9486900" y="3606807"/>
            <a:ext cx="457200" cy="600075"/>
          </a:xfrm>
          <a:prstGeom prst="rect">
            <a:avLst/>
          </a:prstGeom>
          <a:solidFill>
            <a:srgbClr val="0000FF"/>
          </a:solidFill>
          <a:ln w="9525">
            <a:noFill/>
            <a:miter lim="800000"/>
            <a:headEnd/>
            <a:tailEnd/>
          </a:ln>
        </p:spPr>
      </p:pic>
      <p:grpSp>
        <p:nvGrpSpPr>
          <p:cNvPr id="15375" name="Group 48"/>
          <p:cNvGrpSpPr>
            <a:grpSpLocks/>
          </p:cNvGrpSpPr>
          <p:nvPr/>
        </p:nvGrpSpPr>
        <p:grpSpPr bwMode="auto">
          <a:xfrm>
            <a:off x="1752603" y="6096026"/>
            <a:ext cx="1027112" cy="585789"/>
            <a:chOff x="680" y="3361"/>
            <a:chExt cx="647" cy="369"/>
          </a:xfrm>
        </p:grpSpPr>
        <p:sp>
          <p:nvSpPr>
            <p:cNvPr id="15509" name="Rectangle 49"/>
            <p:cNvSpPr>
              <a:spLocks noChangeArrowheads="1"/>
            </p:cNvSpPr>
            <p:nvPr/>
          </p:nvSpPr>
          <p:spPr bwMode="auto">
            <a:xfrm>
              <a:off x="684" y="3577"/>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510" name="Rectangle 50"/>
            <p:cNvSpPr>
              <a:spLocks noChangeArrowheads="1"/>
            </p:cNvSpPr>
            <p:nvPr/>
          </p:nvSpPr>
          <p:spPr bwMode="auto">
            <a:xfrm>
              <a:off x="680" y="3361"/>
              <a:ext cx="647" cy="270"/>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200" b="1" dirty="0">
                  <a:solidFill>
                    <a:prstClr val="white"/>
                  </a:solidFill>
                  <a:latin typeface="Arial" charset="0"/>
                </a:rPr>
                <a:t>Attachment</a:t>
              </a:r>
            </a:p>
            <a:p>
              <a:pPr defTabSz="914400" eaLnBrk="0" fontAlgn="base" hangingPunct="0">
                <a:spcBef>
                  <a:spcPct val="0"/>
                </a:spcBef>
                <a:spcAft>
                  <a:spcPct val="0"/>
                </a:spcAft>
              </a:pPr>
              <a:endParaRPr lang="en-US" sz="1000" b="1" dirty="0">
                <a:solidFill>
                  <a:prstClr val="white"/>
                </a:solidFill>
                <a:latin typeface="Arial" charset="0"/>
              </a:endParaRPr>
            </a:p>
          </p:txBody>
        </p:sp>
      </p:grpSp>
      <p:grpSp>
        <p:nvGrpSpPr>
          <p:cNvPr id="15376" name="Group 51"/>
          <p:cNvGrpSpPr>
            <a:grpSpLocks/>
          </p:cNvGrpSpPr>
          <p:nvPr/>
        </p:nvGrpSpPr>
        <p:grpSpPr bwMode="auto">
          <a:xfrm>
            <a:off x="3200384" y="6172197"/>
            <a:ext cx="942974" cy="279400"/>
            <a:chOff x="1298" y="3574"/>
            <a:chExt cx="594" cy="176"/>
          </a:xfrm>
        </p:grpSpPr>
        <p:sp>
          <p:nvSpPr>
            <p:cNvPr id="15507" name="Rectangle 52"/>
            <p:cNvSpPr>
              <a:spLocks noChangeArrowheads="1"/>
            </p:cNvSpPr>
            <p:nvPr/>
          </p:nvSpPr>
          <p:spPr bwMode="auto">
            <a:xfrm>
              <a:off x="1302" y="3577"/>
              <a:ext cx="590" cy="17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200" b="1" dirty="0">
                  <a:solidFill>
                    <a:prstClr val="white"/>
                  </a:solidFill>
                  <a:latin typeface="Arial" charset="0"/>
                </a:rPr>
                <a:t>Uncoating</a:t>
              </a:r>
              <a:endParaRPr lang="en-US" sz="1000" b="1" dirty="0">
                <a:solidFill>
                  <a:prstClr val="white"/>
                </a:solidFill>
                <a:latin typeface="Arial" charset="0"/>
              </a:endParaRPr>
            </a:p>
          </p:txBody>
        </p:sp>
        <p:sp>
          <p:nvSpPr>
            <p:cNvPr id="15508" name="Rectangle 53"/>
            <p:cNvSpPr>
              <a:spLocks noChangeArrowheads="1"/>
            </p:cNvSpPr>
            <p:nvPr/>
          </p:nvSpPr>
          <p:spPr bwMode="auto">
            <a:xfrm>
              <a:off x="1298" y="3574"/>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77" name="Group 54"/>
          <p:cNvGrpSpPr>
            <a:grpSpLocks/>
          </p:cNvGrpSpPr>
          <p:nvPr/>
        </p:nvGrpSpPr>
        <p:grpSpPr bwMode="auto">
          <a:xfrm>
            <a:off x="4254504" y="6172222"/>
            <a:ext cx="1206501" cy="463551"/>
            <a:chOff x="1867" y="3527"/>
            <a:chExt cx="760" cy="292"/>
          </a:xfrm>
        </p:grpSpPr>
        <p:sp>
          <p:nvSpPr>
            <p:cNvPr id="15503" name="Rectangle 55"/>
            <p:cNvSpPr>
              <a:spLocks noChangeArrowheads="1"/>
            </p:cNvSpPr>
            <p:nvPr/>
          </p:nvSpPr>
          <p:spPr bwMode="auto">
            <a:xfrm>
              <a:off x="1897" y="3530"/>
              <a:ext cx="730" cy="289"/>
            </a:xfrm>
            <a:prstGeom prst="rect">
              <a:avLst/>
            </a:prstGeom>
            <a:noFill/>
            <a:ln w="12700">
              <a:noFill/>
              <a:miter lim="800000"/>
              <a:headEnd/>
              <a:tailEnd/>
            </a:ln>
          </p:spPr>
          <p:txBody>
            <a:bodyPr wrap="none" lIns="90488" tIns="44450" rIns="90488" bIns="44450">
              <a:spAutoFit/>
            </a:bodyPr>
            <a:lstStyle/>
            <a:p>
              <a:pPr algn="ctr" defTabSz="914400" eaLnBrk="0" fontAlgn="base" hangingPunct="0">
                <a:spcBef>
                  <a:spcPct val="0"/>
                </a:spcBef>
                <a:spcAft>
                  <a:spcPct val="0"/>
                </a:spcAft>
              </a:pPr>
              <a:r>
                <a:rPr lang="en-US" sz="1200" b="1" dirty="0">
                  <a:solidFill>
                    <a:prstClr val="white"/>
                  </a:solidFill>
                  <a:latin typeface="Arial" charset="0"/>
                </a:rPr>
                <a:t>Reverse</a:t>
              </a:r>
            </a:p>
            <a:p>
              <a:pPr algn="ctr" defTabSz="914400" eaLnBrk="0" fontAlgn="base" hangingPunct="0">
                <a:spcBef>
                  <a:spcPct val="0"/>
                </a:spcBef>
                <a:spcAft>
                  <a:spcPct val="0"/>
                </a:spcAft>
              </a:pPr>
              <a:r>
                <a:rPr lang="en-US" sz="1200" b="1" dirty="0">
                  <a:solidFill>
                    <a:prstClr val="white"/>
                  </a:solidFill>
                  <a:latin typeface="Arial" charset="0"/>
                </a:rPr>
                <a:t>Transcription</a:t>
              </a:r>
              <a:endParaRPr lang="en-US" sz="1000" dirty="0">
                <a:solidFill>
                  <a:prstClr val="white"/>
                </a:solidFill>
                <a:latin typeface="Arial" charset="0"/>
              </a:endParaRPr>
            </a:p>
          </p:txBody>
        </p:sp>
        <p:sp>
          <p:nvSpPr>
            <p:cNvPr id="15504" name="Rectangle 56"/>
            <p:cNvSpPr>
              <a:spLocks noChangeArrowheads="1"/>
            </p:cNvSpPr>
            <p:nvPr/>
          </p:nvSpPr>
          <p:spPr bwMode="auto">
            <a:xfrm>
              <a:off x="1971" y="3527"/>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505" name="Rectangle 57"/>
            <p:cNvSpPr>
              <a:spLocks noChangeArrowheads="1"/>
            </p:cNvSpPr>
            <p:nvPr/>
          </p:nvSpPr>
          <p:spPr bwMode="auto">
            <a:xfrm>
              <a:off x="1870" y="3622"/>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506" name="Rectangle 58"/>
            <p:cNvSpPr>
              <a:spLocks noChangeArrowheads="1"/>
            </p:cNvSpPr>
            <p:nvPr/>
          </p:nvSpPr>
          <p:spPr bwMode="auto">
            <a:xfrm>
              <a:off x="1867" y="3619"/>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78" name="Group 59"/>
          <p:cNvGrpSpPr>
            <a:grpSpLocks/>
          </p:cNvGrpSpPr>
          <p:nvPr/>
        </p:nvGrpSpPr>
        <p:grpSpPr bwMode="auto">
          <a:xfrm>
            <a:off x="5562623" y="6095996"/>
            <a:ext cx="984251" cy="279400"/>
            <a:chOff x="2599" y="3574"/>
            <a:chExt cx="620" cy="176"/>
          </a:xfrm>
        </p:grpSpPr>
        <p:sp>
          <p:nvSpPr>
            <p:cNvPr id="15501" name="Rectangle 60"/>
            <p:cNvSpPr>
              <a:spLocks noChangeArrowheads="1"/>
            </p:cNvSpPr>
            <p:nvPr/>
          </p:nvSpPr>
          <p:spPr bwMode="auto">
            <a:xfrm>
              <a:off x="2602" y="3577"/>
              <a:ext cx="617" cy="17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200" b="1" dirty="0">
                  <a:solidFill>
                    <a:prstClr val="white"/>
                  </a:solidFill>
                  <a:latin typeface="Arial" charset="0"/>
                </a:rPr>
                <a:t>Integration</a:t>
              </a:r>
              <a:endParaRPr lang="en-US" sz="1000" b="1" dirty="0">
                <a:solidFill>
                  <a:prstClr val="white"/>
                </a:solidFill>
                <a:latin typeface="Arial" charset="0"/>
              </a:endParaRPr>
            </a:p>
          </p:txBody>
        </p:sp>
        <p:sp>
          <p:nvSpPr>
            <p:cNvPr id="15502" name="Rectangle 61"/>
            <p:cNvSpPr>
              <a:spLocks noChangeArrowheads="1"/>
            </p:cNvSpPr>
            <p:nvPr/>
          </p:nvSpPr>
          <p:spPr bwMode="auto">
            <a:xfrm>
              <a:off x="2599" y="3574"/>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79" name="Group 62"/>
          <p:cNvGrpSpPr>
            <a:grpSpLocks/>
          </p:cNvGrpSpPr>
          <p:nvPr/>
        </p:nvGrpSpPr>
        <p:grpSpPr bwMode="auto">
          <a:xfrm>
            <a:off x="6476992" y="5943597"/>
            <a:ext cx="1163638" cy="279400"/>
            <a:chOff x="3137" y="3577"/>
            <a:chExt cx="733" cy="176"/>
          </a:xfrm>
        </p:grpSpPr>
        <p:sp>
          <p:nvSpPr>
            <p:cNvPr id="15499" name="Rectangle 63"/>
            <p:cNvSpPr>
              <a:spLocks noChangeArrowheads="1"/>
            </p:cNvSpPr>
            <p:nvPr/>
          </p:nvSpPr>
          <p:spPr bwMode="auto">
            <a:xfrm>
              <a:off x="3140" y="3580"/>
              <a:ext cx="730" cy="17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200" b="1" dirty="0">
                  <a:solidFill>
                    <a:prstClr val="white"/>
                  </a:solidFill>
                  <a:latin typeface="Arial" charset="0"/>
                </a:rPr>
                <a:t>Transcription</a:t>
              </a:r>
              <a:endParaRPr lang="en-US" sz="1000" dirty="0">
                <a:solidFill>
                  <a:prstClr val="white"/>
                </a:solidFill>
                <a:latin typeface="Arial" charset="0"/>
              </a:endParaRPr>
            </a:p>
          </p:txBody>
        </p:sp>
        <p:sp>
          <p:nvSpPr>
            <p:cNvPr id="15500" name="Rectangle 64"/>
            <p:cNvSpPr>
              <a:spLocks noChangeArrowheads="1"/>
            </p:cNvSpPr>
            <p:nvPr/>
          </p:nvSpPr>
          <p:spPr bwMode="auto">
            <a:xfrm>
              <a:off x="3137" y="3577"/>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80" name="Group 65"/>
          <p:cNvGrpSpPr>
            <a:grpSpLocks/>
          </p:cNvGrpSpPr>
          <p:nvPr/>
        </p:nvGrpSpPr>
        <p:grpSpPr bwMode="auto">
          <a:xfrm>
            <a:off x="7620002" y="5867412"/>
            <a:ext cx="1004889" cy="400052"/>
            <a:chOff x="3720" y="3478"/>
            <a:chExt cx="633" cy="252"/>
          </a:xfrm>
        </p:grpSpPr>
        <p:sp>
          <p:nvSpPr>
            <p:cNvPr id="15497" name="Rectangle 66"/>
            <p:cNvSpPr>
              <a:spLocks noChangeArrowheads="1"/>
            </p:cNvSpPr>
            <p:nvPr/>
          </p:nvSpPr>
          <p:spPr bwMode="auto">
            <a:xfrm>
              <a:off x="3724" y="3577"/>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498" name="Rectangle 67"/>
            <p:cNvSpPr>
              <a:spLocks noChangeArrowheads="1"/>
            </p:cNvSpPr>
            <p:nvPr/>
          </p:nvSpPr>
          <p:spPr bwMode="auto">
            <a:xfrm>
              <a:off x="3720" y="3478"/>
              <a:ext cx="633" cy="17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200" b="1" dirty="0">
                  <a:solidFill>
                    <a:prstClr val="white"/>
                  </a:solidFill>
                  <a:latin typeface="Arial" charset="0"/>
                </a:rPr>
                <a:t>Translation</a:t>
              </a:r>
              <a:endParaRPr lang="en-US" sz="1000" dirty="0">
                <a:solidFill>
                  <a:prstClr val="white"/>
                </a:solidFill>
                <a:latin typeface="Arial" charset="0"/>
              </a:endParaRPr>
            </a:p>
          </p:txBody>
        </p:sp>
      </p:grpSp>
      <p:grpSp>
        <p:nvGrpSpPr>
          <p:cNvPr id="15381" name="Group 68"/>
          <p:cNvGrpSpPr>
            <a:grpSpLocks/>
          </p:cNvGrpSpPr>
          <p:nvPr/>
        </p:nvGrpSpPr>
        <p:grpSpPr bwMode="auto">
          <a:xfrm>
            <a:off x="8267708" y="5599101"/>
            <a:ext cx="268288" cy="393698"/>
            <a:chOff x="4248" y="3527"/>
            <a:chExt cx="169" cy="248"/>
          </a:xfrm>
        </p:grpSpPr>
        <p:sp>
          <p:nvSpPr>
            <p:cNvPr id="15493" name="Rectangle 69"/>
            <p:cNvSpPr>
              <a:spLocks noChangeArrowheads="1"/>
            </p:cNvSpPr>
            <p:nvPr/>
          </p:nvSpPr>
          <p:spPr bwMode="auto">
            <a:xfrm>
              <a:off x="4302" y="3530"/>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494" name="Rectangle 70"/>
            <p:cNvSpPr>
              <a:spLocks noChangeArrowheads="1"/>
            </p:cNvSpPr>
            <p:nvPr/>
          </p:nvSpPr>
          <p:spPr bwMode="auto">
            <a:xfrm>
              <a:off x="4299" y="3527"/>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495" name="Rectangle 71"/>
            <p:cNvSpPr>
              <a:spLocks noChangeArrowheads="1"/>
            </p:cNvSpPr>
            <p:nvPr/>
          </p:nvSpPr>
          <p:spPr bwMode="auto">
            <a:xfrm>
              <a:off x="4251" y="3622"/>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sp>
          <p:nvSpPr>
            <p:cNvPr id="15496" name="Rectangle 72"/>
            <p:cNvSpPr>
              <a:spLocks noChangeArrowheads="1"/>
            </p:cNvSpPr>
            <p:nvPr/>
          </p:nvSpPr>
          <p:spPr bwMode="auto">
            <a:xfrm>
              <a:off x="4248" y="3619"/>
              <a:ext cx="115" cy="153"/>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endParaRPr lang="en-US" sz="1000" dirty="0">
                <a:solidFill>
                  <a:srgbClr val="FFFFFF"/>
                </a:solidFill>
                <a:latin typeface="Arial" charset="0"/>
              </a:endParaRPr>
            </a:p>
          </p:txBody>
        </p:sp>
      </p:grpSp>
      <p:grpSp>
        <p:nvGrpSpPr>
          <p:cNvPr id="15382" name="Group 73"/>
          <p:cNvGrpSpPr>
            <a:grpSpLocks/>
          </p:cNvGrpSpPr>
          <p:nvPr/>
        </p:nvGrpSpPr>
        <p:grpSpPr bwMode="auto">
          <a:xfrm>
            <a:off x="3505201" y="3962405"/>
            <a:ext cx="414339" cy="119063"/>
            <a:chOff x="1419" y="2469"/>
            <a:chExt cx="193" cy="62"/>
          </a:xfrm>
        </p:grpSpPr>
        <p:sp>
          <p:nvSpPr>
            <p:cNvPr id="15491" name="Freeform 74"/>
            <p:cNvSpPr>
              <a:spLocks/>
            </p:cNvSpPr>
            <p:nvPr/>
          </p:nvSpPr>
          <p:spPr bwMode="auto">
            <a:xfrm>
              <a:off x="1426" y="2476"/>
              <a:ext cx="186" cy="55"/>
            </a:xfrm>
            <a:custGeom>
              <a:avLst/>
              <a:gdLst>
                <a:gd name="T0" fmla="*/ 0 w 186"/>
                <a:gd name="T1" fmla="*/ 24 h 55"/>
                <a:gd name="T2" fmla="*/ 22 w 186"/>
                <a:gd name="T3" fmla="*/ 0 h 55"/>
                <a:gd name="T4" fmla="*/ 71 w 186"/>
                <a:gd name="T5" fmla="*/ 54 h 55"/>
                <a:gd name="T6" fmla="*/ 110 w 186"/>
                <a:gd name="T7" fmla="*/ 0 h 55"/>
                <a:gd name="T8" fmla="*/ 170 w 186"/>
                <a:gd name="T9" fmla="*/ 51 h 55"/>
                <a:gd name="T10" fmla="*/ 185 w 186"/>
                <a:gd name="T11" fmla="*/ 17 h 55"/>
                <a:gd name="T12" fmla="*/ 0 60000 65536"/>
                <a:gd name="T13" fmla="*/ 0 60000 65536"/>
                <a:gd name="T14" fmla="*/ 0 60000 65536"/>
                <a:gd name="T15" fmla="*/ 0 60000 65536"/>
                <a:gd name="T16" fmla="*/ 0 60000 65536"/>
                <a:gd name="T17" fmla="*/ 0 60000 65536"/>
                <a:gd name="T18" fmla="*/ 0 w 186"/>
                <a:gd name="T19" fmla="*/ 0 h 55"/>
                <a:gd name="T20" fmla="*/ 186 w 18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186" h="55">
                  <a:moveTo>
                    <a:pt x="0" y="24"/>
                  </a:moveTo>
                  <a:lnTo>
                    <a:pt x="22" y="0"/>
                  </a:lnTo>
                  <a:lnTo>
                    <a:pt x="71" y="54"/>
                  </a:lnTo>
                  <a:lnTo>
                    <a:pt x="110" y="0"/>
                  </a:lnTo>
                  <a:lnTo>
                    <a:pt x="170" y="51"/>
                  </a:lnTo>
                  <a:lnTo>
                    <a:pt x="185" y="17"/>
                  </a:lnTo>
                </a:path>
              </a:pathLst>
            </a:custGeom>
            <a:noFill/>
            <a:ln w="25400" cap="rnd">
              <a:solidFill>
                <a:srgbClr val="339966"/>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92" name="Freeform 75"/>
            <p:cNvSpPr>
              <a:spLocks/>
            </p:cNvSpPr>
            <p:nvPr/>
          </p:nvSpPr>
          <p:spPr bwMode="auto">
            <a:xfrm>
              <a:off x="1419" y="2469"/>
              <a:ext cx="186" cy="56"/>
            </a:xfrm>
            <a:custGeom>
              <a:avLst/>
              <a:gdLst>
                <a:gd name="T0" fmla="*/ 0 w 186"/>
                <a:gd name="T1" fmla="*/ 24 h 56"/>
                <a:gd name="T2" fmla="*/ 22 w 186"/>
                <a:gd name="T3" fmla="*/ 0 h 56"/>
                <a:gd name="T4" fmla="*/ 71 w 186"/>
                <a:gd name="T5" fmla="*/ 55 h 56"/>
                <a:gd name="T6" fmla="*/ 111 w 186"/>
                <a:gd name="T7" fmla="*/ 0 h 56"/>
                <a:gd name="T8" fmla="*/ 170 w 186"/>
                <a:gd name="T9" fmla="*/ 51 h 56"/>
                <a:gd name="T10" fmla="*/ 185 w 186"/>
                <a:gd name="T11" fmla="*/ 18 h 56"/>
                <a:gd name="T12" fmla="*/ 0 60000 65536"/>
                <a:gd name="T13" fmla="*/ 0 60000 65536"/>
                <a:gd name="T14" fmla="*/ 0 60000 65536"/>
                <a:gd name="T15" fmla="*/ 0 60000 65536"/>
                <a:gd name="T16" fmla="*/ 0 60000 65536"/>
                <a:gd name="T17" fmla="*/ 0 60000 65536"/>
                <a:gd name="T18" fmla="*/ 0 w 186"/>
                <a:gd name="T19" fmla="*/ 0 h 56"/>
                <a:gd name="T20" fmla="*/ 186 w 18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86" h="56">
                  <a:moveTo>
                    <a:pt x="0" y="24"/>
                  </a:moveTo>
                  <a:lnTo>
                    <a:pt x="22" y="0"/>
                  </a:lnTo>
                  <a:lnTo>
                    <a:pt x="71" y="55"/>
                  </a:lnTo>
                  <a:lnTo>
                    <a:pt x="111" y="0"/>
                  </a:lnTo>
                  <a:lnTo>
                    <a:pt x="170" y="51"/>
                  </a:lnTo>
                  <a:lnTo>
                    <a:pt x="185" y="18"/>
                  </a:lnTo>
                </a:path>
              </a:pathLst>
            </a:custGeom>
            <a:noFill/>
            <a:ln w="25400" cap="rnd">
              <a:solidFill>
                <a:srgbClr val="339966"/>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383" name="Freeform 76"/>
          <p:cNvSpPr>
            <a:spLocks/>
          </p:cNvSpPr>
          <p:nvPr/>
        </p:nvSpPr>
        <p:spPr bwMode="auto">
          <a:xfrm>
            <a:off x="7010403" y="3581400"/>
            <a:ext cx="128588" cy="312738"/>
          </a:xfrm>
          <a:custGeom>
            <a:avLst/>
            <a:gdLst>
              <a:gd name="T0" fmla="*/ 2147483647 w 81"/>
              <a:gd name="T1" fmla="*/ 0 h 197"/>
              <a:gd name="T2" fmla="*/ 2147483647 w 81"/>
              <a:gd name="T3" fmla="*/ 2147483647 h 197"/>
              <a:gd name="T4" fmla="*/ 2147483647 w 81"/>
              <a:gd name="T5" fmla="*/ 2147483647 h 197"/>
              <a:gd name="T6" fmla="*/ 2147483647 w 81"/>
              <a:gd name="T7" fmla="*/ 2147483647 h 197"/>
              <a:gd name="T8" fmla="*/ 2147483647 w 81"/>
              <a:gd name="T9" fmla="*/ 2147483647 h 197"/>
              <a:gd name="T10" fmla="*/ 2147483647 w 81"/>
              <a:gd name="T11" fmla="*/ 2147483647 h 197"/>
              <a:gd name="T12" fmla="*/ 2147483647 w 81"/>
              <a:gd name="T13" fmla="*/ 2147483647 h 197"/>
              <a:gd name="T14" fmla="*/ 2147483647 w 81"/>
              <a:gd name="T15" fmla="*/ 2147483647 h 197"/>
              <a:gd name="T16" fmla="*/ 2147483647 w 81"/>
              <a:gd name="T17" fmla="*/ 2147483647 h 197"/>
              <a:gd name="T18" fmla="*/ 2147483647 w 81"/>
              <a:gd name="T19" fmla="*/ 2147483647 h 197"/>
              <a:gd name="T20" fmla="*/ 2147483647 w 81"/>
              <a:gd name="T21" fmla="*/ 2147483647 h 197"/>
              <a:gd name="T22" fmla="*/ 0 w 81"/>
              <a:gd name="T23" fmla="*/ 2147483647 h 197"/>
              <a:gd name="T24" fmla="*/ 2147483647 w 81"/>
              <a:gd name="T25" fmla="*/ 2147483647 h 197"/>
              <a:gd name="T26" fmla="*/ 2147483647 w 81"/>
              <a:gd name="T27" fmla="*/ 2147483647 h 197"/>
              <a:gd name="T28" fmla="*/ 2147483647 w 81"/>
              <a:gd name="T29" fmla="*/ 2147483647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197"/>
              <a:gd name="T47" fmla="*/ 81 w 81"/>
              <a:gd name="T48" fmla="*/ 197 h 1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197">
                <a:moveTo>
                  <a:pt x="80" y="0"/>
                </a:moveTo>
                <a:lnTo>
                  <a:pt x="56" y="7"/>
                </a:lnTo>
                <a:lnTo>
                  <a:pt x="53" y="29"/>
                </a:lnTo>
                <a:lnTo>
                  <a:pt x="63" y="47"/>
                </a:lnTo>
                <a:lnTo>
                  <a:pt x="73" y="64"/>
                </a:lnTo>
                <a:lnTo>
                  <a:pt x="55" y="74"/>
                </a:lnTo>
                <a:lnTo>
                  <a:pt x="31" y="69"/>
                </a:lnTo>
                <a:lnTo>
                  <a:pt x="31" y="98"/>
                </a:lnTo>
                <a:lnTo>
                  <a:pt x="46" y="111"/>
                </a:lnTo>
                <a:lnTo>
                  <a:pt x="41" y="133"/>
                </a:lnTo>
                <a:lnTo>
                  <a:pt x="19" y="138"/>
                </a:lnTo>
                <a:lnTo>
                  <a:pt x="0" y="148"/>
                </a:lnTo>
                <a:lnTo>
                  <a:pt x="5" y="170"/>
                </a:lnTo>
                <a:lnTo>
                  <a:pt x="20" y="183"/>
                </a:lnTo>
                <a:lnTo>
                  <a:pt x="34" y="196"/>
                </a:lnTo>
              </a:path>
            </a:pathLst>
          </a:custGeom>
          <a:noFill/>
          <a:ln w="25400" cap="rnd">
            <a:solidFill>
              <a:srgbClr val="00FF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384" name="Freeform 77"/>
          <p:cNvSpPr>
            <a:spLocks/>
          </p:cNvSpPr>
          <p:nvPr/>
        </p:nvSpPr>
        <p:spPr bwMode="auto">
          <a:xfrm>
            <a:off x="6781803" y="3733801"/>
            <a:ext cx="131764" cy="312738"/>
          </a:xfrm>
          <a:custGeom>
            <a:avLst/>
            <a:gdLst>
              <a:gd name="T0" fmla="*/ 2147483647 w 83"/>
              <a:gd name="T1" fmla="*/ 0 h 197"/>
              <a:gd name="T2" fmla="*/ 2147483647 w 83"/>
              <a:gd name="T3" fmla="*/ 2147483647 h 197"/>
              <a:gd name="T4" fmla="*/ 2147483647 w 83"/>
              <a:gd name="T5" fmla="*/ 2147483647 h 197"/>
              <a:gd name="T6" fmla="*/ 2147483647 w 83"/>
              <a:gd name="T7" fmla="*/ 2147483647 h 197"/>
              <a:gd name="T8" fmla="*/ 2147483647 w 83"/>
              <a:gd name="T9" fmla="*/ 2147483647 h 197"/>
              <a:gd name="T10" fmla="*/ 2147483647 w 83"/>
              <a:gd name="T11" fmla="*/ 2147483647 h 197"/>
              <a:gd name="T12" fmla="*/ 2147483647 w 83"/>
              <a:gd name="T13" fmla="*/ 2147483647 h 197"/>
              <a:gd name="T14" fmla="*/ 2147483647 w 83"/>
              <a:gd name="T15" fmla="*/ 2147483647 h 197"/>
              <a:gd name="T16" fmla="*/ 2147483647 w 83"/>
              <a:gd name="T17" fmla="*/ 2147483647 h 197"/>
              <a:gd name="T18" fmla="*/ 2147483647 w 83"/>
              <a:gd name="T19" fmla="*/ 2147483647 h 197"/>
              <a:gd name="T20" fmla="*/ 2147483647 w 83"/>
              <a:gd name="T21" fmla="*/ 2147483647 h 197"/>
              <a:gd name="T22" fmla="*/ 0 w 83"/>
              <a:gd name="T23" fmla="*/ 2147483647 h 197"/>
              <a:gd name="T24" fmla="*/ 2147483647 w 83"/>
              <a:gd name="T25" fmla="*/ 2147483647 h 197"/>
              <a:gd name="T26" fmla="*/ 2147483647 w 83"/>
              <a:gd name="T27" fmla="*/ 2147483647 h 197"/>
              <a:gd name="T28" fmla="*/ 2147483647 w 83"/>
              <a:gd name="T29" fmla="*/ 2147483647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97"/>
              <a:gd name="T47" fmla="*/ 83 w 83"/>
              <a:gd name="T48" fmla="*/ 197 h 1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97">
                <a:moveTo>
                  <a:pt x="82" y="0"/>
                </a:moveTo>
                <a:lnTo>
                  <a:pt x="56" y="7"/>
                </a:lnTo>
                <a:lnTo>
                  <a:pt x="53" y="29"/>
                </a:lnTo>
                <a:lnTo>
                  <a:pt x="63" y="47"/>
                </a:lnTo>
                <a:lnTo>
                  <a:pt x="73" y="65"/>
                </a:lnTo>
                <a:lnTo>
                  <a:pt x="55" y="74"/>
                </a:lnTo>
                <a:lnTo>
                  <a:pt x="31" y="69"/>
                </a:lnTo>
                <a:lnTo>
                  <a:pt x="31" y="98"/>
                </a:lnTo>
                <a:lnTo>
                  <a:pt x="46" y="111"/>
                </a:lnTo>
                <a:lnTo>
                  <a:pt x="43" y="133"/>
                </a:lnTo>
                <a:lnTo>
                  <a:pt x="19" y="138"/>
                </a:lnTo>
                <a:lnTo>
                  <a:pt x="0" y="148"/>
                </a:lnTo>
                <a:lnTo>
                  <a:pt x="5" y="170"/>
                </a:lnTo>
                <a:lnTo>
                  <a:pt x="21" y="183"/>
                </a:lnTo>
                <a:lnTo>
                  <a:pt x="36" y="196"/>
                </a:lnTo>
              </a:path>
            </a:pathLst>
          </a:custGeom>
          <a:noFill/>
          <a:ln w="25400" cap="rnd">
            <a:solidFill>
              <a:srgbClr val="00FF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385" name="Freeform 78"/>
          <p:cNvSpPr>
            <a:spLocks/>
          </p:cNvSpPr>
          <p:nvPr/>
        </p:nvSpPr>
        <p:spPr bwMode="auto">
          <a:xfrm>
            <a:off x="7010401" y="4191004"/>
            <a:ext cx="146051" cy="296863"/>
          </a:xfrm>
          <a:custGeom>
            <a:avLst/>
            <a:gdLst>
              <a:gd name="T0" fmla="*/ 2147483647 w 92"/>
              <a:gd name="T1" fmla="*/ 2147483647 h 187"/>
              <a:gd name="T2" fmla="*/ 0 w 92"/>
              <a:gd name="T3" fmla="*/ 2147483647 h 187"/>
              <a:gd name="T4" fmla="*/ 2147483647 w 92"/>
              <a:gd name="T5" fmla="*/ 2147483647 h 187"/>
              <a:gd name="T6" fmla="*/ 2147483647 w 92"/>
              <a:gd name="T7" fmla="*/ 2147483647 h 187"/>
              <a:gd name="T8" fmla="*/ 2147483647 w 92"/>
              <a:gd name="T9" fmla="*/ 2147483647 h 187"/>
              <a:gd name="T10" fmla="*/ 2147483647 w 92"/>
              <a:gd name="T11" fmla="*/ 2147483647 h 187"/>
              <a:gd name="T12" fmla="*/ 2147483647 w 92"/>
              <a:gd name="T13" fmla="*/ 2147483647 h 187"/>
              <a:gd name="T14" fmla="*/ 2147483647 w 92"/>
              <a:gd name="T15" fmla="*/ 2147483647 h 187"/>
              <a:gd name="T16" fmla="*/ 2147483647 w 92"/>
              <a:gd name="T17" fmla="*/ 2147483647 h 187"/>
              <a:gd name="T18" fmla="*/ 2147483647 w 92"/>
              <a:gd name="T19" fmla="*/ 2147483647 h 187"/>
              <a:gd name="T20" fmla="*/ 2147483647 w 92"/>
              <a:gd name="T21" fmla="*/ 2147483647 h 187"/>
              <a:gd name="T22" fmla="*/ 2147483647 w 92"/>
              <a:gd name="T23" fmla="*/ 2147483647 h 187"/>
              <a:gd name="T24" fmla="*/ 2147483647 w 92"/>
              <a:gd name="T25" fmla="*/ 2147483647 h 187"/>
              <a:gd name="T26" fmla="*/ 2147483647 w 92"/>
              <a:gd name="T27" fmla="*/ 2147483647 h 187"/>
              <a:gd name="T28" fmla="*/ 2147483647 w 92"/>
              <a:gd name="T29" fmla="*/ 0 h 1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87"/>
              <a:gd name="T47" fmla="*/ 92 w 92"/>
              <a:gd name="T48" fmla="*/ 187 h 1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87">
                <a:moveTo>
                  <a:pt x="18" y="186"/>
                </a:moveTo>
                <a:lnTo>
                  <a:pt x="0" y="168"/>
                </a:lnTo>
                <a:lnTo>
                  <a:pt x="11" y="149"/>
                </a:lnTo>
                <a:lnTo>
                  <a:pt x="30" y="139"/>
                </a:lnTo>
                <a:lnTo>
                  <a:pt x="49" y="130"/>
                </a:lnTo>
                <a:lnTo>
                  <a:pt x="37" y="112"/>
                </a:lnTo>
                <a:lnTo>
                  <a:pt x="15" y="102"/>
                </a:lnTo>
                <a:lnTo>
                  <a:pt x="32" y="80"/>
                </a:lnTo>
                <a:lnTo>
                  <a:pt x="52" y="77"/>
                </a:lnTo>
                <a:lnTo>
                  <a:pt x="61" y="56"/>
                </a:lnTo>
                <a:lnTo>
                  <a:pt x="45" y="38"/>
                </a:lnTo>
                <a:lnTo>
                  <a:pt x="35" y="21"/>
                </a:lnTo>
                <a:lnTo>
                  <a:pt x="52" y="6"/>
                </a:lnTo>
                <a:lnTo>
                  <a:pt x="73" y="1"/>
                </a:lnTo>
                <a:lnTo>
                  <a:pt x="91" y="0"/>
                </a:lnTo>
              </a:path>
            </a:pathLst>
          </a:custGeom>
          <a:noFill/>
          <a:ln w="25400" cap="rnd">
            <a:solidFill>
              <a:srgbClr val="00FF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386" name="Freeform 79"/>
          <p:cNvSpPr>
            <a:spLocks/>
          </p:cNvSpPr>
          <p:nvPr/>
        </p:nvSpPr>
        <p:spPr bwMode="auto">
          <a:xfrm>
            <a:off x="7772401" y="3886200"/>
            <a:ext cx="527051" cy="357188"/>
          </a:xfrm>
          <a:custGeom>
            <a:avLst/>
            <a:gdLst>
              <a:gd name="T0" fmla="*/ 0 w 332"/>
              <a:gd name="T1" fmla="*/ 0 h 225"/>
              <a:gd name="T2" fmla="*/ 2147483647 w 332"/>
              <a:gd name="T3" fmla="*/ 2147483647 h 225"/>
              <a:gd name="T4" fmla="*/ 2147483647 w 332"/>
              <a:gd name="T5" fmla="*/ 2147483647 h 225"/>
              <a:gd name="T6" fmla="*/ 2147483647 w 332"/>
              <a:gd name="T7" fmla="*/ 2147483647 h 225"/>
              <a:gd name="T8" fmla="*/ 2147483647 w 332"/>
              <a:gd name="T9" fmla="*/ 2147483647 h 225"/>
              <a:gd name="T10" fmla="*/ 2147483647 w 332"/>
              <a:gd name="T11" fmla="*/ 2147483647 h 225"/>
              <a:gd name="T12" fmla="*/ 2147483647 w 332"/>
              <a:gd name="T13" fmla="*/ 2147483647 h 225"/>
              <a:gd name="T14" fmla="*/ 2147483647 w 332"/>
              <a:gd name="T15" fmla="*/ 2147483647 h 225"/>
              <a:gd name="T16" fmla="*/ 2147483647 w 332"/>
              <a:gd name="T17" fmla="*/ 2147483647 h 225"/>
              <a:gd name="T18" fmla="*/ 2147483647 w 332"/>
              <a:gd name="T19" fmla="*/ 2147483647 h 225"/>
              <a:gd name="T20" fmla="*/ 0 w 332"/>
              <a:gd name="T21" fmla="*/ 0 h 2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2"/>
              <a:gd name="T34" fmla="*/ 0 h 225"/>
              <a:gd name="T35" fmla="*/ 332 w 332"/>
              <a:gd name="T36" fmla="*/ 225 h 2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2" h="225">
                <a:moveTo>
                  <a:pt x="0" y="0"/>
                </a:moveTo>
                <a:lnTo>
                  <a:pt x="103" y="59"/>
                </a:lnTo>
                <a:lnTo>
                  <a:pt x="269" y="162"/>
                </a:lnTo>
                <a:lnTo>
                  <a:pt x="319" y="198"/>
                </a:lnTo>
                <a:lnTo>
                  <a:pt x="331" y="224"/>
                </a:lnTo>
                <a:lnTo>
                  <a:pt x="301" y="206"/>
                </a:lnTo>
                <a:lnTo>
                  <a:pt x="278" y="196"/>
                </a:lnTo>
                <a:lnTo>
                  <a:pt x="253" y="192"/>
                </a:lnTo>
                <a:lnTo>
                  <a:pt x="137" y="114"/>
                </a:lnTo>
                <a:lnTo>
                  <a:pt x="54" y="51"/>
                </a:lnTo>
                <a:lnTo>
                  <a:pt x="0" y="0"/>
                </a:lnTo>
              </a:path>
            </a:pathLst>
          </a:custGeom>
          <a:solidFill>
            <a:srgbClr val="C0C0C0"/>
          </a:solidFill>
          <a:ln w="127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nvGrpSpPr>
          <p:cNvPr id="15387" name="Group 80"/>
          <p:cNvGrpSpPr>
            <a:grpSpLocks/>
          </p:cNvGrpSpPr>
          <p:nvPr/>
        </p:nvGrpSpPr>
        <p:grpSpPr bwMode="auto">
          <a:xfrm>
            <a:off x="8229604" y="4191005"/>
            <a:ext cx="234949" cy="220663"/>
            <a:chOff x="3693" y="2671"/>
            <a:chExt cx="148" cy="139"/>
          </a:xfrm>
        </p:grpSpPr>
        <p:sp>
          <p:nvSpPr>
            <p:cNvPr id="15488" name="Freeform 81"/>
            <p:cNvSpPr>
              <a:spLocks/>
            </p:cNvSpPr>
            <p:nvPr/>
          </p:nvSpPr>
          <p:spPr bwMode="auto">
            <a:xfrm>
              <a:off x="3695" y="2671"/>
              <a:ext cx="146" cy="139"/>
            </a:xfrm>
            <a:custGeom>
              <a:avLst/>
              <a:gdLst>
                <a:gd name="T0" fmla="*/ 10 w 146"/>
                <a:gd name="T1" fmla="*/ 41 h 139"/>
                <a:gd name="T2" fmla="*/ 49 w 146"/>
                <a:gd name="T3" fmla="*/ 85 h 139"/>
                <a:gd name="T4" fmla="*/ 95 w 146"/>
                <a:gd name="T5" fmla="*/ 130 h 139"/>
                <a:gd name="T6" fmla="*/ 106 w 146"/>
                <a:gd name="T7" fmla="*/ 138 h 139"/>
                <a:gd name="T8" fmla="*/ 114 w 146"/>
                <a:gd name="T9" fmla="*/ 138 h 139"/>
                <a:gd name="T10" fmla="*/ 120 w 146"/>
                <a:gd name="T11" fmla="*/ 135 h 139"/>
                <a:gd name="T12" fmla="*/ 127 w 146"/>
                <a:gd name="T13" fmla="*/ 132 h 139"/>
                <a:gd name="T14" fmla="*/ 132 w 146"/>
                <a:gd name="T15" fmla="*/ 128 h 139"/>
                <a:gd name="T16" fmla="*/ 138 w 146"/>
                <a:gd name="T17" fmla="*/ 120 h 139"/>
                <a:gd name="T18" fmla="*/ 141 w 146"/>
                <a:gd name="T19" fmla="*/ 109 h 139"/>
                <a:gd name="T20" fmla="*/ 145 w 146"/>
                <a:gd name="T21" fmla="*/ 97 h 139"/>
                <a:gd name="T22" fmla="*/ 143 w 146"/>
                <a:gd name="T23" fmla="*/ 80 h 139"/>
                <a:gd name="T24" fmla="*/ 141 w 146"/>
                <a:gd name="T25" fmla="*/ 63 h 139"/>
                <a:gd name="T26" fmla="*/ 130 w 146"/>
                <a:gd name="T27" fmla="*/ 45 h 139"/>
                <a:gd name="T28" fmla="*/ 119 w 146"/>
                <a:gd name="T29" fmla="*/ 33 h 139"/>
                <a:gd name="T30" fmla="*/ 102 w 146"/>
                <a:gd name="T31" fmla="*/ 41 h 139"/>
                <a:gd name="T32" fmla="*/ 86 w 146"/>
                <a:gd name="T33" fmla="*/ 27 h 139"/>
                <a:gd name="T34" fmla="*/ 70 w 146"/>
                <a:gd name="T35" fmla="*/ 18 h 139"/>
                <a:gd name="T36" fmla="*/ 60 w 146"/>
                <a:gd name="T37" fmla="*/ 18 h 139"/>
                <a:gd name="T38" fmla="*/ 46 w 146"/>
                <a:gd name="T39" fmla="*/ 22 h 139"/>
                <a:gd name="T40" fmla="*/ 37 w 146"/>
                <a:gd name="T41" fmla="*/ 29 h 139"/>
                <a:gd name="T42" fmla="*/ 33 w 146"/>
                <a:gd name="T43" fmla="*/ 38 h 139"/>
                <a:gd name="T44" fmla="*/ 35 w 146"/>
                <a:gd name="T45" fmla="*/ 48 h 139"/>
                <a:gd name="T46" fmla="*/ 42 w 146"/>
                <a:gd name="T47" fmla="*/ 56 h 139"/>
                <a:gd name="T48" fmla="*/ 60 w 146"/>
                <a:gd name="T49" fmla="*/ 76 h 139"/>
                <a:gd name="T50" fmla="*/ 83 w 146"/>
                <a:gd name="T51" fmla="*/ 101 h 139"/>
                <a:gd name="T52" fmla="*/ 95 w 146"/>
                <a:gd name="T53" fmla="*/ 112 h 139"/>
                <a:gd name="T54" fmla="*/ 102 w 146"/>
                <a:gd name="T55" fmla="*/ 116 h 139"/>
                <a:gd name="T56" fmla="*/ 108 w 146"/>
                <a:gd name="T57" fmla="*/ 116 h 139"/>
                <a:gd name="T58" fmla="*/ 114 w 146"/>
                <a:gd name="T59" fmla="*/ 112 h 139"/>
                <a:gd name="T60" fmla="*/ 119 w 146"/>
                <a:gd name="T61" fmla="*/ 108 h 139"/>
                <a:gd name="T62" fmla="*/ 125 w 146"/>
                <a:gd name="T63" fmla="*/ 101 h 139"/>
                <a:gd name="T64" fmla="*/ 127 w 146"/>
                <a:gd name="T65" fmla="*/ 86 h 139"/>
                <a:gd name="T66" fmla="*/ 124 w 146"/>
                <a:gd name="T67" fmla="*/ 68 h 139"/>
                <a:gd name="T68" fmla="*/ 113 w 146"/>
                <a:gd name="T69" fmla="*/ 50 h 139"/>
                <a:gd name="T70" fmla="*/ 119 w 146"/>
                <a:gd name="T71" fmla="*/ 33 h 139"/>
                <a:gd name="T72" fmla="*/ 106 w 146"/>
                <a:gd name="T73" fmla="*/ 23 h 139"/>
                <a:gd name="T74" fmla="*/ 88 w 146"/>
                <a:gd name="T75" fmla="*/ 9 h 139"/>
                <a:gd name="T76" fmla="*/ 70 w 146"/>
                <a:gd name="T77" fmla="*/ 2 h 139"/>
                <a:gd name="T78" fmla="*/ 54 w 146"/>
                <a:gd name="T79" fmla="*/ 0 h 139"/>
                <a:gd name="T80" fmla="*/ 44 w 146"/>
                <a:gd name="T81" fmla="*/ 3 h 139"/>
                <a:gd name="T82" fmla="*/ 30 w 146"/>
                <a:gd name="T83" fmla="*/ 10 h 139"/>
                <a:gd name="T84" fmla="*/ 22 w 146"/>
                <a:gd name="T85" fmla="*/ 17 h 139"/>
                <a:gd name="T86" fmla="*/ 12 w 146"/>
                <a:gd name="T87" fmla="*/ 17 h 139"/>
                <a:gd name="T88" fmla="*/ 0 w 146"/>
                <a:gd name="T89" fmla="*/ 10 h 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6"/>
                <a:gd name="T136" fmla="*/ 0 h 139"/>
                <a:gd name="T137" fmla="*/ 146 w 146"/>
                <a:gd name="T138" fmla="*/ 139 h 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6" h="139">
                  <a:moveTo>
                    <a:pt x="0" y="10"/>
                  </a:moveTo>
                  <a:lnTo>
                    <a:pt x="10" y="41"/>
                  </a:lnTo>
                  <a:lnTo>
                    <a:pt x="26" y="60"/>
                  </a:lnTo>
                  <a:lnTo>
                    <a:pt x="49" y="85"/>
                  </a:lnTo>
                  <a:lnTo>
                    <a:pt x="70" y="108"/>
                  </a:lnTo>
                  <a:lnTo>
                    <a:pt x="95" y="130"/>
                  </a:lnTo>
                  <a:lnTo>
                    <a:pt x="102" y="135"/>
                  </a:lnTo>
                  <a:lnTo>
                    <a:pt x="106" y="138"/>
                  </a:lnTo>
                  <a:lnTo>
                    <a:pt x="109" y="138"/>
                  </a:lnTo>
                  <a:lnTo>
                    <a:pt x="114" y="138"/>
                  </a:lnTo>
                  <a:lnTo>
                    <a:pt x="116" y="138"/>
                  </a:lnTo>
                  <a:lnTo>
                    <a:pt x="120" y="135"/>
                  </a:lnTo>
                  <a:lnTo>
                    <a:pt x="124" y="133"/>
                  </a:lnTo>
                  <a:lnTo>
                    <a:pt x="127" y="132"/>
                  </a:lnTo>
                  <a:lnTo>
                    <a:pt x="130" y="129"/>
                  </a:lnTo>
                  <a:lnTo>
                    <a:pt x="132" y="128"/>
                  </a:lnTo>
                  <a:lnTo>
                    <a:pt x="136" y="125"/>
                  </a:lnTo>
                  <a:lnTo>
                    <a:pt x="138" y="120"/>
                  </a:lnTo>
                  <a:lnTo>
                    <a:pt x="140" y="115"/>
                  </a:lnTo>
                  <a:lnTo>
                    <a:pt x="141" y="109"/>
                  </a:lnTo>
                  <a:lnTo>
                    <a:pt x="143" y="103"/>
                  </a:lnTo>
                  <a:lnTo>
                    <a:pt x="145" y="97"/>
                  </a:lnTo>
                  <a:lnTo>
                    <a:pt x="145" y="88"/>
                  </a:lnTo>
                  <a:lnTo>
                    <a:pt x="143" y="80"/>
                  </a:lnTo>
                  <a:lnTo>
                    <a:pt x="143" y="71"/>
                  </a:lnTo>
                  <a:lnTo>
                    <a:pt x="141" y="63"/>
                  </a:lnTo>
                  <a:lnTo>
                    <a:pt x="136" y="55"/>
                  </a:lnTo>
                  <a:lnTo>
                    <a:pt x="130" y="45"/>
                  </a:lnTo>
                  <a:lnTo>
                    <a:pt x="122" y="37"/>
                  </a:lnTo>
                  <a:lnTo>
                    <a:pt x="119" y="33"/>
                  </a:lnTo>
                  <a:lnTo>
                    <a:pt x="108" y="44"/>
                  </a:lnTo>
                  <a:lnTo>
                    <a:pt x="102" y="41"/>
                  </a:lnTo>
                  <a:lnTo>
                    <a:pt x="95" y="35"/>
                  </a:lnTo>
                  <a:lnTo>
                    <a:pt x="86" y="27"/>
                  </a:lnTo>
                  <a:lnTo>
                    <a:pt x="77" y="22"/>
                  </a:lnTo>
                  <a:lnTo>
                    <a:pt x="70" y="18"/>
                  </a:lnTo>
                  <a:lnTo>
                    <a:pt x="64" y="17"/>
                  </a:lnTo>
                  <a:lnTo>
                    <a:pt x="60" y="18"/>
                  </a:lnTo>
                  <a:lnTo>
                    <a:pt x="53" y="18"/>
                  </a:lnTo>
                  <a:lnTo>
                    <a:pt x="46" y="22"/>
                  </a:lnTo>
                  <a:lnTo>
                    <a:pt x="42" y="25"/>
                  </a:lnTo>
                  <a:lnTo>
                    <a:pt x="37" y="29"/>
                  </a:lnTo>
                  <a:lnTo>
                    <a:pt x="33" y="33"/>
                  </a:lnTo>
                  <a:lnTo>
                    <a:pt x="33" y="38"/>
                  </a:lnTo>
                  <a:lnTo>
                    <a:pt x="33" y="43"/>
                  </a:lnTo>
                  <a:lnTo>
                    <a:pt x="35" y="48"/>
                  </a:lnTo>
                  <a:lnTo>
                    <a:pt x="38" y="52"/>
                  </a:lnTo>
                  <a:lnTo>
                    <a:pt x="42" y="56"/>
                  </a:lnTo>
                  <a:lnTo>
                    <a:pt x="49" y="65"/>
                  </a:lnTo>
                  <a:lnTo>
                    <a:pt x="60" y="76"/>
                  </a:lnTo>
                  <a:lnTo>
                    <a:pt x="72" y="91"/>
                  </a:lnTo>
                  <a:lnTo>
                    <a:pt x="83" y="101"/>
                  </a:lnTo>
                  <a:lnTo>
                    <a:pt x="90" y="108"/>
                  </a:lnTo>
                  <a:lnTo>
                    <a:pt x="95" y="112"/>
                  </a:lnTo>
                  <a:lnTo>
                    <a:pt x="98" y="113"/>
                  </a:lnTo>
                  <a:lnTo>
                    <a:pt x="102" y="116"/>
                  </a:lnTo>
                  <a:lnTo>
                    <a:pt x="106" y="116"/>
                  </a:lnTo>
                  <a:lnTo>
                    <a:pt x="108" y="116"/>
                  </a:lnTo>
                  <a:lnTo>
                    <a:pt x="111" y="115"/>
                  </a:lnTo>
                  <a:lnTo>
                    <a:pt x="114" y="112"/>
                  </a:lnTo>
                  <a:lnTo>
                    <a:pt x="118" y="111"/>
                  </a:lnTo>
                  <a:lnTo>
                    <a:pt x="119" y="108"/>
                  </a:lnTo>
                  <a:lnTo>
                    <a:pt x="122" y="105"/>
                  </a:lnTo>
                  <a:lnTo>
                    <a:pt x="125" y="101"/>
                  </a:lnTo>
                  <a:lnTo>
                    <a:pt x="125" y="94"/>
                  </a:lnTo>
                  <a:lnTo>
                    <a:pt x="127" y="86"/>
                  </a:lnTo>
                  <a:lnTo>
                    <a:pt x="125" y="78"/>
                  </a:lnTo>
                  <a:lnTo>
                    <a:pt x="124" y="68"/>
                  </a:lnTo>
                  <a:lnTo>
                    <a:pt x="119" y="60"/>
                  </a:lnTo>
                  <a:lnTo>
                    <a:pt x="113" y="50"/>
                  </a:lnTo>
                  <a:lnTo>
                    <a:pt x="108" y="44"/>
                  </a:lnTo>
                  <a:lnTo>
                    <a:pt x="119" y="33"/>
                  </a:lnTo>
                  <a:lnTo>
                    <a:pt x="114" y="29"/>
                  </a:lnTo>
                  <a:lnTo>
                    <a:pt x="106" y="23"/>
                  </a:lnTo>
                  <a:lnTo>
                    <a:pt x="98" y="15"/>
                  </a:lnTo>
                  <a:lnTo>
                    <a:pt x="88" y="9"/>
                  </a:lnTo>
                  <a:lnTo>
                    <a:pt x="81" y="5"/>
                  </a:lnTo>
                  <a:lnTo>
                    <a:pt x="70" y="2"/>
                  </a:lnTo>
                  <a:lnTo>
                    <a:pt x="63" y="0"/>
                  </a:lnTo>
                  <a:lnTo>
                    <a:pt x="54" y="0"/>
                  </a:lnTo>
                  <a:lnTo>
                    <a:pt x="48" y="2"/>
                  </a:lnTo>
                  <a:lnTo>
                    <a:pt x="44" y="3"/>
                  </a:lnTo>
                  <a:lnTo>
                    <a:pt x="37" y="8"/>
                  </a:lnTo>
                  <a:lnTo>
                    <a:pt x="30" y="10"/>
                  </a:lnTo>
                  <a:lnTo>
                    <a:pt x="26" y="15"/>
                  </a:lnTo>
                  <a:lnTo>
                    <a:pt x="22" y="17"/>
                  </a:lnTo>
                  <a:lnTo>
                    <a:pt x="17" y="17"/>
                  </a:lnTo>
                  <a:lnTo>
                    <a:pt x="12" y="17"/>
                  </a:lnTo>
                  <a:lnTo>
                    <a:pt x="8" y="15"/>
                  </a:lnTo>
                  <a:lnTo>
                    <a:pt x="0" y="10"/>
                  </a:lnTo>
                </a:path>
              </a:pathLst>
            </a:custGeom>
            <a:solidFill>
              <a:schemeClr val="folHlink"/>
            </a:solidFill>
            <a:ln w="127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9" name="Freeform 82"/>
            <p:cNvSpPr>
              <a:spLocks/>
            </p:cNvSpPr>
            <p:nvPr/>
          </p:nvSpPr>
          <p:spPr bwMode="auto">
            <a:xfrm>
              <a:off x="3693" y="2681"/>
              <a:ext cx="20" cy="44"/>
            </a:xfrm>
            <a:custGeom>
              <a:avLst/>
              <a:gdLst>
                <a:gd name="T0" fmla="*/ 0 w 20"/>
                <a:gd name="T1" fmla="*/ 0 h 44"/>
                <a:gd name="T2" fmla="*/ 10 w 20"/>
                <a:gd name="T3" fmla="*/ 27 h 44"/>
                <a:gd name="T4" fmla="*/ 19 w 20"/>
                <a:gd name="T5" fmla="*/ 43 h 44"/>
                <a:gd name="T6" fmla="*/ 0 60000 65536"/>
                <a:gd name="T7" fmla="*/ 0 60000 65536"/>
                <a:gd name="T8" fmla="*/ 0 60000 65536"/>
                <a:gd name="T9" fmla="*/ 0 w 20"/>
                <a:gd name="T10" fmla="*/ 0 h 44"/>
                <a:gd name="T11" fmla="*/ 20 w 20"/>
                <a:gd name="T12" fmla="*/ 44 h 44"/>
              </a:gdLst>
              <a:ahLst/>
              <a:cxnLst>
                <a:cxn ang="T6">
                  <a:pos x="T0" y="T1"/>
                </a:cxn>
                <a:cxn ang="T7">
                  <a:pos x="T2" y="T3"/>
                </a:cxn>
                <a:cxn ang="T8">
                  <a:pos x="T4" y="T5"/>
                </a:cxn>
              </a:cxnLst>
              <a:rect l="T9" t="T10" r="T11" b="T12"/>
              <a:pathLst>
                <a:path w="20" h="44">
                  <a:moveTo>
                    <a:pt x="0" y="0"/>
                  </a:moveTo>
                  <a:lnTo>
                    <a:pt x="10" y="27"/>
                  </a:lnTo>
                  <a:lnTo>
                    <a:pt x="19" y="43"/>
                  </a:lnTo>
                </a:path>
              </a:pathLst>
            </a:custGeom>
            <a:solidFill>
              <a:schemeClr val="folHlink"/>
            </a:solidFill>
            <a:ln w="254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90" name="Freeform 83"/>
            <p:cNvSpPr>
              <a:spLocks/>
            </p:cNvSpPr>
            <p:nvPr/>
          </p:nvSpPr>
          <p:spPr bwMode="auto">
            <a:xfrm>
              <a:off x="3734" y="2677"/>
              <a:ext cx="94" cy="82"/>
            </a:xfrm>
            <a:custGeom>
              <a:avLst/>
              <a:gdLst>
                <a:gd name="T0" fmla="*/ 0 w 94"/>
                <a:gd name="T1" fmla="*/ 4 h 82"/>
                <a:gd name="T2" fmla="*/ 7 w 94"/>
                <a:gd name="T3" fmla="*/ 2 h 82"/>
                <a:gd name="T4" fmla="*/ 12 w 94"/>
                <a:gd name="T5" fmla="*/ 0 h 82"/>
                <a:gd name="T6" fmla="*/ 18 w 94"/>
                <a:gd name="T7" fmla="*/ 0 h 82"/>
                <a:gd name="T8" fmla="*/ 25 w 94"/>
                <a:gd name="T9" fmla="*/ 0 h 82"/>
                <a:gd name="T10" fmla="*/ 32 w 94"/>
                <a:gd name="T11" fmla="*/ 2 h 82"/>
                <a:gd name="T12" fmla="*/ 41 w 94"/>
                <a:gd name="T13" fmla="*/ 7 h 82"/>
                <a:gd name="T14" fmla="*/ 46 w 94"/>
                <a:gd name="T15" fmla="*/ 10 h 82"/>
                <a:gd name="T16" fmla="*/ 54 w 94"/>
                <a:gd name="T17" fmla="*/ 17 h 82"/>
                <a:gd name="T18" fmla="*/ 64 w 94"/>
                <a:gd name="T19" fmla="*/ 23 h 82"/>
                <a:gd name="T20" fmla="*/ 73 w 94"/>
                <a:gd name="T21" fmla="*/ 33 h 82"/>
                <a:gd name="T22" fmla="*/ 80 w 94"/>
                <a:gd name="T23" fmla="*/ 41 h 82"/>
                <a:gd name="T24" fmla="*/ 87 w 94"/>
                <a:gd name="T25" fmla="*/ 52 h 82"/>
                <a:gd name="T26" fmla="*/ 90 w 94"/>
                <a:gd name="T27" fmla="*/ 60 h 82"/>
                <a:gd name="T28" fmla="*/ 92 w 94"/>
                <a:gd name="T29" fmla="*/ 68 h 82"/>
                <a:gd name="T30" fmla="*/ 93 w 94"/>
                <a:gd name="T31" fmla="*/ 73 h 82"/>
                <a:gd name="T32" fmla="*/ 93 w 94"/>
                <a:gd name="T33" fmla="*/ 81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82"/>
                <a:gd name="T53" fmla="*/ 94 w 9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82">
                  <a:moveTo>
                    <a:pt x="0" y="4"/>
                  </a:moveTo>
                  <a:lnTo>
                    <a:pt x="7" y="2"/>
                  </a:lnTo>
                  <a:lnTo>
                    <a:pt x="12" y="0"/>
                  </a:lnTo>
                  <a:lnTo>
                    <a:pt x="18" y="0"/>
                  </a:lnTo>
                  <a:lnTo>
                    <a:pt x="25" y="0"/>
                  </a:lnTo>
                  <a:lnTo>
                    <a:pt x="32" y="2"/>
                  </a:lnTo>
                  <a:lnTo>
                    <a:pt x="41" y="7"/>
                  </a:lnTo>
                  <a:lnTo>
                    <a:pt x="46" y="10"/>
                  </a:lnTo>
                  <a:lnTo>
                    <a:pt x="54" y="17"/>
                  </a:lnTo>
                  <a:lnTo>
                    <a:pt x="64" y="23"/>
                  </a:lnTo>
                  <a:lnTo>
                    <a:pt x="73" y="33"/>
                  </a:lnTo>
                  <a:lnTo>
                    <a:pt x="80" y="41"/>
                  </a:lnTo>
                  <a:lnTo>
                    <a:pt x="87" y="52"/>
                  </a:lnTo>
                  <a:lnTo>
                    <a:pt x="90" y="60"/>
                  </a:lnTo>
                  <a:lnTo>
                    <a:pt x="92" y="68"/>
                  </a:lnTo>
                  <a:lnTo>
                    <a:pt x="93" y="73"/>
                  </a:lnTo>
                  <a:lnTo>
                    <a:pt x="93" y="81"/>
                  </a:lnTo>
                </a:path>
              </a:pathLst>
            </a:custGeom>
            <a:solidFill>
              <a:schemeClr val="folHlink"/>
            </a:solidFill>
            <a:ln w="254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388" name="Group 84"/>
          <p:cNvGrpSpPr>
            <a:grpSpLocks/>
          </p:cNvGrpSpPr>
          <p:nvPr/>
        </p:nvGrpSpPr>
        <p:grpSpPr bwMode="auto">
          <a:xfrm>
            <a:off x="8229613" y="4267220"/>
            <a:ext cx="180975" cy="238125"/>
            <a:chOff x="3637" y="2713"/>
            <a:chExt cx="114" cy="150"/>
          </a:xfrm>
        </p:grpSpPr>
        <p:sp>
          <p:nvSpPr>
            <p:cNvPr id="15485" name="Freeform 85"/>
            <p:cNvSpPr>
              <a:spLocks/>
            </p:cNvSpPr>
            <p:nvPr/>
          </p:nvSpPr>
          <p:spPr bwMode="auto">
            <a:xfrm>
              <a:off x="3637" y="2713"/>
              <a:ext cx="114" cy="150"/>
            </a:xfrm>
            <a:custGeom>
              <a:avLst/>
              <a:gdLst>
                <a:gd name="T0" fmla="*/ 30 w 114"/>
                <a:gd name="T1" fmla="*/ 6 h 150"/>
                <a:gd name="T2" fmla="*/ 54 w 114"/>
                <a:gd name="T3" fmla="*/ 28 h 150"/>
                <a:gd name="T4" fmla="*/ 68 w 114"/>
                <a:gd name="T5" fmla="*/ 51 h 150"/>
                <a:gd name="T6" fmla="*/ 82 w 114"/>
                <a:gd name="T7" fmla="*/ 62 h 150"/>
                <a:gd name="T8" fmla="*/ 97 w 114"/>
                <a:gd name="T9" fmla="*/ 73 h 150"/>
                <a:gd name="T10" fmla="*/ 106 w 114"/>
                <a:gd name="T11" fmla="*/ 85 h 150"/>
                <a:gd name="T12" fmla="*/ 113 w 114"/>
                <a:gd name="T13" fmla="*/ 103 h 150"/>
                <a:gd name="T14" fmla="*/ 111 w 114"/>
                <a:gd name="T15" fmla="*/ 119 h 150"/>
                <a:gd name="T16" fmla="*/ 107 w 114"/>
                <a:gd name="T17" fmla="*/ 126 h 150"/>
                <a:gd name="T18" fmla="*/ 102 w 114"/>
                <a:gd name="T19" fmla="*/ 134 h 150"/>
                <a:gd name="T20" fmla="*/ 95 w 114"/>
                <a:gd name="T21" fmla="*/ 140 h 150"/>
                <a:gd name="T22" fmla="*/ 89 w 114"/>
                <a:gd name="T23" fmla="*/ 144 h 150"/>
                <a:gd name="T24" fmla="*/ 80 w 114"/>
                <a:gd name="T25" fmla="*/ 147 h 150"/>
                <a:gd name="T26" fmla="*/ 73 w 114"/>
                <a:gd name="T27" fmla="*/ 149 h 150"/>
                <a:gd name="T28" fmla="*/ 64 w 114"/>
                <a:gd name="T29" fmla="*/ 149 h 150"/>
                <a:gd name="T30" fmla="*/ 54 w 114"/>
                <a:gd name="T31" fmla="*/ 146 h 150"/>
                <a:gd name="T32" fmla="*/ 44 w 114"/>
                <a:gd name="T33" fmla="*/ 141 h 150"/>
                <a:gd name="T34" fmla="*/ 32 w 114"/>
                <a:gd name="T35" fmla="*/ 134 h 150"/>
                <a:gd name="T36" fmla="*/ 19 w 114"/>
                <a:gd name="T37" fmla="*/ 120 h 150"/>
                <a:gd name="T38" fmla="*/ 28 w 114"/>
                <a:gd name="T39" fmla="*/ 106 h 150"/>
                <a:gd name="T40" fmla="*/ 22 w 114"/>
                <a:gd name="T41" fmla="*/ 97 h 150"/>
                <a:gd name="T42" fmla="*/ 19 w 114"/>
                <a:gd name="T43" fmla="*/ 89 h 150"/>
                <a:gd name="T44" fmla="*/ 19 w 114"/>
                <a:gd name="T45" fmla="*/ 82 h 150"/>
                <a:gd name="T46" fmla="*/ 19 w 114"/>
                <a:gd name="T47" fmla="*/ 73 h 150"/>
                <a:gd name="T48" fmla="*/ 21 w 114"/>
                <a:gd name="T49" fmla="*/ 68 h 150"/>
                <a:gd name="T50" fmla="*/ 23 w 114"/>
                <a:gd name="T51" fmla="*/ 64 h 150"/>
                <a:gd name="T52" fmla="*/ 30 w 114"/>
                <a:gd name="T53" fmla="*/ 61 h 150"/>
                <a:gd name="T54" fmla="*/ 36 w 114"/>
                <a:gd name="T55" fmla="*/ 59 h 150"/>
                <a:gd name="T56" fmla="*/ 48 w 114"/>
                <a:gd name="T57" fmla="*/ 59 h 150"/>
                <a:gd name="T58" fmla="*/ 54 w 114"/>
                <a:gd name="T59" fmla="*/ 61 h 150"/>
                <a:gd name="T60" fmla="*/ 64 w 114"/>
                <a:gd name="T61" fmla="*/ 66 h 150"/>
                <a:gd name="T62" fmla="*/ 73 w 114"/>
                <a:gd name="T63" fmla="*/ 74 h 150"/>
                <a:gd name="T64" fmla="*/ 80 w 114"/>
                <a:gd name="T65" fmla="*/ 82 h 150"/>
                <a:gd name="T66" fmla="*/ 86 w 114"/>
                <a:gd name="T67" fmla="*/ 88 h 150"/>
                <a:gd name="T68" fmla="*/ 91 w 114"/>
                <a:gd name="T69" fmla="*/ 96 h 150"/>
                <a:gd name="T70" fmla="*/ 93 w 114"/>
                <a:gd name="T71" fmla="*/ 103 h 150"/>
                <a:gd name="T72" fmla="*/ 93 w 114"/>
                <a:gd name="T73" fmla="*/ 112 h 150"/>
                <a:gd name="T74" fmla="*/ 91 w 114"/>
                <a:gd name="T75" fmla="*/ 120 h 150"/>
                <a:gd name="T76" fmla="*/ 87 w 114"/>
                <a:gd name="T77" fmla="*/ 124 h 150"/>
                <a:gd name="T78" fmla="*/ 82 w 114"/>
                <a:gd name="T79" fmla="*/ 129 h 150"/>
                <a:gd name="T80" fmla="*/ 79 w 114"/>
                <a:gd name="T81" fmla="*/ 131 h 150"/>
                <a:gd name="T82" fmla="*/ 71 w 114"/>
                <a:gd name="T83" fmla="*/ 132 h 150"/>
                <a:gd name="T84" fmla="*/ 64 w 114"/>
                <a:gd name="T85" fmla="*/ 131 h 150"/>
                <a:gd name="T86" fmla="*/ 57 w 114"/>
                <a:gd name="T87" fmla="*/ 129 h 150"/>
                <a:gd name="T88" fmla="*/ 44 w 114"/>
                <a:gd name="T89" fmla="*/ 121 h 150"/>
                <a:gd name="T90" fmla="*/ 35 w 114"/>
                <a:gd name="T91" fmla="*/ 114 h 150"/>
                <a:gd name="T92" fmla="*/ 19 w 114"/>
                <a:gd name="T93" fmla="*/ 120 h 150"/>
                <a:gd name="T94" fmla="*/ 9 w 114"/>
                <a:gd name="T95" fmla="*/ 109 h 150"/>
                <a:gd name="T96" fmla="*/ 3 w 114"/>
                <a:gd name="T97" fmla="*/ 96 h 150"/>
                <a:gd name="T98" fmla="*/ 1 w 114"/>
                <a:gd name="T99" fmla="*/ 86 h 150"/>
                <a:gd name="T100" fmla="*/ 0 w 114"/>
                <a:gd name="T101" fmla="*/ 77 h 150"/>
                <a:gd name="T102" fmla="*/ 0 w 114"/>
                <a:gd name="T103" fmla="*/ 71 h 150"/>
                <a:gd name="T104" fmla="*/ 5 w 114"/>
                <a:gd name="T105" fmla="*/ 62 h 150"/>
                <a:gd name="T106" fmla="*/ 12 w 114"/>
                <a:gd name="T107" fmla="*/ 51 h 150"/>
                <a:gd name="T108" fmla="*/ 23 w 114"/>
                <a:gd name="T109" fmla="*/ 46 h 150"/>
                <a:gd name="T110" fmla="*/ 35 w 114"/>
                <a:gd name="T111" fmla="*/ 44 h 150"/>
                <a:gd name="T112" fmla="*/ 41 w 114"/>
                <a:gd name="T113" fmla="*/ 43 h 150"/>
                <a:gd name="T114" fmla="*/ 43 w 114"/>
                <a:gd name="T115" fmla="*/ 38 h 150"/>
                <a:gd name="T116" fmla="*/ 19 w 114"/>
                <a:gd name="T117" fmla="*/ 0 h 1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4"/>
                <a:gd name="T178" fmla="*/ 0 h 150"/>
                <a:gd name="T179" fmla="*/ 114 w 114"/>
                <a:gd name="T180" fmla="*/ 150 h 15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4" h="150">
                  <a:moveTo>
                    <a:pt x="19" y="0"/>
                  </a:moveTo>
                  <a:lnTo>
                    <a:pt x="30" y="6"/>
                  </a:lnTo>
                  <a:lnTo>
                    <a:pt x="43" y="8"/>
                  </a:lnTo>
                  <a:lnTo>
                    <a:pt x="54" y="28"/>
                  </a:lnTo>
                  <a:lnTo>
                    <a:pt x="62" y="39"/>
                  </a:lnTo>
                  <a:lnTo>
                    <a:pt x="68" y="51"/>
                  </a:lnTo>
                  <a:lnTo>
                    <a:pt x="76" y="58"/>
                  </a:lnTo>
                  <a:lnTo>
                    <a:pt x="82" y="62"/>
                  </a:lnTo>
                  <a:lnTo>
                    <a:pt x="91" y="68"/>
                  </a:lnTo>
                  <a:lnTo>
                    <a:pt x="97" y="73"/>
                  </a:lnTo>
                  <a:lnTo>
                    <a:pt x="102" y="81"/>
                  </a:lnTo>
                  <a:lnTo>
                    <a:pt x="106" y="85"/>
                  </a:lnTo>
                  <a:lnTo>
                    <a:pt x="109" y="94"/>
                  </a:lnTo>
                  <a:lnTo>
                    <a:pt x="113" y="103"/>
                  </a:lnTo>
                  <a:lnTo>
                    <a:pt x="113" y="111"/>
                  </a:lnTo>
                  <a:lnTo>
                    <a:pt x="111" y="119"/>
                  </a:lnTo>
                  <a:lnTo>
                    <a:pt x="109" y="121"/>
                  </a:lnTo>
                  <a:lnTo>
                    <a:pt x="107" y="126"/>
                  </a:lnTo>
                  <a:lnTo>
                    <a:pt x="103" y="132"/>
                  </a:lnTo>
                  <a:lnTo>
                    <a:pt x="102" y="134"/>
                  </a:lnTo>
                  <a:lnTo>
                    <a:pt x="98" y="137"/>
                  </a:lnTo>
                  <a:lnTo>
                    <a:pt x="95" y="140"/>
                  </a:lnTo>
                  <a:lnTo>
                    <a:pt x="92" y="142"/>
                  </a:lnTo>
                  <a:lnTo>
                    <a:pt x="89" y="144"/>
                  </a:lnTo>
                  <a:lnTo>
                    <a:pt x="84" y="146"/>
                  </a:lnTo>
                  <a:lnTo>
                    <a:pt x="80" y="147"/>
                  </a:lnTo>
                  <a:lnTo>
                    <a:pt x="78" y="149"/>
                  </a:lnTo>
                  <a:lnTo>
                    <a:pt x="73" y="149"/>
                  </a:lnTo>
                  <a:lnTo>
                    <a:pt x="70" y="149"/>
                  </a:lnTo>
                  <a:lnTo>
                    <a:pt x="64" y="149"/>
                  </a:lnTo>
                  <a:lnTo>
                    <a:pt x="60" y="147"/>
                  </a:lnTo>
                  <a:lnTo>
                    <a:pt x="54" y="146"/>
                  </a:lnTo>
                  <a:lnTo>
                    <a:pt x="49" y="144"/>
                  </a:lnTo>
                  <a:lnTo>
                    <a:pt x="44" y="141"/>
                  </a:lnTo>
                  <a:lnTo>
                    <a:pt x="41" y="140"/>
                  </a:lnTo>
                  <a:lnTo>
                    <a:pt x="32" y="134"/>
                  </a:lnTo>
                  <a:lnTo>
                    <a:pt x="22" y="124"/>
                  </a:lnTo>
                  <a:lnTo>
                    <a:pt x="19" y="120"/>
                  </a:lnTo>
                  <a:lnTo>
                    <a:pt x="32" y="109"/>
                  </a:lnTo>
                  <a:lnTo>
                    <a:pt x="28" y="106"/>
                  </a:lnTo>
                  <a:lnTo>
                    <a:pt x="25" y="101"/>
                  </a:lnTo>
                  <a:lnTo>
                    <a:pt x="22" y="97"/>
                  </a:lnTo>
                  <a:lnTo>
                    <a:pt x="21" y="93"/>
                  </a:lnTo>
                  <a:lnTo>
                    <a:pt x="19" y="89"/>
                  </a:lnTo>
                  <a:lnTo>
                    <a:pt x="19" y="85"/>
                  </a:lnTo>
                  <a:lnTo>
                    <a:pt x="19" y="82"/>
                  </a:lnTo>
                  <a:lnTo>
                    <a:pt x="17" y="76"/>
                  </a:lnTo>
                  <a:lnTo>
                    <a:pt x="19" y="73"/>
                  </a:lnTo>
                  <a:lnTo>
                    <a:pt x="19" y="69"/>
                  </a:lnTo>
                  <a:lnTo>
                    <a:pt x="21" y="68"/>
                  </a:lnTo>
                  <a:lnTo>
                    <a:pt x="22" y="65"/>
                  </a:lnTo>
                  <a:lnTo>
                    <a:pt x="23" y="64"/>
                  </a:lnTo>
                  <a:lnTo>
                    <a:pt x="27" y="62"/>
                  </a:lnTo>
                  <a:lnTo>
                    <a:pt x="30" y="61"/>
                  </a:lnTo>
                  <a:lnTo>
                    <a:pt x="33" y="59"/>
                  </a:lnTo>
                  <a:lnTo>
                    <a:pt x="36" y="59"/>
                  </a:lnTo>
                  <a:lnTo>
                    <a:pt x="43" y="58"/>
                  </a:lnTo>
                  <a:lnTo>
                    <a:pt x="48" y="59"/>
                  </a:lnTo>
                  <a:lnTo>
                    <a:pt x="50" y="61"/>
                  </a:lnTo>
                  <a:lnTo>
                    <a:pt x="54" y="61"/>
                  </a:lnTo>
                  <a:lnTo>
                    <a:pt x="59" y="64"/>
                  </a:lnTo>
                  <a:lnTo>
                    <a:pt x="64" y="66"/>
                  </a:lnTo>
                  <a:lnTo>
                    <a:pt x="68" y="71"/>
                  </a:lnTo>
                  <a:lnTo>
                    <a:pt x="73" y="74"/>
                  </a:lnTo>
                  <a:lnTo>
                    <a:pt x="76" y="79"/>
                  </a:lnTo>
                  <a:lnTo>
                    <a:pt x="80" y="82"/>
                  </a:lnTo>
                  <a:lnTo>
                    <a:pt x="82" y="85"/>
                  </a:lnTo>
                  <a:lnTo>
                    <a:pt x="86" y="88"/>
                  </a:lnTo>
                  <a:lnTo>
                    <a:pt x="87" y="93"/>
                  </a:lnTo>
                  <a:lnTo>
                    <a:pt x="91" y="96"/>
                  </a:lnTo>
                  <a:lnTo>
                    <a:pt x="92" y="101"/>
                  </a:lnTo>
                  <a:lnTo>
                    <a:pt x="93" y="103"/>
                  </a:lnTo>
                  <a:lnTo>
                    <a:pt x="95" y="108"/>
                  </a:lnTo>
                  <a:lnTo>
                    <a:pt x="93" y="112"/>
                  </a:lnTo>
                  <a:lnTo>
                    <a:pt x="93" y="116"/>
                  </a:lnTo>
                  <a:lnTo>
                    <a:pt x="91" y="120"/>
                  </a:lnTo>
                  <a:lnTo>
                    <a:pt x="91" y="121"/>
                  </a:lnTo>
                  <a:lnTo>
                    <a:pt x="87" y="124"/>
                  </a:lnTo>
                  <a:lnTo>
                    <a:pt x="84" y="127"/>
                  </a:lnTo>
                  <a:lnTo>
                    <a:pt x="82" y="129"/>
                  </a:lnTo>
                  <a:lnTo>
                    <a:pt x="80" y="131"/>
                  </a:lnTo>
                  <a:lnTo>
                    <a:pt x="79" y="131"/>
                  </a:lnTo>
                  <a:lnTo>
                    <a:pt x="76" y="132"/>
                  </a:lnTo>
                  <a:lnTo>
                    <a:pt x="71" y="132"/>
                  </a:lnTo>
                  <a:lnTo>
                    <a:pt x="68" y="132"/>
                  </a:lnTo>
                  <a:lnTo>
                    <a:pt x="64" y="131"/>
                  </a:lnTo>
                  <a:lnTo>
                    <a:pt x="62" y="131"/>
                  </a:lnTo>
                  <a:lnTo>
                    <a:pt x="57" y="129"/>
                  </a:lnTo>
                  <a:lnTo>
                    <a:pt x="49" y="126"/>
                  </a:lnTo>
                  <a:lnTo>
                    <a:pt x="44" y="121"/>
                  </a:lnTo>
                  <a:lnTo>
                    <a:pt x="39" y="119"/>
                  </a:lnTo>
                  <a:lnTo>
                    <a:pt x="35" y="114"/>
                  </a:lnTo>
                  <a:lnTo>
                    <a:pt x="32" y="109"/>
                  </a:lnTo>
                  <a:lnTo>
                    <a:pt x="19" y="120"/>
                  </a:lnTo>
                  <a:lnTo>
                    <a:pt x="16" y="117"/>
                  </a:lnTo>
                  <a:lnTo>
                    <a:pt x="9" y="109"/>
                  </a:lnTo>
                  <a:lnTo>
                    <a:pt x="6" y="101"/>
                  </a:lnTo>
                  <a:lnTo>
                    <a:pt x="3" y="96"/>
                  </a:lnTo>
                  <a:lnTo>
                    <a:pt x="1" y="91"/>
                  </a:lnTo>
                  <a:lnTo>
                    <a:pt x="1" y="86"/>
                  </a:lnTo>
                  <a:lnTo>
                    <a:pt x="0" y="82"/>
                  </a:lnTo>
                  <a:lnTo>
                    <a:pt x="0" y="77"/>
                  </a:lnTo>
                  <a:lnTo>
                    <a:pt x="0" y="76"/>
                  </a:lnTo>
                  <a:lnTo>
                    <a:pt x="0" y="71"/>
                  </a:lnTo>
                  <a:lnTo>
                    <a:pt x="3" y="65"/>
                  </a:lnTo>
                  <a:lnTo>
                    <a:pt x="5" y="62"/>
                  </a:lnTo>
                  <a:lnTo>
                    <a:pt x="9" y="56"/>
                  </a:lnTo>
                  <a:lnTo>
                    <a:pt x="12" y="51"/>
                  </a:lnTo>
                  <a:lnTo>
                    <a:pt x="17" y="48"/>
                  </a:lnTo>
                  <a:lnTo>
                    <a:pt x="23" y="46"/>
                  </a:lnTo>
                  <a:lnTo>
                    <a:pt x="28" y="44"/>
                  </a:lnTo>
                  <a:lnTo>
                    <a:pt x="35" y="44"/>
                  </a:lnTo>
                  <a:lnTo>
                    <a:pt x="39" y="43"/>
                  </a:lnTo>
                  <a:lnTo>
                    <a:pt x="41" y="43"/>
                  </a:lnTo>
                  <a:lnTo>
                    <a:pt x="43" y="41"/>
                  </a:lnTo>
                  <a:lnTo>
                    <a:pt x="43" y="38"/>
                  </a:lnTo>
                  <a:lnTo>
                    <a:pt x="41" y="35"/>
                  </a:lnTo>
                  <a:lnTo>
                    <a:pt x="19" y="0"/>
                  </a:lnTo>
                </a:path>
              </a:pathLst>
            </a:custGeom>
            <a:solidFill>
              <a:srgbClr val="FFFFFF"/>
            </a:solidFill>
            <a:ln w="12700" cap="rnd">
              <a:solidFill>
                <a:srgbClr val="C0C0C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6" name="Freeform 86"/>
            <p:cNvSpPr>
              <a:spLocks/>
            </p:cNvSpPr>
            <p:nvPr/>
          </p:nvSpPr>
          <p:spPr bwMode="auto">
            <a:xfrm>
              <a:off x="3643" y="2780"/>
              <a:ext cx="15" cy="43"/>
            </a:xfrm>
            <a:custGeom>
              <a:avLst/>
              <a:gdLst>
                <a:gd name="T0" fmla="*/ 2 w 15"/>
                <a:gd name="T1" fmla="*/ 0 h 43"/>
                <a:gd name="T2" fmla="*/ 0 w 15"/>
                <a:gd name="T3" fmla="*/ 6 h 43"/>
                <a:gd name="T4" fmla="*/ 0 w 15"/>
                <a:gd name="T5" fmla="*/ 14 h 43"/>
                <a:gd name="T6" fmla="*/ 2 w 15"/>
                <a:gd name="T7" fmla="*/ 21 h 43"/>
                <a:gd name="T8" fmla="*/ 6 w 15"/>
                <a:gd name="T9" fmla="*/ 27 h 43"/>
                <a:gd name="T10" fmla="*/ 11 w 15"/>
                <a:gd name="T11" fmla="*/ 35 h 43"/>
                <a:gd name="T12" fmla="*/ 14 w 15"/>
                <a:gd name="T13" fmla="*/ 42 h 43"/>
                <a:gd name="T14" fmla="*/ 0 60000 65536"/>
                <a:gd name="T15" fmla="*/ 0 60000 65536"/>
                <a:gd name="T16" fmla="*/ 0 60000 65536"/>
                <a:gd name="T17" fmla="*/ 0 60000 65536"/>
                <a:gd name="T18" fmla="*/ 0 60000 65536"/>
                <a:gd name="T19" fmla="*/ 0 60000 65536"/>
                <a:gd name="T20" fmla="*/ 0 60000 65536"/>
                <a:gd name="T21" fmla="*/ 0 w 15"/>
                <a:gd name="T22" fmla="*/ 0 h 43"/>
                <a:gd name="T23" fmla="*/ 15 w 15"/>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43">
                  <a:moveTo>
                    <a:pt x="2" y="0"/>
                  </a:moveTo>
                  <a:lnTo>
                    <a:pt x="0" y="6"/>
                  </a:lnTo>
                  <a:lnTo>
                    <a:pt x="0" y="14"/>
                  </a:lnTo>
                  <a:lnTo>
                    <a:pt x="2" y="21"/>
                  </a:lnTo>
                  <a:lnTo>
                    <a:pt x="6" y="27"/>
                  </a:lnTo>
                  <a:lnTo>
                    <a:pt x="11" y="35"/>
                  </a:lnTo>
                  <a:lnTo>
                    <a:pt x="14" y="42"/>
                  </a:lnTo>
                </a:path>
              </a:pathLst>
            </a:custGeom>
            <a:solidFill>
              <a:srgbClr val="FFFFFF"/>
            </a:solidFill>
            <a:ln w="25400" cap="rnd">
              <a:solidFill>
                <a:srgbClr val="C0C0C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7" name="Freeform 87"/>
            <p:cNvSpPr>
              <a:spLocks/>
            </p:cNvSpPr>
            <p:nvPr/>
          </p:nvSpPr>
          <p:spPr bwMode="auto">
            <a:xfrm>
              <a:off x="3674" y="2726"/>
              <a:ext cx="64" cy="87"/>
            </a:xfrm>
            <a:custGeom>
              <a:avLst/>
              <a:gdLst>
                <a:gd name="T0" fmla="*/ 0 w 64"/>
                <a:gd name="T1" fmla="*/ 0 h 87"/>
                <a:gd name="T2" fmla="*/ 17 w 64"/>
                <a:gd name="T3" fmla="*/ 30 h 87"/>
                <a:gd name="T4" fmla="*/ 22 w 64"/>
                <a:gd name="T5" fmla="*/ 40 h 87"/>
                <a:gd name="T6" fmla="*/ 27 w 64"/>
                <a:gd name="T7" fmla="*/ 44 h 87"/>
                <a:gd name="T8" fmla="*/ 34 w 64"/>
                <a:gd name="T9" fmla="*/ 48 h 87"/>
                <a:gd name="T10" fmla="*/ 41 w 64"/>
                <a:gd name="T11" fmla="*/ 54 h 87"/>
                <a:gd name="T12" fmla="*/ 49 w 64"/>
                <a:gd name="T13" fmla="*/ 60 h 87"/>
                <a:gd name="T14" fmla="*/ 56 w 64"/>
                <a:gd name="T15" fmla="*/ 68 h 87"/>
                <a:gd name="T16" fmla="*/ 60 w 64"/>
                <a:gd name="T17" fmla="*/ 78 h 87"/>
                <a:gd name="T18" fmla="*/ 63 w 64"/>
                <a:gd name="T19" fmla="*/ 86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87"/>
                <a:gd name="T32" fmla="*/ 64 w 64"/>
                <a:gd name="T33" fmla="*/ 87 h 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87">
                  <a:moveTo>
                    <a:pt x="0" y="0"/>
                  </a:moveTo>
                  <a:lnTo>
                    <a:pt x="17" y="30"/>
                  </a:lnTo>
                  <a:lnTo>
                    <a:pt x="22" y="40"/>
                  </a:lnTo>
                  <a:lnTo>
                    <a:pt x="27" y="44"/>
                  </a:lnTo>
                  <a:lnTo>
                    <a:pt x="34" y="48"/>
                  </a:lnTo>
                  <a:lnTo>
                    <a:pt x="41" y="54"/>
                  </a:lnTo>
                  <a:lnTo>
                    <a:pt x="49" y="60"/>
                  </a:lnTo>
                  <a:lnTo>
                    <a:pt x="56" y="68"/>
                  </a:lnTo>
                  <a:lnTo>
                    <a:pt x="60" y="78"/>
                  </a:lnTo>
                  <a:lnTo>
                    <a:pt x="63" y="86"/>
                  </a:lnTo>
                </a:path>
              </a:pathLst>
            </a:custGeom>
            <a:solidFill>
              <a:srgbClr val="FFFFFF"/>
            </a:solidFill>
            <a:ln w="25400" cap="rnd">
              <a:solidFill>
                <a:srgbClr val="C0C0C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389" name="Group 88"/>
          <p:cNvGrpSpPr>
            <a:grpSpLocks/>
          </p:cNvGrpSpPr>
          <p:nvPr/>
        </p:nvGrpSpPr>
        <p:grpSpPr bwMode="auto">
          <a:xfrm>
            <a:off x="7924803" y="3352805"/>
            <a:ext cx="182564" cy="1082675"/>
            <a:chOff x="3461" y="2152"/>
            <a:chExt cx="115" cy="682"/>
          </a:xfrm>
        </p:grpSpPr>
        <p:sp>
          <p:nvSpPr>
            <p:cNvPr id="15482" name="Freeform 89"/>
            <p:cNvSpPr>
              <a:spLocks/>
            </p:cNvSpPr>
            <p:nvPr/>
          </p:nvSpPr>
          <p:spPr bwMode="auto">
            <a:xfrm>
              <a:off x="3475" y="2165"/>
              <a:ext cx="101" cy="669"/>
            </a:xfrm>
            <a:custGeom>
              <a:avLst/>
              <a:gdLst>
                <a:gd name="T0" fmla="*/ 88 w 101"/>
                <a:gd name="T1" fmla="*/ 11 h 669"/>
                <a:gd name="T2" fmla="*/ 56 w 101"/>
                <a:gd name="T3" fmla="*/ 0 h 669"/>
                <a:gd name="T4" fmla="*/ 22 w 101"/>
                <a:gd name="T5" fmla="*/ 11 h 669"/>
                <a:gd name="T6" fmla="*/ 0 w 101"/>
                <a:gd name="T7" fmla="*/ 41 h 669"/>
                <a:gd name="T8" fmla="*/ 0 w 101"/>
                <a:gd name="T9" fmla="*/ 73 h 669"/>
                <a:gd name="T10" fmla="*/ 12 w 101"/>
                <a:gd name="T11" fmla="*/ 105 h 669"/>
                <a:gd name="T12" fmla="*/ 44 w 101"/>
                <a:gd name="T13" fmla="*/ 126 h 669"/>
                <a:gd name="T14" fmla="*/ 66 w 101"/>
                <a:gd name="T15" fmla="*/ 158 h 669"/>
                <a:gd name="T16" fmla="*/ 88 w 101"/>
                <a:gd name="T17" fmla="*/ 190 h 669"/>
                <a:gd name="T18" fmla="*/ 88 w 101"/>
                <a:gd name="T19" fmla="*/ 222 h 669"/>
                <a:gd name="T20" fmla="*/ 100 w 101"/>
                <a:gd name="T21" fmla="*/ 254 h 669"/>
                <a:gd name="T22" fmla="*/ 88 w 101"/>
                <a:gd name="T23" fmla="*/ 287 h 669"/>
                <a:gd name="T24" fmla="*/ 78 w 101"/>
                <a:gd name="T25" fmla="*/ 319 h 669"/>
                <a:gd name="T26" fmla="*/ 66 w 101"/>
                <a:gd name="T27" fmla="*/ 349 h 669"/>
                <a:gd name="T28" fmla="*/ 56 w 101"/>
                <a:gd name="T29" fmla="*/ 381 h 669"/>
                <a:gd name="T30" fmla="*/ 56 w 101"/>
                <a:gd name="T31" fmla="*/ 413 h 669"/>
                <a:gd name="T32" fmla="*/ 56 w 101"/>
                <a:gd name="T33" fmla="*/ 445 h 669"/>
                <a:gd name="T34" fmla="*/ 56 w 101"/>
                <a:gd name="T35" fmla="*/ 477 h 669"/>
                <a:gd name="T36" fmla="*/ 66 w 101"/>
                <a:gd name="T37" fmla="*/ 509 h 669"/>
                <a:gd name="T38" fmla="*/ 78 w 101"/>
                <a:gd name="T39" fmla="*/ 541 h 669"/>
                <a:gd name="T40" fmla="*/ 78 w 101"/>
                <a:gd name="T41" fmla="*/ 572 h 669"/>
                <a:gd name="T42" fmla="*/ 88 w 101"/>
                <a:gd name="T43" fmla="*/ 604 h 669"/>
                <a:gd name="T44" fmla="*/ 88 w 101"/>
                <a:gd name="T45" fmla="*/ 636 h 669"/>
                <a:gd name="T46" fmla="*/ 78 w 101"/>
                <a:gd name="T47" fmla="*/ 668 h 6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1"/>
                <a:gd name="T73" fmla="*/ 0 h 669"/>
                <a:gd name="T74" fmla="*/ 101 w 101"/>
                <a:gd name="T75" fmla="*/ 669 h 6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1" h="669">
                  <a:moveTo>
                    <a:pt x="88" y="11"/>
                  </a:moveTo>
                  <a:lnTo>
                    <a:pt x="56" y="0"/>
                  </a:lnTo>
                  <a:lnTo>
                    <a:pt x="22" y="11"/>
                  </a:lnTo>
                  <a:lnTo>
                    <a:pt x="0" y="41"/>
                  </a:lnTo>
                  <a:lnTo>
                    <a:pt x="0" y="73"/>
                  </a:lnTo>
                  <a:lnTo>
                    <a:pt x="12" y="105"/>
                  </a:lnTo>
                  <a:lnTo>
                    <a:pt x="44" y="126"/>
                  </a:lnTo>
                  <a:lnTo>
                    <a:pt x="66" y="158"/>
                  </a:lnTo>
                  <a:lnTo>
                    <a:pt x="88" y="190"/>
                  </a:lnTo>
                  <a:lnTo>
                    <a:pt x="88" y="222"/>
                  </a:lnTo>
                  <a:lnTo>
                    <a:pt x="100" y="254"/>
                  </a:lnTo>
                  <a:lnTo>
                    <a:pt x="88" y="287"/>
                  </a:lnTo>
                  <a:lnTo>
                    <a:pt x="78" y="319"/>
                  </a:lnTo>
                  <a:lnTo>
                    <a:pt x="66" y="349"/>
                  </a:lnTo>
                  <a:lnTo>
                    <a:pt x="56" y="381"/>
                  </a:lnTo>
                  <a:lnTo>
                    <a:pt x="56" y="413"/>
                  </a:lnTo>
                  <a:lnTo>
                    <a:pt x="56" y="445"/>
                  </a:lnTo>
                  <a:lnTo>
                    <a:pt x="56" y="477"/>
                  </a:lnTo>
                  <a:lnTo>
                    <a:pt x="66" y="509"/>
                  </a:lnTo>
                  <a:lnTo>
                    <a:pt x="78" y="541"/>
                  </a:lnTo>
                  <a:lnTo>
                    <a:pt x="78" y="572"/>
                  </a:lnTo>
                  <a:lnTo>
                    <a:pt x="88" y="604"/>
                  </a:lnTo>
                  <a:lnTo>
                    <a:pt x="88" y="636"/>
                  </a:lnTo>
                  <a:lnTo>
                    <a:pt x="78" y="668"/>
                  </a:lnTo>
                </a:path>
              </a:pathLst>
            </a:custGeom>
            <a:noFill/>
            <a:ln w="25400" cap="rnd">
              <a:solidFill>
                <a:srgbClr val="00175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3" name="Freeform 90"/>
            <p:cNvSpPr>
              <a:spLocks/>
            </p:cNvSpPr>
            <p:nvPr/>
          </p:nvSpPr>
          <p:spPr bwMode="auto">
            <a:xfrm>
              <a:off x="3461" y="2152"/>
              <a:ext cx="102" cy="669"/>
            </a:xfrm>
            <a:custGeom>
              <a:avLst/>
              <a:gdLst>
                <a:gd name="T0" fmla="*/ 89 w 102"/>
                <a:gd name="T1" fmla="*/ 11 h 669"/>
                <a:gd name="T2" fmla="*/ 57 w 102"/>
                <a:gd name="T3" fmla="*/ 0 h 669"/>
                <a:gd name="T4" fmla="*/ 22 w 102"/>
                <a:gd name="T5" fmla="*/ 11 h 669"/>
                <a:gd name="T6" fmla="*/ 0 w 102"/>
                <a:gd name="T7" fmla="*/ 41 h 669"/>
                <a:gd name="T8" fmla="*/ 0 w 102"/>
                <a:gd name="T9" fmla="*/ 74 h 669"/>
                <a:gd name="T10" fmla="*/ 12 w 102"/>
                <a:gd name="T11" fmla="*/ 106 h 669"/>
                <a:gd name="T12" fmla="*/ 45 w 102"/>
                <a:gd name="T13" fmla="*/ 126 h 669"/>
                <a:gd name="T14" fmla="*/ 67 w 102"/>
                <a:gd name="T15" fmla="*/ 158 h 669"/>
                <a:gd name="T16" fmla="*/ 89 w 102"/>
                <a:gd name="T17" fmla="*/ 191 h 669"/>
                <a:gd name="T18" fmla="*/ 89 w 102"/>
                <a:gd name="T19" fmla="*/ 223 h 669"/>
                <a:gd name="T20" fmla="*/ 101 w 102"/>
                <a:gd name="T21" fmla="*/ 255 h 669"/>
                <a:gd name="T22" fmla="*/ 89 w 102"/>
                <a:gd name="T23" fmla="*/ 287 h 669"/>
                <a:gd name="T24" fmla="*/ 79 w 102"/>
                <a:gd name="T25" fmla="*/ 319 h 669"/>
                <a:gd name="T26" fmla="*/ 67 w 102"/>
                <a:gd name="T27" fmla="*/ 349 h 669"/>
                <a:gd name="T28" fmla="*/ 57 w 102"/>
                <a:gd name="T29" fmla="*/ 381 h 669"/>
                <a:gd name="T30" fmla="*/ 57 w 102"/>
                <a:gd name="T31" fmla="*/ 413 h 669"/>
                <a:gd name="T32" fmla="*/ 57 w 102"/>
                <a:gd name="T33" fmla="*/ 445 h 669"/>
                <a:gd name="T34" fmla="*/ 57 w 102"/>
                <a:gd name="T35" fmla="*/ 477 h 669"/>
                <a:gd name="T36" fmla="*/ 67 w 102"/>
                <a:gd name="T37" fmla="*/ 509 h 669"/>
                <a:gd name="T38" fmla="*/ 79 w 102"/>
                <a:gd name="T39" fmla="*/ 542 h 669"/>
                <a:gd name="T40" fmla="*/ 79 w 102"/>
                <a:gd name="T41" fmla="*/ 572 h 669"/>
                <a:gd name="T42" fmla="*/ 89 w 102"/>
                <a:gd name="T43" fmla="*/ 604 h 669"/>
                <a:gd name="T44" fmla="*/ 89 w 102"/>
                <a:gd name="T45" fmla="*/ 636 h 669"/>
                <a:gd name="T46" fmla="*/ 79 w 102"/>
                <a:gd name="T47" fmla="*/ 668 h 6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669"/>
                <a:gd name="T74" fmla="*/ 102 w 102"/>
                <a:gd name="T75" fmla="*/ 669 h 6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669">
                  <a:moveTo>
                    <a:pt x="89" y="11"/>
                  </a:moveTo>
                  <a:lnTo>
                    <a:pt x="57" y="0"/>
                  </a:lnTo>
                  <a:lnTo>
                    <a:pt x="22" y="11"/>
                  </a:lnTo>
                  <a:lnTo>
                    <a:pt x="0" y="41"/>
                  </a:lnTo>
                  <a:lnTo>
                    <a:pt x="0" y="74"/>
                  </a:lnTo>
                  <a:lnTo>
                    <a:pt x="12" y="106"/>
                  </a:lnTo>
                  <a:lnTo>
                    <a:pt x="45" y="126"/>
                  </a:lnTo>
                  <a:lnTo>
                    <a:pt x="67" y="158"/>
                  </a:lnTo>
                  <a:lnTo>
                    <a:pt x="89" y="191"/>
                  </a:lnTo>
                  <a:lnTo>
                    <a:pt x="89" y="223"/>
                  </a:lnTo>
                  <a:lnTo>
                    <a:pt x="101" y="255"/>
                  </a:lnTo>
                  <a:lnTo>
                    <a:pt x="89" y="287"/>
                  </a:lnTo>
                  <a:lnTo>
                    <a:pt x="79" y="319"/>
                  </a:lnTo>
                  <a:lnTo>
                    <a:pt x="67" y="349"/>
                  </a:lnTo>
                  <a:lnTo>
                    <a:pt x="57" y="381"/>
                  </a:lnTo>
                  <a:lnTo>
                    <a:pt x="57" y="413"/>
                  </a:lnTo>
                  <a:lnTo>
                    <a:pt x="57" y="445"/>
                  </a:lnTo>
                  <a:lnTo>
                    <a:pt x="57" y="477"/>
                  </a:lnTo>
                  <a:lnTo>
                    <a:pt x="67" y="509"/>
                  </a:lnTo>
                  <a:lnTo>
                    <a:pt x="79" y="542"/>
                  </a:lnTo>
                  <a:lnTo>
                    <a:pt x="79" y="572"/>
                  </a:lnTo>
                  <a:lnTo>
                    <a:pt x="89" y="604"/>
                  </a:lnTo>
                  <a:lnTo>
                    <a:pt x="89" y="636"/>
                  </a:lnTo>
                  <a:lnTo>
                    <a:pt x="79" y="668"/>
                  </a:lnTo>
                </a:path>
              </a:pathLst>
            </a:custGeom>
            <a:noFill/>
            <a:ln w="25400" cap="rnd">
              <a:solidFill>
                <a:srgbClr val="4F77E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4" name="Freeform 91"/>
            <p:cNvSpPr>
              <a:spLocks/>
            </p:cNvSpPr>
            <p:nvPr/>
          </p:nvSpPr>
          <p:spPr bwMode="auto">
            <a:xfrm>
              <a:off x="3468" y="2158"/>
              <a:ext cx="102" cy="670"/>
            </a:xfrm>
            <a:custGeom>
              <a:avLst/>
              <a:gdLst>
                <a:gd name="T0" fmla="*/ 89 w 102"/>
                <a:gd name="T1" fmla="*/ 11 h 670"/>
                <a:gd name="T2" fmla="*/ 56 w 102"/>
                <a:gd name="T3" fmla="*/ 0 h 670"/>
                <a:gd name="T4" fmla="*/ 22 w 102"/>
                <a:gd name="T5" fmla="*/ 11 h 670"/>
                <a:gd name="T6" fmla="*/ 0 w 102"/>
                <a:gd name="T7" fmla="*/ 42 h 670"/>
                <a:gd name="T8" fmla="*/ 0 w 102"/>
                <a:gd name="T9" fmla="*/ 74 h 670"/>
                <a:gd name="T10" fmla="*/ 12 w 102"/>
                <a:gd name="T11" fmla="*/ 106 h 670"/>
                <a:gd name="T12" fmla="*/ 44 w 102"/>
                <a:gd name="T13" fmla="*/ 127 h 670"/>
                <a:gd name="T14" fmla="*/ 67 w 102"/>
                <a:gd name="T15" fmla="*/ 159 h 670"/>
                <a:gd name="T16" fmla="*/ 89 w 102"/>
                <a:gd name="T17" fmla="*/ 191 h 670"/>
                <a:gd name="T18" fmla="*/ 89 w 102"/>
                <a:gd name="T19" fmla="*/ 223 h 670"/>
                <a:gd name="T20" fmla="*/ 101 w 102"/>
                <a:gd name="T21" fmla="*/ 255 h 670"/>
                <a:gd name="T22" fmla="*/ 89 w 102"/>
                <a:gd name="T23" fmla="*/ 287 h 670"/>
                <a:gd name="T24" fmla="*/ 78 w 102"/>
                <a:gd name="T25" fmla="*/ 319 h 670"/>
                <a:gd name="T26" fmla="*/ 67 w 102"/>
                <a:gd name="T27" fmla="*/ 350 h 670"/>
                <a:gd name="T28" fmla="*/ 56 w 102"/>
                <a:gd name="T29" fmla="*/ 382 h 670"/>
                <a:gd name="T30" fmla="*/ 56 w 102"/>
                <a:gd name="T31" fmla="*/ 414 h 670"/>
                <a:gd name="T32" fmla="*/ 56 w 102"/>
                <a:gd name="T33" fmla="*/ 446 h 670"/>
                <a:gd name="T34" fmla="*/ 56 w 102"/>
                <a:gd name="T35" fmla="*/ 478 h 670"/>
                <a:gd name="T36" fmla="*/ 67 w 102"/>
                <a:gd name="T37" fmla="*/ 510 h 670"/>
                <a:gd name="T38" fmla="*/ 78 w 102"/>
                <a:gd name="T39" fmla="*/ 542 h 670"/>
                <a:gd name="T40" fmla="*/ 78 w 102"/>
                <a:gd name="T41" fmla="*/ 572 h 670"/>
                <a:gd name="T42" fmla="*/ 89 w 102"/>
                <a:gd name="T43" fmla="*/ 604 h 670"/>
                <a:gd name="T44" fmla="*/ 89 w 102"/>
                <a:gd name="T45" fmla="*/ 636 h 670"/>
                <a:gd name="T46" fmla="*/ 78 w 102"/>
                <a:gd name="T47" fmla="*/ 669 h 6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670"/>
                <a:gd name="T74" fmla="*/ 102 w 102"/>
                <a:gd name="T75" fmla="*/ 670 h 6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670">
                  <a:moveTo>
                    <a:pt x="89" y="11"/>
                  </a:moveTo>
                  <a:lnTo>
                    <a:pt x="56" y="0"/>
                  </a:lnTo>
                  <a:lnTo>
                    <a:pt x="22" y="11"/>
                  </a:lnTo>
                  <a:lnTo>
                    <a:pt x="0" y="42"/>
                  </a:lnTo>
                  <a:lnTo>
                    <a:pt x="0" y="74"/>
                  </a:lnTo>
                  <a:lnTo>
                    <a:pt x="12" y="106"/>
                  </a:lnTo>
                  <a:lnTo>
                    <a:pt x="44" y="127"/>
                  </a:lnTo>
                  <a:lnTo>
                    <a:pt x="67" y="159"/>
                  </a:lnTo>
                  <a:lnTo>
                    <a:pt x="89" y="191"/>
                  </a:lnTo>
                  <a:lnTo>
                    <a:pt x="89" y="223"/>
                  </a:lnTo>
                  <a:lnTo>
                    <a:pt x="101" y="255"/>
                  </a:lnTo>
                  <a:lnTo>
                    <a:pt x="89" y="287"/>
                  </a:lnTo>
                  <a:lnTo>
                    <a:pt x="78" y="319"/>
                  </a:lnTo>
                  <a:lnTo>
                    <a:pt x="67" y="350"/>
                  </a:lnTo>
                  <a:lnTo>
                    <a:pt x="56" y="382"/>
                  </a:lnTo>
                  <a:lnTo>
                    <a:pt x="56" y="414"/>
                  </a:lnTo>
                  <a:lnTo>
                    <a:pt x="56" y="446"/>
                  </a:lnTo>
                  <a:lnTo>
                    <a:pt x="56" y="478"/>
                  </a:lnTo>
                  <a:lnTo>
                    <a:pt x="67" y="510"/>
                  </a:lnTo>
                  <a:lnTo>
                    <a:pt x="78" y="542"/>
                  </a:lnTo>
                  <a:lnTo>
                    <a:pt x="78" y="572"/>
                  </a:lnTo>
                  <a:lnTo>
                    <a:pt x="89" y="604"/>
                  </a:lnTo>
                  <a:lnTo>
                    <a:pt x="89" y="636"/>
                  </a:lnTo>
                  <a:lnTo>
                    <a:pt x="78" y="669"/>
                  </a:lnTo>
                </a:path>
              </a:pathLst>
            </a:custGeom>
            <a:noFill/>
            <a:ln w="25400" cap="rnd">
              <a:solidFill>
                <a:srgbClr val="00AE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390" name="Group 92"/>
          <p:cNvGrpSpPr>
            <a:grpSpLocks/>
          </p:cNvGrpSpPr>
          <p:nvPr/>
        </p:nvGrpSpPr>
        <p:grpSpPr bwMode="auto">
          <a:xfrm>
            <a:off x="7924801" y="3810010"/>
            <a:ext cx="363539" cy="512763"/>
            <a:chOff x="3472" y="2437"/>
            <a:chExt cx="229" cy="323"/>
          </a:xfrm>
        </p:grpSpPr>
        <p:sp>
          <p:nvSpPr>
            <p:cNvPr id="15479" name="Freeform 93"/>
            <p:cNvSpPr>
              <a:spLocks/>
            </p:cNvSpPr>
            <p:nvPr/>
          </p:nvSpPr>
          <p:spPr bwMode="auto">
            <a:xfrm>
              <a:off x="3490" y="2447"/>
              <a:ext cx="211" cy="313"/>
            </a:xfrm>
            <a:custGeom>
              <a:avLst/>
              <a:gdLst>
                <a:gd name="T0" fmla="*/ 187 w 211"/>
                <a:gd name="T1" fmla="*/ 288 h 313"/>
                <a:gd name="T2" fmla="*/ 0 w 211"/>
                <a:gd name="T3" fmla="*/ 0 h 313"/>
                <a:gd name="T4" fmla="*/ 27 w 211"/>
                <a:gd name="T5" fmla="*/ 14 h 313"/>
                <a:gd name="T6" fmla="*/ 56 w 211"/>
                <a:gd name="T7" fmla="*/ 47 h 313"/>
                <a:gd name="T8" fmla="*/ 89 w 211"/>
                <a:gd name="T9" fmla="*/ 89 h 313"/>
                <a:gd name="T10" fmla="*/ 140 w 211"/>
                <a:gd name="T11" fmla="*/ 166 h 313"/>
                <a:gd name="T12" fmla="*/ 191 w 211"/>
                <a:gd name="T13" fmla="*/ 239 h 313"/>
                <a:gd name="T14" fmla="*/ 189 w 211"/>
                <a:gd name="T15" fmla="*/ 249 h 313"/>
                <a:gd name="T16" fmla="*/ 189 w 211"/>
                <a:gd name="T17" fmla="*/ 264 h 313"/>
                <a:gd name="T18" fmla="*/ 210 w 211"/>
                <a:gd name="T19" fmla="*/ 312 h 313"/>
                <a:gd name="T20" fmla="*/ 187 w 211"/>
                <a:gd name="T21" fmla="*/ 288 h 3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1"/>
                <a:gd name="T34" fmla="*/ 0 h 313"/>
                <a:gd name="T35" fmla="*/ 211 w 211"/>
                <a:gd name="T36" fmla="*/ 313 h 3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1" h="313">
                  <a:moveTo>
                    <a:pt x="187" y="288"/>
                  </a:moveTo>
                  <a:lnTo>
                    <a:pt x="0" y="0"/>
                  </a:lnTo>
                  <a:lnTo>
                    <a:pt x="27" y="14"/>
                  </a:lnTo>
                  <a:lnTo>
                    <a:pt x="56" y="47"/>
                  </a:lnTo>
                  <a:lnTo>
                    <a:pt x="89" y="89"/>
                  </a:lnTo>
                  <a:lnTo>
                    <a:pt x="140" y="166"/>
                  </a:lnTo>
                  <a:lnTo>
                    <a:pt x="191" y="239"/>
                  </a:lnTo>
                  <a:lnTo>
                    <a:pt x="189" y="249"/>
                  </a:lnTo>
                  <a:lnTo>
                    <a:pt x="189" y="264"/>
                  </a:lnTo>
                  <a:lnTo>
                    <a:pt x="210" y="312"/>
                  </a:lnTo>
                  <a:lnTo>
                    <a:pt x="187" y="288"/>
                  </a:lnTo>
                </a:path>
              </a:pathLst>
            </a:custGeom>
            <a:solidFill>
              <a:schemeClr val="hlink"/>
            </a:solidFill>
            <a:ln w="127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0" name="Freeform 94"/>
            <p:cNvSpPr>
              <a:spLocks/>
            </p:cNvSpPr>
            <p:nvPr/>
          </p:nvSpPr>
          <p:spPr bwMode="auto">
            <a:xfrm>
              <a:off x="3472" y="2437"/>
              <a:ext cx="227" cy="320"/>
            </a:xfrm>
            <a:custGeom>
              <a:avLst/>
              <a:gdLst>
                <a:gd name="T0" fmla="*/ 199 w 227"/>
                <a:gd name="T1" fmla="*/ 296 h 320"/>
                <a:gd name="T2" fmla="*/ 0 w 227"/>
                <a:gd name="T3" fmla="*/ 0 h 320"/>
                <a:gd name="T4" fmla="*/ 39 w 227"/>
                <a:gd name="T5" fmla="*/ 23 h 320"/>
                <a:gd name="T6" fmla="*/ 69 w 227"/>
                <a:gd name="T7" fmla="*/ 55 h 320"/>
                <a:gd name="T8" fmla="*/ 101 w 227"/>
                <a:gd name="T9" fmla="*/ 97 h 320"/>
                <a:gd name="T10" fmla="*/ 153 w 227"/>
                <a:gd name="T11" fmla="*/ 176 h 320"/>
                <a:gd name="T12" fmla="*/ 204 w 227"/>
                <a:gd name="T13" fmla="*/ 247 h 320"/>
                <a:gd name="T14" fmla="*/ 202 w 227"/>
                <a:gd name="T15" fmla="*/ 257 h 320"/>
                <a:gd name="T16" fmla="*/ 200 w 227"/>
                <a:gd name="T17" fmla="*/ 272 h 320"/>
                <a:gd name="T18" fmla="*/ 226 w 227"/>
                <a:gd name="T19" fmla="*/ 319 h 320"/>
                <a:gd name="T20" fmla="*/ 199 w 227"/>
                <a:gd name="T21" fmla="*/ 296 h 3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7"/>
                <a:gd name="T34" fmla="*/ 0 h 320"/>
                <a:gd name="T35" fmla="*/ 227 w 227"/>
                <a:gd name="T36" fmla="*/ 320 h 3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7" h="320">
                  <a:moveTo>
                    <a:pt x="199" y="296"/>
                  </a:moveTo>
                  <a:lnTo>
                    <a:pt x="0" y="0"/>
                  </a:lnTo>
                  <a:lnTo>
                    <a:pt x="39" y="23"/>
                  </a:lnTo>
                  <a:lnTo>
                    <a:pt x="69" y="55"/>
                  </a:lnTo>
                  <a:lnTo>
                    <a:pt x="101" y="97"/>
                  </a:lnTo>
                  <a:lnTo>
                    <a:pt x="153" y="176"/>
                  </a:lnTo>
                  <a:lnTo>
                    <a:pt x="204" y="247"/>
                  </a:lnTo>
                  <a:lnTo>
                    <a:pt x="202" y="257"/>
                  </a:lnTo>
                  <a:lnTo>
                    <a:pt x="200" y="272"/>
                  </a:lnTo>
                  <a:lnTo>
                    <a:pt x="226" y="319"/>
                  </a:lnTo>
                  <a:lnTo>
                    <a:pt x="199" y="296"/>
                  </a:lnTo>
                </a:path>
              </a:pathLst>
            </a:custGeom>
            <a:solidFill>
              <a:schemeClr val="hlink"/>
            </a:solidFill>
            <a:ln w="127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81" name="Freeform 95"/>
            <p:cNvSpPr>
              <a:spLocks/>
            </p:cNvSpPr>
            <p:nvPr/>
          </p:nvSpPr>
          <p:spPr bwMode="auto">
            <a:xfrm>
              <a:off x="3511" y="2461"/>
              <a:ext cx="165" cy="250"/>
            </a:xfrm>
            <a:custGeom>
              <a:avLst/>
              <a:gdLst>
                <a:gd name="T0" fmla="*/ 139 w 165"/>
                <a:gd name="T1" fmla="*/ 241 h 250"/>
                <a:gd name="T2" fmla="*/ 115 w 165"/>
                <a:gd name="T3" fmla="*/ 206 h 250"/>
                <a:gd name="T4" fmla="*/ 137 w 165"/>
                <a:gd name="T5" fmla="*/ 196 h 250"/>
                <a:gd name="T6" fmla="*/ 104 w 165"/>
                <a:gd name="T7" fmla="*/ 149 h 250"/>
                <a:gd name="T8" fmla="*/ 68 w 165"/>
                <a:gd name="T9" fmla="*/ 100 h 250"/>
                <a:gd name="T10" fmla="*/ 35 w 165"/>
                <a:gd name="T11" fmla="*/ 49 h 250"/>
                <a:gd name="T12" fmla="*/ 0 w 165"/>
                <a:gd name="T13" fmla="*/ 0 h 250"/>
                <a:gd name="T14" fmla="*/ 29 w 165"/>
                <a:gd name="T15" fmla="*/ 33 h 250"/>
                <a:gd name="T16" fmla="*/ 61 w 165"/>
                <a:gd name="T17" fmla="*/ 73 h 250"/>
                <a:gd name="T18" fmla="*/ 113 w 165"/>
                <a:gd name="T19" fmla="*/ 152 h 250"/>
                <a:gd name="T20" fmla="*/ 164 w 165"/>
                <a:gd name="T21" fmla="*/ 224 h 250"/>
                <a:gd name="T22" fmla="*/ 162 w 165"/>
                <a:gd name="T23" fmla="*/ 234 h 250"/>
                <a:gd name="T24" fmla="*/ 160 w 165"/>
                <a:gd name="T25" fmla="*/ 249 h 250"/>
                <a:gd name="T26" fmla="*/ 149 w 165"/>
                <a:gd name="T27" fmla="*/ 245 h 250"/>
                <a:gd name="T28" fmla="*/ 139 w 165"/>
                <a:gd name="T29" fmla="*/ 241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50"/>
                <a:gd name="T47" fmla="*/ 165 w 165"/>
                <a:gd name="T48" fmla="*/ 250 h 2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50">
                  <a:moveTo>
                    <a:pt x="139" y="241"/>
                  </a:moveTo>
                  <a:lnTo>
                    <a:pt x="115" y="206"/>
                  </a:lnTo>
                  <a:lnTo>
                    <a:pt x="137" y="196"/>
                  </a:lnTo>
                  <a:lnTo>
                    <a:pt x="104" y="149"/>
                  </a:lnTo>
                  <a:lnTo>
                    <a:pt x="68" y="100"/>
                  </a:lnTo>
                  <a:lnTo>
                    <a:pt x="35" y="49"/>
                  </a:lnTo>
                  <a:lnTo>
                    <a:pt x="0" y="0"/>
                  </a:lnTo>
                  <a:lnTo>
                    <a:pt x="29" y="33"/>
                  </a:lnTo>
                  <a:lnTo>
                    <a:pt x="61" y="73"/>
                  </a:lnTo>
                  <a:lnTo>
                    <a:pt x="113" y="152"/>
                  </a:lnTo>
                  <a:lnTo>
                    <a:pt x="164" y="224"/>
                  </a:lnTo>
                  <a:lnTo>
                    <a:pt x="162" y="234"/>
                  </a:lnTo>
                  <a:lnTo>
                    <a:pt x="160" y="249"/>
                  </a:lnTo>
                  <a:lnTo>
                    <a:pt x="149" y="245"/>
                  </a:lnTo>
                  <a:lnTo>
                    <a:pt x="139" y="241"/>
                  </a:lnTo>
                </a:path>
              </a:pathLst>
            </a:custGeom>
            <a:solidFill>
              <a:schemeClr val="hlink"/>
            </a:solidFill>
            <a:ln w="12700" cap="rnd">
              <a:no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391" name="Group 96"/>
          <p:cNvGrpSpPr>
            <a:grpSpLocks/>
          </p:cNvGrpSpPr>
          <p:nvPr/>
        </p:nvGrpSpPr>
        <p:grpSpPr bwMode="auto">
          <a:xfrm>
            <a:off x="8991601" y="4114800"/>
            <a:ext cx="152400" cy="228600"/>
            <a:chOff x="3984" y="2392"/>
            <a:chExt cx="64" cy="182"/>
          </a:xfrm>
        </p:grpSpPr>
        <p:sp>
          <p:nvSpPr>
            <p:cNvPr id="15477" name="Freeform 97"/>
            <p:cNvSpPr>
              <a:spLocks/>
            </p:cNvSpPr>
            <p:nvPr/>
          </p:nvSpPr>
          <p:spPr bwMode="auto">
            <a:xfrm>
              <a:off x="3991" y="2399"/>
              <a:ext cx="57" cy="175"/>
            </a:xfrm>
            <a:custGeom>
              <a:avLst/>
              <a:gdLst>
                <a:gd name="T0" fmla="*/ 25 w 57"/>
                <a:gd name="T1" fmla="*/ 174 h 175"/>
                <a:gd name="T2" fmla="*/ 0 w 57"/>
                <a:gd name="T3" fmla="*/ 153 h 175"/>
                <a:gd name="T4" fmla="*/ 56 w 57"/>
                <a:gd name="T5" fmla="*/ 107 h 175"/>
                <a:gd name="T6" fmla="*/ 0 w 57"/>
                <a:gd name="T7" fmla="*/ 70 h 175"/>
                <a:gd name="T8" fmla="*/ 52 w 57"/>
                <a:gd name="T9" fmla="*/ 14 h 175"/>
                <a:gd name="T10" fmla="*/ 18 w 57"/>
                <a:gd name="T11" fmla="*/ 0 h 175"/>
                <a:gd name="T12" fmla="*/ 0 60000 65536"/>
                <a:gd name="T13" fmla="*/ 0 60000 65536"/>
                <a:gd name="T14" fmla="*/ 0 60000 65536"/>
                <a:gd name="T15" fmla="*/ 0 60000 65536"/>
                <a:gd name="T16" fmla="*/ 0 60000 65536"/>
                <a:gd name="T17" fmla="*/ 0 60000 65536"/>
                <a:gd name="T18" fmla="*/ 0 w 57"/>
                <a:gd name="T19" fmla="*/ 0 h 175"/>
                <a:gd name="T20" fmla="*/ 57 w 57"/>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57" h="175">
                  <a:moveTo>
                    <a:pt x="25" y="174"/>
                  </a:moveTo>
                  <a:lnTo>
                    <a:pt x="0" y="153"/>
                  </a:lnTo>
                  <a:lnTo>
                    <a:pt x="56" y="107"/>
                  </a:lnTo>
                  <a:lnTo>
                    <a:pt x="0" y="70"/>
                  </a:lnTo>
                  <a:lnTo>
                    <a:pt x="52" y="14"/>
                  </a:lnTo>
                  <a:lnTo>
                    <a:pt x="18" y="0"/>
                  </a:lnTo>
                </a:path>
              </a:pathLst>
            </a:custGeom>
            <a:noFill/>
            <a:ln w="25400" cap="rnd">
              <a:solidFill>
                <a:srgbClr val="0000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78" name="Freeform 98"/>
            <p:cNvSpPr>
              <a:spLocks/>
            </p:cNvSpPr>
            <p:nvPr/>
          </p:nvSpPr>
          <p:spPr bwMode="auto">
            <a:xfrm>
              <a:off x="3984" y="2392"/>
              <a:ext cx="57" cy="176"/>
            </a:xfrm>
            <a:custGeom>
              <a:avLst/>
              <a:gdLst>
                <a:gd name="T0" fmla="*/ 25 w 57"/>
                <a:gd name="T1" fmla="*/ 175 h 176"/>
                <a:gd name="T2" fmla="*/ 0 w 57"/>
                <a:gd name="T3" fmla="*/ 154 h 176"/>
                <a:gd name="T4" fmla="*/ 56 w 57"/>
                <a:gd name="T5" fmla="*/ 108 h 176"/>
                <a:gd name="T6" fmla="*/ 0 w 57"/>
                <a:gd name="T7" fmla="*/ 71 h 176"/>
                <a:gd name="T8" fmla="*/ 53 w 57"/>
                <a:gd name="T9" fmla="*/ 15 h 176"/>
                <a:gd name="T10" fmla="*/ 19 w 57"/>
                <a:gd name="T11" fmla="*/ 0 h 176"/>
                <a:gd name="T12" fmla="*/ 0 60000 65536"/>
                <a:gd name="T13" fmla="*/ 0 60000 65536"/>
                <a:gd name="T14" fmla="*/ 0 60000 65536"/>
                <a:gd name="T15" fmla="*/ 0 60000 65536"/>
                <a:gd name="T16" fmla="*/ 0 60000 65536"/>
                <a:gd name="T17" fmla="*/ 0 60000 65536"/>
                <a:gd name="T18" fmla="*/ 0 w 57"/>
                <a:gd name="T19" fmla="*/ 0 h 176"/>
                <a:gd name="T20" fmla="*/ 57 w 5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57" h="176">
                  <a:moveTo>
                    <a:pt x="25" y="175"/>
                  </a:moveTo>
                  <a:lnTo>
                    <a:pt x="0" y="154"/>
                  </a:lnTo>
                  <a:lnTo>
                    <a:pt x="56" y="108"/>
                  </a:lnTo>
                  <a:lnTo>
                    <a:pt x="0" y="71"/>
                  </a:lnTo>
                  <a:lnTo>
                    <a:pt x="53" y="15"/>
                  </a:lnTo>
                  <a:lnTo>
                    <a:pt x="19" y="0"/>
                  </a:lnTo>
                </a:path>
              </a:pathLst>
            </a:custGeom>
            <a:noFill/>
            <a:ln w="25400" cap="rnd">
              <a:solidFill>
                <a:srgbClr val="00279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392" name="Rectangle 99"/>
          <p:cNvSpPr>
            <a:spLocks noChangeArrowheads="1"/>
          </p:cNvSpPr>
          <p:nvPr/>
        </p:nvSpPr>
        <p:spPr bwMode="auto">
          <a:xfrm>
            <a:off x="3647951" y="2895618"/>
            <a:ext cx="1516314" cy="582211"/>
          </a:xfrm>
          <a:prstGeom prst="rect">
            <a:avLst/>
          </a:prstGeom>
          <a:noFill/>
          <a:ln w="12700">
            <a:noFill/>
            <a:miter lim="800000"/>
            <a:headEnd/>
            <a:tailEnd/>
          </a:ln>
        </p:spPr>
        <p:txBody>
          <a:bodyPr wrap="none" lIns="90488" tIns="44450" rIns="90488" bIns="44450">
            <a:spAutoFit/>
          </a:bodyPr>
          <a:lstStyle/>
          <a:p>
            <a:pPr algn="ctr" defTabSz="914400" eaLnBrk="0" fontAlgn="base" hangingPunct="0">
              <a:spcBef>
                <a:spcPct val="0"/>
              </a:spcBef>
              <a:spcAft>
                <a:spcPct val="0"/>
              </a:spcAft>
            </a:pPr>
            <a:r>
              <a:rPr lang="en-US" sz="1600" b="1" dirty="0">
                <a:solidFill>
                  <a:srgbClr val="FFFFFF"/>
                </a:solidFill>
                <a:latin typeface="Arial" charset="0"/>
              </a:rPr>
              <a:t>Reverse</a:t>
            </a:r>
          </a:p>
          <a:p>
            <a:pPr algn="ctr" defTabSz="914400" eaLnBrk="0" fontAlgn="base" hangingPunct="0">
              <a:spcBef>
                <a:spcPct val="0"/>
              </a:spcBef>
              <a:spcAft>
                <a:spcPct val="0"/>
              </a:spcAft>
            </a:pPr>
            <a:r>
              <a:rPr lang="en-US" sz="1600" b="1" dirty="0">
                <a:solidFill>
                  <a:srgbClr val="FFFFFF"/>
                </a:solidFill>
                <a:latin typeface="Arial" charset="0"/>
              </a:rPr>
              <a:t>Transcriptase</a:t>
            </a:r>
          </a:p>
        </p:txBody>
      </p:sp>
      <p:sp>
        <p:nvSpPr>
          <p:cNvPr id="15393" name="Line 100"/>
          <p:cNvSpPr>
            <a:spLocks noChangeShapeType="1"/>
          </p:cNvSpPr>
          <p:nvPr/>
        </p:nvSpPr>
        <p:spPr bwMode="auto">
          <a:xfrm>
            <a:off x="5562601" y="3200400"/>
            <a:ext cx="0" cy="29718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394" name="Text Box 101"/>
          <p:cNvSpPr txBox="1">
            <a:spLocks noChangeArrowheads="1"/>
          </p:cNvSpPr>
          <p:nvPr/>
        </p:nvSpPr>
        <p:spPr bwMode="auto">
          <a:xfrm>
            <a:off x="4343418" y="4267220"/>
            <a:ext cx="1282723" cy="646331"/>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FFFFFF"/>
                </a:solidFill>
                <a:latin typeface="Arial" charset="0"/>
              </a:rPr>
              <a:t>Unintegrated</a:t>
            </a:r>
          </a:p>
          <a:p>
            <a:pPr defTabSz="914400" eaLnBrk="0" fontAlgn="base" hangingPunct="0">
              <a:spcBef>
                <a:spcPct val="0"/>
              </a:spcBef>
              <a:spcAft>
                <a:spcPct val="0"/>
              </a:spcAft>
            </a:pPr>
            <a:r>
              <a:rPr lang="en-US" sz="1200" dirty="0">
                <a:solidFill>
                  <a:srgbClr val="FFFFFF"/>
                </a:solidFill>
                <a:latin typeface="Arial" charset="0"/>
              </a:rPr>
              <a:t>double stranded</a:t>
            </a:r>
          </a:p>
          <a:p>
            <a:pPr defTabSz="914400" eaLnBrk="0" fontAlgn="base" hangingPunct="0">
              <a:spcBef>
                <a:spcPct val="0"/>
              </a:spcBef>
              <a:spcAft>
                <a:spcPct val="0"/>
              </a:spcAft>
            </a:pPr>
            <a:r>
              <a:rPr lang="en-US" sz="1200" dirty="0">
                <a:solidFill>
                  <a:srgbClr val="FFFFFF"/>
                </a:solidFill>
                <a:latin typeface="Arial" charset="0"/>
              </a:rPr>
              <a:t>Viral DNA</a:t>
            </a:r>
            <a:endParaRPr lang="en-US" sz="1200" dirty="0">
              <a:solidFill>
                <a:prstClr val="white"/>
              </a:solidFill>
              <a:latin typeface="Arial" charset="0"/>
            </a:endParaRPr>
          </a:p>
        </p:txBody>
      </p:sp>
      <p:grpSp>
        <p:nvGrpSpPr>
          <p:cNvPr id="15395" name="Group 102"/>
          <p:cNvGrpSpPr>
            <a:grpSpLocks/>
          </p:cNvGrpSpPr>
          <p:nvPr/>
        </p:nvGrpSpPr>
        <p:grpSpPr bwMode="auto">
          <a:xfrm>
            <a:off x="5029201" y="4038602"/>
            <a:ext cx="414339" cy="119063"/>
            <a:chOff x="1419" y="2469"/>
            <a:chExt cx="193" cy="62"/>
          </a:xfrm>
        </p:grpSpPr>
        <p:sp>
          <p:nvSpPr>
            <p:cNvPr id="15475" name="Freeform 103"/>
            <p:cNvSpPr>
              <a:spLocks/>
            </p:cNvSpPr>
            <p:nvPr/>
          </p:nvSpPr>
          <p:spPr bwMode="auto">
            <a:xfrm>
              <a:off x="1426" y="2476"/>
              <a:ext cx="186" cy="55"/>
            </a:xfrm>
            <a:custGeom>
              <a:avLst/>
              <a:gdLst>
                <a:gd name="T0" fmla="*/ 0 w 186"/>
                <a:gd name="T1" fmla="*/ 24 h 55"/>
                <a:gd name="T2" fmla="*/ 22 w 186"/>
                <a:gd name="T3" fmla="*/ 0 h 55"/>
                <a:gd name="T4" fmla="*/ 71 w 186"/>
                <a:gd name="T5" fmla="*/ 54 h 55"/>
                <a:gd name="T6" fmla="*/ 110 w 186"/>
                <a:gd name="T7" fmla="*/ 0 h 55"/>
                <a:gd name="T8" fmla="*/ 170 w 186"/>
                <a:gd name="T9" fmla="*/ 51 h 55"/>
                <a:gd name="T10" fmla="*/ 185 w 186"/>
                <a:gd name="T11" fmla="*/ 17 h 55"/>
                <a:gd name="T12" fmla="*/ 0 60000 65536"/>
                <a:gd name="T13" fmla="*/ 0 60000 65536"/>
                <a:gd name="T14" fmla="*/ 0 60000 65536"/>
                <a:gd name="T15" fmla="*/ 0 60000 65536"/>
                <a:gd name="T16" fmla="*/ 0 60000 65536"/>
                <a:gd name="T17" fmla="*/ 0 60000 65536"/>
                <a:gd name="T18" fmla="*/ 0 w 186"/>
                <a:gd name="T19" fmla="*/ 0 h 55"/>
                <a:gd name="T20" fmla="*/ 186 w 18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186" h="55">
                  <a:moveTo>
                    <a:pt x="0" y="24"/>
                  </a:moveTo>
                  <a:lnTo>
                    <a:pt x="22" y="0"/>
                  </a:lnTo>
                  <a:lnTo>
                    <a:pt x="71" y="54"/>
                  </a:lnTo>
                  <a:lnTo>
                    <a:pt x="110" y="0"/>
                  </a:lnTo>
                  <a:lnTo>
                    <a:pt x="170" y="51"/>
                  </a:lnTo>
                  <a:lnTo>
                    <a:pt x="185" y="17"/>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76" name="Freeform 104"/>
            <p:cNvSpPr>
              <a:spLocks/>
            </p:cNvSpPr>
            <p:nvPr/>
          </p:nvSpPr>
          <p:spPr bwMode="auto">
            <a:xfrm>
              <a:off x="1419" y="2469"/>
              <a:ext cx="186" cy="56"/>
            </a:xfrm>
            <a:custGeom>
              <a:avLst/>
              <a:gdLst>
                <a:gd name="T0" fmla="*/ 0 w 186"/>
                <a:gd name="T1" fmla="*/ 24 h 56"/>
                <a:gd name="T2" fmla="*/ 22 w 186"/>
                <a:gd name="T3" fmla="*/ 0 h 56"/>
                <a:gd name="T4" fmla="*/ 71 w 186"/>
                <a:gd name="T5" fmla="*/ 55 h 56"/>
                <a:gd name="T6" fmla="*/ 111 w 186"/>
                <a:gd name="T7" fmla="*/ 0 h 56"/>
                <a:gd name="T8" fmla="*/ 170 w 186"/>
                <a:gd name="T9" fmla="*/ 51 h 56"/>
                <a:gd name="T10" fmla="*/ 185 w 186"/>
                <a:gd name="T11" fmla="*/ 18 h 56"/>
                <a:gd name="T12" fmla="*/ 0 60000 65536"/>
                <a:gd name="T13" fmla="*/ 0 60000 65536"/>
                <a:gd name="T14" fmla="*/ 0 60000 65536"/>
                <a:gd name="T15" fmla="*/ 0 60000 65536"/>
                <a:gd name="T16" fmla="*/ 0 60000 65536"/>
                <a:gd name="T17" fmla="*/ 0 60000 65536"/>
                <a:gd name="T18" fmla="*/ 0 w 186"/>
                <a:gd name="T19" fmla="*/ 0 h 56"/>
                <a:gd name="T20" fmla="*/ 186 w 18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86" h="56">
                  <a:moveTo>
                    <a:pt x="0" y="24"/>
                  </a:moveTo>
                  <a:lnTo>
                    <a:pt x="22" y="0"/>
                  </a:lnTo>
                  <a:lnTo>
                    <a:pt x="71" y="55"/>
                  </a:lnTo>
                  <a:lnTo>
                    <a:pt x="111" y="0"/>
                  </a:lnTo>
                  <a:lnTo>
                    <a:pt x="170" y="51"/>
                  </a:lnTo>
                  <a:lnTo>
                    <a:pt x="185" y="18"/>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396" name="Freeform 105"/>
          <p:cNvSpPr>
            <a:spLocks/>
          </p:cNvSpPr>
          <p:nvPr/>
        </p:nvSpPr>
        <p:spPr bwMode="auto">
          <a:xfrm>
            <a:off x="6858001" y="3276600"/>
            <a:ext cx="152400" cy="312738"/>
          </a:xfrm>
          <a:custGeom>
            <a:avLst/>
            <a:gdLst>
              <a:gd name="T0" fmla="*/ 2147483647 w 83"/>
              <a:gd name="T1" fmla="*/ 0 h 197"/>
              <a:gd name="T2" fmla="*/ 2147483647 w 83"/>
              <a:gd name="T3" fmla="*/ 2147483647 h 197"/>
              <a:gd name="T4" fmla="*/ 2147483647 w 83"/>
              <a:gd name="T5" fmla="*/ 2147483647 h 197"/>
              <a:gd name="T6" fmla="*/ 2147483647 w 83"/>
              <a:gd name="T7" fmla="*/ 2147483647 h 197"/>
              <a:gd name="T8" fmla="*/ 2147483647 w 83"/>
              <a:gd name="T9" fmla="*/ 2147483647 h 197"/>
              <a:gd name="T10" fmla="*/ 2147483647 w 83"/>
              <a:gd name="T11" fmla="*/ 2147483647 h 197"/>
              <a:gd name="T12" fmla="*/ 2147483647 w 83"/>
              <a:gd name="T13" fmla="*/ 2147483647 h 197"/>
              <a:gd name="T14" fmla="*/ 2147483647 w 83"/>
              <a:gd name="T15" fmla="*/ 2147483647 h 197"/>
              <a:gd name="T16" fmla="*/ 2147483647 w 83"/>
              <a:gd name="T17" fmla="*/ 2147483647 h 197"/>
              <a:gd name="T18" fmla="*/ 2147483647 w 83"/>
              <a:gd name="T19" fmla="*/ 2147483647 h 197"/>
              <a:gd name="T20" fmla="*/ 2147483647 w 83"/>
              <a:gd name="T21" fmla="*/ 2147483647 h 197"/>
              <a:gd name="T22" fmla="*/ 0 w 83"/>
              <a:gd name="T23" fmla="*/ 2147483647 h 197"/>
              <a:gd name="T24" fmla="*/ 2147483647 w 83"/>
              <a:gd name="T25" fmla="*/ 2147483647 h 197"/>
              <a:gd name="T26" fmla="*/ 2147483647 w 83"/>
              <a:gd name="T27" fmla="*/ 2147483647 h 197"/>
              <a:gd name="T28" fmla="*/ 2147483647 w 83"/>
              <a:gd name="T29" fmla="*/ 2147483647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97"/>
              <a:gd name="T47" fmla="*/ 83 w 83"/>
              <a:gd name="T48" fmla="*/ 197 h 1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97">
                <a:moveTo>
                  <a:pt x="82" y="0"/>
                </a:moveTo>
                <a:lnTo>
                  <a:pt x="56" y="7"/>
                </a:lnTo>
                <a:lnTo>
                  <a:pt x="53" y="29"/>
                </a:lnTo>
                <a:lnTo>
                  <a:pt x="63" y="47"/>
                </a:lnTo>
                <a:lnTo>
                  <a:pt x="73" y="65"/>
                </a:lnTo>
                <a:lnTo>
                  <a:pt x="55" y="74"/>
                </a:lnTo>
                <a:lnTo>
                  <a:pt x="31" y="69"/>
                </a:lnTo>
                <a:lnTo>
                  <a:pt x="31" y="98"/>
                </a:lnTo>
                <a:lnTo>
                  <a:pt x="46" y="111"/>
                </a:lnTo>
                <a:lnTo>
                  <a:pt x="43" y="133"/>
                </a:lnTo>
                <a:lnTo>
                  <a:pt x="19" y="138"/>
                </a:lnTo>
                <a:lnTo>
                  <a:pt x="0" y="148"/>
                </a:lnTo>
                <a:lnTo>
                  <a:pt x="5" y="170"/>
                </a:lnTo>
                <a:lnTo>
                  <a:pt x="21" y="183"/>
                </a:lnTo>
                <a:lnTo>
                  <a:pt x="36" y="196"/>
                </a:lnTo>
              </a:path>
            </a:pathLst>
          </a:custGeom>
          <a:noFill/>
          <a:ln w="25400" cap="rnd">
            <a:solidFill>
              <a:srgbClr val="00FF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397" name="Line 106"/>
          <p:cNvSpPr>
            <a:spLocks noChangeShapeType="1"/>
          </p:cNvSpPr>
          <p:nvPr/>
        </p:nvSpPr>
        <p:spPr bwMode="auto">
          <a:xfrm>
            <a:off x="6248400" y="3200400"/>
            <a:ext cx="0" cy="609600"/>
          </a:xfrm>
          <a:prstGeom prst="line">
            <a:avLst/>
          </a:prstGeom>
          <a:noFill/>
          <a:ln w="25400">
            <a:solidFill>
              <a:schemeClr val="accent1"/>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398" name="Line 107"/>
          <p:cNvSpPr>
            <a:spLocks noChangeShapeType="1"/>
          </p:cNvSpPr>
          <p:nvPr/>
        </p:nvSpPr>
        <p:spPr bwMode="auto">
          <a:xfrm>
            <a:off x="6324601" y="3200400"/>
            <a:ext cx="0" cy="609600"/>
          </a:xfrm>
          <a:prstGeom prst="line">
            <a:avLst/>
          </a:prstGeom>
          <a:noFill/>
          <a:ln w="25400">
            <a:solidFill>
              <a:schemeClr val="accent1"/>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399" name="Line 108"/>
          <p:cNvSpPr>
            <a:spLocks noChangeShapeType="1"/>
          </p:cNvSpPr>
          <p:nvPr/>
        </p:nvSpPr>
        <p:spPr bwMode="auto">
          <a:xfrm>
            <a:off x="6248400" y="4191000"/>
            <a:ext cx="0" cy="457200"/>
          </a:xfrm>
          <a:prstGeom prst="line">
            <a:avLst/>
          </a:prstGeom>
          <a:noFill/>
          <a:ln w="25400">
            <a:solidFill>
              <a:schemeClr val="accent1"/>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00" name="Line 109"/>
          <p:cNvSpPr>
            <a:spLocks noChangeShapeType="1"/>
          </p:cNvSpPr>
          <p:nvPr/>
        </p:nvSpPr>
        <p:spPr bwMode="auto">
          <a:xfrm>
            <a:off x="6324601" y="4191000"/>
            <a:ext cx="0" cy="457200"/>
          </a:xfrm>
          <a:prstGeom prst="line">
            <a:avLst/>
          </a:prstGeom>
          <a:noFill/>
          <a:ln w="25400">
            <a:solidFill>
              <a:schemeClr val="accent1"/>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grpSp>
        <p:nvGrpSpPr>
          <p:cNvPr id="15401" name="Group 110"/>
          <p:cNvGrpSpPr>
            <a:grpSpLocks/>
          </p:cNvGrpSpPr>
          <p:nvPr/>
        </p:nvGrpSpPr>
        <p:grpSpPr bwMode="auto">
          <a:xfrm>
            <a:off x="5029201" y="3886209"/>
            <a:ext cx="414339" cy="119063"/>
            <a:chOff x="1419" y="2469"/>
            <a:chExt cx="193" cy="62"/>
          </a:xfrm>
        </p:grpSpPr>
        <p:sp>
          <p:nvSpPr>
            <p:cNvPr id="15473" name="Freeform 111"/>
            <p:cNvSpPr>
              <a:spLocks/>
            </p:cNvSpPr>
            <p:nvPr/>
          </p:nvSpPr>
          <p:spPr bwMode="auto">
            <a:xfrm>
              <a:off x="1426" y="2476"/>
              <a:ext cx="186" cy="55"/>
            </a:xfrm>
            <a:custGeom>
              <a:avLst/>
              <a:gdLst>
                <a:gd name="T0" fmla="*/ 0 w 186"/>
                <a:gd name="T1" fmla="*/ 24 h 55"/>
                <a:gd name="T2" fmla="*/ 22 w 186"/>
                <a:gd name="T3" fmla="*/ 0 h 55"/>
                <a:gd name="T4" fmla="*/ 71 w 186"/>
                <a:gd name="T5" fmla="*/ 54 h 55"/>
                <a:gd name="T6" fmla="*/ 110 w 186"/>
                <a:gd name="T7" fmla="*/ 0 h 55"/>
                <a:gd name="T8" fmla="*/ 170 w 186"/>
                <a:gd name="T9" fmla="*/ 51 h 55"/>
                <a:gd name="T10" fmla="*/ 185 w 186"/>
                <a:gd name="T11" fmla="*/ 17 h 55"/>
                <a:gd name="T12" fmla="*/ 0 60000 65536"/>
                <a:gd name="T13" fmla="*/ 0 60000 65536"/>
                <a:gd name="T14" fmla="*/ 0 60000 65536"/>
                <a:gd name="T15" fmla="*/ 0 60000 65536"/>
                <a:gd name="T16" fmla="*/ 0 60000 65536"/>
                <a:gd name="T17" fmla="*/ 0 60000 65536"/>
                <a:gd name="T18" fmla="*/ 0 w 186"/>
                <a:gd name="T19" fmla="*/ 0 h 55"/>
                <a:gd name="T20" fmla="*/ 186 w 18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186" h="55">
                  <a:moveTo>
                    <a:pt x="0" y="24"/>
                  </a:moveTo>
                  <a:lnTo>
                    <a:pt x="22" y="0"/>
                  </a:lnTo>
                  <a:lnTo>
                    <a:pt x="71" y="54"/>
                  </a:lnTo>
                  <a:lnTo>
                    <a:pt x="110" y="0"/>
                  </a:lnTo>
                  <a:lnTo>
                    <a:pt x="170" y="51"/>
                  </a:lnTo>
                  <a:lnTo>
                    <a:pt x="185" y="17"/>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74" name="Freeform 112"/>
            <p:cNvSpPr>
              <a:spLocks/>
            </p:cNvSpPr>
            <p:nvPr/>
          </p:nvSpPr>
          <p:spPr bwMode="auto">
            <a:xfrm>
              <a:off x="1419" y="2469"/>
              <a:ext cx="186" cy="56"/>
            </a:xfrm>
            <a:custGeom>
              <a:avLst/>
              <a:gdLst>
                <a:gd name="T0" fmla="*/ 0 w 186"/>
                <a:gd name="T1" fmla="*/ 24 h 56"/>
                <a:gd name="T2" fmla="*/ 22 w 186"/>
                <a:gd name="T3" fmla="*/ 0 h 56"/>
                <a:gd name="T4" fmla="*/ 71 w 186"/>
                <a:gd name="T5" fmla="*/ 55 h 56"/>
                <a:gd name="T6" fmla="*/ 111 w 186"/>
                <a:gd name="T7" fmla="*/ 0 h 56"/>
                <a:gd name="T8" fmla="*/ 170 w 186"/>
                <a:gd name="T9" fmla="*/ 51 h 56"/>
                <a:gd name="T10" fmla="*/ 185 w 186"/>
                <a:gd name="T11" fmla="*/ 18 h 56"/>
                <a:gd name="T12" fmla="*/ 0 60000 65536"/>
                <a:gd name="T13" fmla="*/ 0 60000 65536"/>
                <a:gd name="T14" fmla="*/ 0 60000 65536"/>
                <a:gd name="T15" fmla="*/ 0 60000 65536"/>
                <a:gd name="T16" fmla="*/ 0 60000 65536"/>
                <a:gd name="T17" fmla="*/ 0 60000 65536"/>
                <a:gd name="T18" fmla="*/ 0 w 186"/>
                <a:gd name="T19" fmla="*/ 0 h 56"/>
                <a:gd name="T20" fmla="*/ 186 w 18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86" h="56">
                  <a:moveTo>
                    <a:pt x="0" y="24"/>
                  </a:moveTo>
                  <a:lnTo>
                    <a:pt x="22" y="0"/>
                  </a:lnTo>
                  <a:lnTo>
                    <a:pt x="71" y="55"/>
                  </a:lnTo>
                  <a:lnTo>
                    <a:pt x="111" y="0"/>
                  </a:lnTo>
                  <a:lnTo>
                    <a:pt x="170" y="51"/>
                  </a:lnTo>
                  <a:lnTo>
                    <a:pt x="185" y="18"/>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402" name="Group 113"/>
          <p:cNvGrpSpPr>
            <a:grpSpLocks/>
          </p:cNvGrpSpPr>
          <p:nvPr/>
        </p:nvGrpSpPr>
        <p:grpSpPr bwMode="auto">
          <a:xfrm rot="5400000">
            <a:off x="6024564" y="3957643"/>
            <a:ext cx="414338" cy="119063"/>
            <a:chOff x="1419" y="2469"/>
            <a:chExt cx="193" cy="62"/>
          </a:xfrm>
        </p:grpSpPr>
        <p:sp>
          <p:nvSpPr>
            <p:cNvPr id="15471" name="Freeform 114"/>
            <p:cNvSpPr>
              <a:spLocks/>
            </p:cNvSpPr>
            <p:nvPr/>
          </p:nvSpPr>
          <p:spPr bwMode="auto">
            <a:xfrm>
              <a:off x="1426" y="2476"/>
              <a:ext cx="186" cy="55"/>
            </a:xfrm>
            <a:custGeom>
              <a:avLst/>
              <a:gdLst>
                <a:gd name="T0" fmla="*/ 0 w 186"/>
                <a:gd name="T1" fmla="*/ 24 h 55"/>
                <a:gd name="T2" fmla="*/ 22 w 186"/>
                <a:gd name="T3" fmla="*/ 0 h 55"/>
                <a:gd name="T4" fmla="*/ 71 w 186"/>
                <a:gd name="T5" fmla="*/ 54 h 55"/>
                <a:gd name="T6" fmla="*/ 110 w 186"/>
                <a:gd name="T7" fmla="*/ 0 h 55"/>
                <a:gd name="T8" fmla="*/ 170 w 186"/>
                <a:gd name="T9" fmla="*/ 51 h 55"/>
                <a:gd name="T10" fmla="*/ 185 w 186"/>
                <a:gd name="T11" fmla="*/ 17 h 55"/>
                <a:gd name="T12" fmla="*/ 0 60000 65536"/>
                <a:gd name="T13" fmla="*/ 0 60000 65536"/>
                <a:gd name="T14" fmla="*/ 0 60000 65536"/>
                <a:gd name="T15" fmla="*/ 0 60000 65536"/>
                <a:gd name="T16" fmla="*/ 0 60000 65536"/>
                <a:gd name="T17" fmla="*/ 0 60000 65536"/>
                <a:gd name="T18" fmla="*/ 0 w 186"/>
                <a:gd name="T19" fmla="*/ 0 h 55"/>
                <a:gd name="T20" fmla="*/ 186 w 18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186" h="55">
                  <a:moveTo>
                    <a:pt x="0" y="24"/>
                  </a:moveTo>
                  <a:lnTo>
                    <a:pt x="22" y="0"/>
                  </a:lnTo>
                  <a:lnTo>
                    <a:pt x="71" y="54"/>
                  </a:lnTo>
                  <a:lnTo>
                    <a:pt x="110" y="0"/>
                  </a:lnTo>
                  <a:lnTo>
                    <a:pt x="170" y="51"/>
                  </a:lnTo>
                  <a:lnTo>
                    <a:pt x="185" y="17"/>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72" name="Freeform 115"/>
            <p:cNvSpPr>
              <a:spLocks/>
            </p:cNvSpPr>
            <p:nvPr/>
          </p:nvSpPr>
          <p:spPr bwMode="auto">
            <a:xfrm>
              <a:off x="1419" y="2469"/>
              <a:ext cx="186" cy="56"/>
            </a:xfrm>
            <a:custGeom>
              <a:avLst/>
              <a:gdLst>
                <a:gd name="T0" fmla="*/ 0 w 186"/>
                <a:gd name="T1" fmla="*/ 24 h 56"/>
                <a:gd name="T2" fmla="*/ 22 w 186"/>
                <a:gd name="T3" fmla="*/ 0 h 56"/>
                <a:gd name="T4" fmla="*/ 71 w 186"/>
                <a:gd name="T5" fmla="*/ 55 h 56"/>
                <a:gd name="T6" fmla="*/ 111 w 186"/>
                <a:gd name="T7" fmla="*/ 0 h 56"/>
                <a:gd name="T8" fmla="*/ 170 w 186"/>
                <a:gd name="T9" fmla="*/ 51 h 56"/>
                <a:gd name="T10" fmla="*/ 185 w 186"/>
                <a:gd name="T11" fmla="*/ 18 h 56"/>
                <a:gd name="T12" fmla="*/ 0 60000 65536"/>
                <a:gd name="T13" fmla="*/ 0 60000 65536"/>
                <a:gd name="T14" fmla="*/ 0 60000 65536"/>
                <a:gd name="T15" fmla="*/ 0 60000 65536"/>
                <a:gd name="T16" fmla="*/ 0 60000 65536"/>
                <a:gd name="T17" fmla="*/ 0 60000 65536"/>
                <a:gd name="T18" fmla="*/ 0 w 186"/>
                <a:gd name="T19" fmla="*/ 0 h 56"/>
                <a:gd name="T20" fmla="*/ 186 w 18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86" h="56">
                  <a:moveTo>
                    <a:pt x="0" y="24"/>
                  </a:moveTo>
                  <a:lnTo>
                    <a:pt x="22" y="0"/>
                  </a:lnTo>
                  <a:lnTo>
                    <a:pt x="71" y="55"/>
                  </a:lnTo>
                  <a:lnTo>
                    <a:pt x="111" y="0"/>
                  </a:lnTo>
                  <a:lnTo>
                    <a:pt x="170" y="51"/>
                  </a:lnTo>
                  <a:lnTo>
                    <a:pt x="185" y="18"/>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grpSp>
        <p:nvGrpSpPr>
          <p:cNvPr id="15403" name="Group 116"/>
          <p:cNvGrpSpPr>
            <a:grpSpLocks/>
          </p:cNvGrpSpPr>
          <p:nvPr/>
        </p:nvGrpSpPr>
        <p:grpSpPr bwMode="auto">
          <a:xfrm rot="5400000">
            <a:off x="6100763" y="3957643"/>
            <a:ext cx="414338" cy="119063"/>
            <a:chOff x="1419" y="2469"/>
            <a:chExt cx="193" cy="62"/>
          </a:xfrm>
        </p:grpSpPr>
        <p:sp>
          <p:nvSpPr>
            <p:cNvPr id="15469" name="Freeform 117"/>
            <p:cNvSpPr>
              <a:spLocks/>
            </p:cNvSpPr>
            <p:nvPr/>
          </p:nvSpPr>
          <p:spPr bwMode="auto">
            <a:xfrm>
              <a:off x="1426" y="2476"/>
              <a:ext cx="186" cy="55"/>
            </a:xfrm>
            <a:custGeom>
              <a:avLst/>
              <a:gdLst>
                <a:gd name="T0" fmla="*/ 0 w 186"/>
                <a:gd name="T1" fmla="*/ 24 h 55"/>
                <a:gd name="T2" fmla="*/ 22 w 186"/>
                <a:gd name="T3" fmla="*/ 0 h 55"/>
                <a:gd name="T4" fmla="*/ 71 w 186"/>
                <a:gd name="T5" fmla="*/ 54 h 55"/>
                <a:gd name="T6" fmla="*/ 110 w 186"/>
                <a:gd name="T7" fmla="*/ 0 h 55"/>
                <a:gd name="T8" fmla="*/ 170 w 186"/>
                <a:gd name="T9" fmla="*/ 51 h 55"/>
                <a:gd name="T10" fmla="*/ 185 w 186"/>
                <a:gd name="T11" fmla="*/ 17 h 55"/>
                <a:gd name="T12" fmla="*/ 0 60000 65536"/>
                <a:gd name="T13" fmla="*/ 0 60000 65536"/>
                <a:gd name="T14" fmla="*/ 0 60000 65536"/>
                <a:gd name="T15" fmla="*/ 0 60000 65536"/>
                <a:gd name="T16" fmla="*/ 0 60000 65536"/>
                <a:gd name="T17" fmla="*/ 0 60000 65536"/>
                <a:gd name="T18" fmla="*/ 0 w 186"/>
                <a:gd name="T19" fmla="*/ 0 h 55"/>
                <a:gd name="T20" fmla="*/ 186 w 18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186" h="55">
                  <a:moveTo>
                    <a:pt x="0" y="24"/>
                  </a:moveTo>
                  <a:lnTo>
                    <a:pt x="22" y="0"/>
                  </a:lnTo>
                  <a:lnTo>
                    <a:pt x="71" y="54"/>
                  </a:lnTo>
                  <a:lnTo>
                    <a:pt x="110" y="0"/>
                  </a:lnTo>
                  <a:lnTo>
                    <a:pt x="170" y="51"/>
                  </a:lnTo>
                  <a:lnTo>
                    <a:pt x="185" y="17"/>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70" name="Freeform 118"/>
            <p:cNvSpPr>
              <a:spLocks/>
            </p:cNvSpPr>
            <p:nvPr/>
          </p:nvSpPr>
          <p:spPr bwMode="auto">
            <a:xfrm>
              <a:off x="1419" y="2469"/>
              <a:ext cx="186" cy="56"/>
            </a:xfrm>
            <a:custGeom>
              <a:avLst/>
              <a:gdLst>
                <a:gd name="T0" fmla="*/ 0 w 186"/>
                <a:gd name="T1" fmla="*/ 24 h 56"/>
                <a:gd name="T2" fmla="*/ 22 w 186"/>
                <a:gd name="T3" fmla="*/ 0 h 56"/>
                <a:gd name="T4" fmla="*/ 71 w 186"/>
                <a:gd name="T5" fmla="*/ 55 h 56"/>
                <a:gd name="T6" fmla="*/ 111 w 186"/>
                <a:gd name="T7" fmla="*/ 0 h 56"/>
                <a:gd name="T8" fmla="*/ 170 w 186"/>
                <a:gd name="T9" fmla="*/ 51 h 56"/>
                <a:gd name="T10" fmla="*/ 185 w 186"/>
                <a:gd name="T11" fmla="*/ 18 h 56"/>
                <a:gd name="T12" fmla="*/ 0 60000 65536"/>
                <a:gd name="T13" fmla="*/ 0 60000 65536"/>
                <a:gd name="T14" fmla="*/ 0 60000 65536"/>
                <a:gd name="T15" fmla="*/ 0 60000 65536"/>
                <a:gd name="T16" fmla="*/ 0 60000 65536"/>
                <a:gd name="T17" fmla="*/ 0 60000 65536"/>
                <a:gd name="T18" fmla="*/ 0 w 186"/>
                <a:gd name="T19" fmla="*/ 0 h 56"/>
                <a:gd name="T20" fmla="*/ 186 w 18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86" h="56">
                  <a:moveTo>
                    <a:pt x="0" y="24"/>
                  </a:moveTo>
                  <a:lnTo>
                    <a:pt x="22" y="0"/>
                  </a:lnTo>
                  <a:lnTo>
                    <a:pt x="71" y="55"/>
                  </a:lnTo>
                  <a:lnTo>
                    <a:pt x="111" y="0"/>
                  </a:lnTo>
                  <a:lnTo>
                    <a:pt x="170" y="51"/>
                  </a:lnTo>
                  <a:lnTo>
                    <a:pt x="185" y="18"/>
                  </a:lnTo>
                </a:path>
              </a:pathLst>
            </a:custGeom>
            <a:noFill/>
            <a:ln w="25400" cap="rnd">
              <a:solidFill>
                <a:srgbClr val="FF99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404" name="Text Box 119"/>
          <p:cNvSpPr txBox="1">
            <a:spLocks noChangeArrowheads="1"/>
          </p:cNvSpPr>
          <p:nvPr/>
        </p:nvSpPr>
        <p:spPr bwMode="auto">
          <a:xfrm>
            <a:off x="5638804" y="4927618"/>
            <a:ext cx="875561" cy="461665"/>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FFFFFF"/>
                </a:solidFill>
                <a:latin typeface="Arial" charset="0"/>
              </a:rPr>
              <a:t>Integrated</a:t>
            </a:r>
          </a:p>
          <a:p>
            <a:pPr defTabSz="914400" eaLnBrk="0" fontAlgn="base" hangingPunct="0">
              <a:spcBef>
                <a:spcPct val="0"/>
              </a:spcBef>
              <a:spcAft>
                <a:spcPct val="0"/>
              </a:spcAft>
            </a:pPr>
            <a:r>
              <a:rPr lang="en-US" sz="1200" dirty="0">
                <a:solidFill>
                  <a:srgbClr val="FFFFFF"/>
                </a:solidFill>
                <a:latin typeface="Arial" charset="0"/>
              </a:rPr>
              <a:t>viral DNA</a:t>
            </a:r>
            <a:endParaRPr lang="en-US" sz="1200" dirty="0">
              <a:solidFill>
                <a:prstClr val="white"/>
              </a:solidFill>
              <a:latin typeface="Arial" charset="0"/>
            </a:endParaRPr>
          </a:p>
        </p:txBody>
      </p:sp>
      <p:sp>
        <p:nvSpPr>
          <p:cNvPr id="15405" name="Line 120"/>
          <p:cNvSpPr>
            <a:spLocks noChangeShapeType="1"/>
          </p:cNvSpPr>
          <p:nvPr/>
        </p:nvSpPr>
        <p:spPr bwMode="auto">
          <a:xfrm flipH="1">
            <a:off x="6019801" y="4572000"/>
            <a:ext cx="0" cy="381000"/>
          </a:xfrm>
          <a:prstGeom prst="line">
            <a:avLst/>
          </a:prstGeom>
          <a:noFill/>
          <a:ln w="25400">
            <a:solidFill>
              <a:srgbClr val="FF00FF"/>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06" name="Line 121"/>
          <p:cNvSpPr>
            <a:spLocks noChangeShapeType="1"/>
          </p:cNvSpPr>
          <p:nvPr/>
        </p:nvSpPr>
        <p:spPr bwMode="auto">
          <a:xfrm flipH="1">
            <a:off x="6019803" y="4267200"/>
            <a:ext cx="152400" cy="304800"/>
          </a:xfrm>
          <a:prstGeom prst="line">
            <a:avLst/>
          </a:prstGeom>
          <a:noFill/>
          <a:ln w="25400">
            <a:solidFill>
              <a:srgbClr val="FF00FF"/>
            </a:solidFill>
            <a:round/>
            <a:headEnd type="stealth" w="med" len="me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07" name="Line 122"/>
          <p:cNvSpPr>
            <a:spLocks noChangeShapeType="1"/>
          </p:cNvSpPr>
          <p:nvPr/>
        </p:nvSpPr>
        <p:spPr bwMode="auto">
          <a:xfrm rot="16200000" flipV="1">
            <a:off x="5905500" y="3771908"/>
            <a:ext cx="0" cy="381001"/>
          </a:xfrm>
          <a:prstGeom prst="line">
            <a:avLst/>
          </a:prstGeom>
          <a:noFill/>
          <a:ln w="25400">
            <a:solidFill>
              <a:srgbClr val="FF00FF"/>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08" name="Text Box 123"/>
          <p:cNvSpPr txBox="1">
            <a:spLocks noChangeArrowheads="1"/>
          </p:cNvSpPr>
          <p:nvPr/>
        </p:nvSpPr>
        <p:spPr bwMode="auto">
          <a:xfrm>
            <a:off x="6781804" y="4927618"/>
            <a:ext cx="636713" cy="461665"/>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1200" dirty="0">
                <a:solidFill>
                  <a:srgbClr val="FFFFFF"/>
                </a:solidFill>
                <a:latin typeface="Arial" charset="0"/>
              </a:rPr>
              <a:t>Viral</a:t>
            </a:r>
          </a:p>
          <a:p>
            <a:pPr defTabSz="914400" eaLnBrk="0" fontAlgn="base" hangingPunct="0">
              <a:spcBef>
                <a:spcPct val="0"/>
              </a:spcBef>
              <a:spcAft>
                <a:spcPct val="0"/>
              </a:spcAft>
            </a:pPr>
            <a:r>
              <a:rPr lang="en-US" sz="1200" dirty="0">
                <a:solidFill>
                  <a:srgbClr val="FFFFFF"/>
                </a:solidFill>
                <a:latin typeface="Arial" charset="0"/>
              </a:rPr>
              <a:t>mRNA</a:t>
            </a:r>
            <a:endParaRPr lang="en-US" sz="1000" dirty="0">
              <a:solidFill>
                <a:prstClr val="white"/>
              </a:solidFill>
              <a:latin typeface="Arial" charset="0"/>
            </a:endParaRPr>
          </a:p>
        </p:txBody>
      </p:sp>
      <p:sp>
        <p:nvSpPr>
          <p:cNvPr id="15409" name="Line 124"/>
          <p:cNvSpPr>
            <a:spLocks noChangeShapeType="1"/>
          </p:cNvSpPr>
          <p:nvPr/>
        </p:nvSpPr>
        <p:spPr bwMode="auto">
          <a:xfrm>
            <a:off x="6781801" y="4572000"/>
            <a:ext cx="0" cy="533400"/>
          </a:xfrm>
          <a:prstGeom prst="line">
            <a:avLst/>
          </a:prstGeom>
          <a:noFill/>
          <a:ln w="25400">
            <a:solidFill>
              <a:srgbClr val="FF00FF"/>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10" name="Line 125"/>
          <p:cNvSpPr>
            <a:spLocks noChangeShapeType="1"/>
          </p:cNvSpPr>
          <p:nvPr/>
        </p:nvSpPr>
        <p:spPr bwMode="auto">
          <a:xfrm flipH="1">
            <a:off x="6781803" y="4267200"/>
            <a:ext cx="152400" cy="304800"/>
          </a:xfrm>
          <a:prstGeom prst="line">
            <a:avLst/>
          </a:prstGeom>
          <a:noFill/>
          <a:ln w="25400">
            <a:solidFill>
              <a:srgbClr val="FF00FF"/>
            </a:solidFill>
            <a:round/>
            <a:headEnd type="stealth" w="med" len="me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11" name="Text Box 126"/>
          <p:cNvSpPr txBox="1">
            <a:spLocks noChangeArrowheads="1"/>
          </p:cNvSpPr>
          <p:nvPr/>
        </p:nvSpPr>
        <p:spPr bwMode="auto">
          <a:xfrm>
            <a:off x="5029213" y="2895600"/>
            <a:ext cx="1096775" cy="338554"/>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1600" b="1" dirty="0">
                <a:solidFill>
                  <a:prstClr val="black"/>
                </a:solidFill>
                <a:latin typeface="Arial" charset="0"/>
              </a:rPr>
              <a:t>Integrase</a:t>
            </a:r>
          </a:p>
        </p:txBody>
      </p:sp>
      <p:grpSp>
        <p:nvGrpSpPr>
          <p:cNvPr id="15412" name="Group 127"/>
          <p:cNvGrpSpPr>
            <a:grpSpLocks/>
          </p:cNvGrpSpPr>
          <p:nvPr/>
        </p:nvGrpSpPr>
        <p:grpSpPr bwMode="auto">
          <a:xfrm>
            <a:off x="7924803" y="3352805"/>
            <a:ext cx="182564" cy="1082675"/>
            <a:chOff x="3461" y="2152"/>
            <a:chExt cx="115" cy="682"/>
          </a:xfrm>
        </p:grpSpPr>
        <p:sp>
          <p:nvSpPr>
            <p:cNvPr id="15466" name="Freeform 128"/>
            <p:cNvSpPr>
              <a:spLocks/>
            </p:cNvSpPr>
            <p:nvPr/>
          </p:nvSpPr>
          <p:spPr bwMode="auto">
            <a:xfrm>
              <a:off x="3475" y="2165"/>
              <a:ext cx="101" cy="669"/>
            </a:xfrm>
            <a:custGeom>
              <a:avLst/>
              <a:gdLst>
                <a:gd name="T0" fmla="*/ 88 w 101"/>
                <a:gd name="T1" fmla="*/ 11 h 669"/>
                <a:gd name="T2" fmla="*/ 56 w 101"/>
                <a:gd name="T3" fmla="*/ 0 h 669"/>
                <a:gd name="T4" fmla="*/ 22 w 101"/>
                <a:gd name="T5" fmla="*/ 11 h 669"/>
                <a:gd name="T6" fmla="*/ 0 w 101"/>
                <a:gd name="T7" fmla="*/ 41 h 669"/>
                <a:gd name="T8" fmla="*/ 0 w 101"/>
                <a:gd name="T9" fmla="*/ 73 h 669"/>
                <a:gd name="T10" fmla="*/ 12 w 101"/>
                <a:gd name="T11" fmla="*/ 105 h 669"/>
                <a:gd name="T12" fmla="*/ 44 w 101"/>
                <a:gd name="T13" fmla="*/ 126 h 669"/>
                <a:gd name="T14" fmla="*/ 66 w 101"/>
                <a:gd name="T15" fmla="*/ 158 h 669"/>
                <a:gd name="T16" fmla="*/ 88 w 101"/>
                <a:gd name="T17" fmla="*/ 190 h 669"/>
                <a:gd name="T18" fmla="*/ 88 w 101"/>
                <a:gd name="T19" fmla="*/ 222 h 669"/>
                <a:gd name="T20" fmla="*/ 100 w 101"/>
                <a:gd name="T21" fmla="*/ 254 h 669"/>
                <a:gd name="T22" fmla="*/ 88 w 101"/>
                <a:gd name="T23" fmla="*/ 287 h 669"/>
                <a:gd name="T24" fmla="*/ 78 w 101"/>
                <a:gd name="T25" fmla="*/ 319 h 669"/>
                <a:gd name="T26" fmla="*/ 66 w 101"/>
                <a:gd name="T27" fmla="*/ 349 h 669"/>
                <a:gd name="T28" fmla="*/ 56 w 101"/>
                <a:gd name="T29" fmla="*/ 381 h 669"/>
                <a:gd name="T30" fmla="*/ 56 w 101"/>
                <a:gd name="T31" fmla="*/ 413 h 669"/>
                <a:gd name="T32" fmla="*/ 56 w 101"/>
                <a:gd name="T33" fmla="*/ 445 h 669"/>
                <a:gd name="T34" fmla="*/ 56 w 101"/>
                <a:gd name="T35" fmla="*/ 477 h 669"/>
                <a:gd name="T36" fmla="*/ 66 w 101"/>
                <a:gd name="T37" fmla="*/ 509 h 669"/>
                <a:gd name="T38" fmla="*/ 78 w 101"/>
                <a:gd name="T39" fmla="*/ 541 h 669"/>
                <a:gd name="T40" fmla="*/ 78 w 101"/>
                <a:gd name="T41" fmla="*/ 572 h 669"/>
                <a:gd name="T42" fmla="*/ 88 w 101"/>
                <a:gd name="T43" fmla="*/ 604 h 669"/>
                <a:gd name="T44" fmla="*/ 88 w 101"/>
                <a:gd name="T45" fmla="*/ 636 h 669"/>
                <a:gd name="T46" fmla="*/ 78 w 101"/>
                <a:gd name="T47" fmla="*/ 668 h 6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1"/>
                <a:gd name="T73" fmla="*/ 0 h 669"/>
                <a:gd name="T74" fmla="*/ 101 w 101"/>
                <a:gd name="T75" fmla="*/ 669 h 6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1" h="669">
                  <a:moveTo>
                    <a:pt x="88" y="11"/>
                  </a:moveTo>
                  <a:lnTo>
                    <a:pt x="56" y="0"/>
                  </a:lnTo>
                  <a:lnTo>
                    <a:pt x="22" y="11"/>
                  </a:lnTo>
                  <a:lnTo>
                    <a:pt x="0" y="41"/>
                  </a:lnTo>
                  <a:lnTo>
                    <a:pt x="0" y="73"/>
                  </a:lnTo>
                  <a:lnTo>
                    <a:pt x="12" y="105"/>
                  </a:lnTo>
                  <a:lnTo>
                    <a:pt x="44" y="126"/>
                  </a:lnTo>
                  <a:lnTo>
                    <a:pt x="66" y="158"/>
                  </a:lnTo>
                  <a:lnTo>
                    <a:pt x="88" y="190"/>
                  </a:lnTo>
                  <a:lnTo>
                    <a:pt x="88" y="222"/>
                  </a:lnTo>
                  <a:lnTo>
                    <a:pt x="100" y="254"/>
                  </a:lnTo>
                  <a:lnTo>
                    <a:pt x="88" y="287"/>
                  </a:lnTo>
                  <a:lnTo>
                    <a:pt x="78" y="319"/>
                  </a:lnTo>
                  <a:lnTo>
                    <a:pt x="66" y="349"/>
                  </a:lnTo>
                  <a:lnTo>
                    <a:pt x="56" y="381"/>
                  </a:lnTo>
                  <a:lnTo>
                    <a:pt x="56" y="413"/>
                  </a:lnTo>
                  <a:lnTo>
                    <a:pt x="56" y="445"/>
                  </a:lnTo>
                  <a:lnTo>
                    <a:pt x="56" y="477"/>
                  </a:lnTo>
                  <a:lnTo>
                    <a:pt x="66" y="509"/>
                  </a:lnTo>
                  <a:lnTo>
                    <a:pt x="78" y="541"/>
                  </a:lnTo>
                  <a:lnTo>
                    <a:pt x="78" y="572"/>
                  </a:lnTo>
                  <a:lnTo>
                    <a:pt x="88" y="604"/>
                  </a:lnTo>
                  <a:lnTo>
                    <a:pt x="88" y="636"/>
                  </a:lnTo>
                  <a:lnTo>
                    <a:pt x="78" y="668"/>
                  </a:lnTo>
                </a:path>
              </a:pathLst>
            </a:custGeom>
            <a:noFill/>
            <a:ln w="25400" cap="rnd">
              <a:solidFill>
                <a:srgbClr val="00175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67" name="Freeform 129"/>
            <p:cNvSpPr>
              <a:spLocks/>
            </p:cNvSpPr>
            <p:nvPr/>
          </p:nvSpPr>
          <p:spPr bwMode="auto">
            <a:xfrm>
              <a:off x="3461" y="2152"/>
              <a:ext cx="102" cy="669"/>
            </a:xfrm>
            <a:custGeom>
              <a:avLst/>
              <a:gdLst>
                <a:gd name="T0" fmla="*/ 89 w 102"/>
                <a:gd name="T1" fmla="*/ 11 h 669"/>
                <a:gd name="T2" fmla="*/ 57 w 102"/>
                <a:gd name="T3" fmla="*/ 0 h 669"/>
                <a:gd name="T4" fmla="*/ 22 w 102"/>
                <a:gd name="T5" fmla="*/ 11 h 669"/>
                <a:gd name="T6" fmla="*/ 0 w 102"/>
                <a:gd name="T7" fmla="*/ 41 h 669"/>
                <a:gd name="T8" fmla="*/ 0 w 102"/>
                <a:gd name="T9" fmla="*/ 74 h 669"/>
                <a:gd name="T10" fmla="*/ 12 w 102"/>
                <a:gd name="T11" fmla="*/ 106 h 669"/>
                <a:gd name="T12" fmla="*/ 45 w 102"/>
                <a:gd name="T13" fmla="*/ 126 h 669"/>
                <a:gd name="T14" fmla="*/ 67 w 102"/>
                <a:gd name="T15" fmla="*/ 158 h 669"/>
                <a:gd name="T16" fmla="*/ 89 w 102"/>
                <a:gd name="T17" fmla="*/ 191 h 669"/>
                <a:gd name="T18" fmla="*/ 89 w 102"/>
                <a:gd name="T19" fmla="*/ 223 h 669"/>
                <a:gd name="T20" fmla="*/ 101 w 102"/>
                <a:gd name="T21" fmla="*/ 255 h 669"/>
                <a:gd name="T22" fmla="*/ 89 w 102"/>
                <a:gd name="T23" fmla="*/ 287 h 669"/>
                <a:gd name="T24" fmla="*/ 79 w 102"/>
                <a:gd name="T25" fmla="*/ 319 h 669"/>
                <a:gd name="T26" fmla="*/ 67 w 102"/>
                <a:gd name="T27" fmla="*/ 349 h 669"/>
                <a:gd name="T28" fmla="*/ 57 w 102"/>
                <a:gd name="T29" fmla="*/ 381 h 669"/>
                <a:gd name="T30" fmla="*/ 57 w 102"/>
                <a:gd name="T31" fmla="*/ 413 h 669"/>
                <a:gd name="T32" fmla="*/ 57 w 102"/>
                <a:gd name="T33" fmla="*/ 445 h 669"/>
                <a:gd name="T34" fmla="*/ 57 w 102"/>
                <a:gd name="T35" fmla="*/ 477 h 669"/>
                <a:gd name="T36" fmla="*/ 67 w 102"/>
                <a:gd name="T37" fmla="*/ 509 h 669"/>
                <a:gd name="T38" fmla="*/ 79 w 102"/>
                <a:gd name="T39" fmla="*/ 542 h 669"/>
                <a:gd name="T40" fmla="*/ 79 w 102"/>
                <a:gd name="T41" fmla="*/ 572 h 669"/>
                <a:gd name="T42" fmla="*/ 89 w 102"/>
                <a:gd name="T43" fmla="*/ 604 h 669"/>
                <a:gd name="T44" fmla="*/ 89 w 102"/>
                <a:gd name="T45" fmla="*/ 636 h 669"/>
                <a:gd name="T46" fmla="*/ 79 w 102"/>
                <a:gd name="T47" fmla="*/ 668 h 6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669"/>
                <a:gd name="T74" fmla="*/ 102 w 102"/>
                <a:gd name="T75" fmla="*/ 669 h 6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669">
                  <a:moveTo>
                    <a:pt x="89" y="11"/>
                  </a:moveTo>
                  <a:lnTo>
                    <a:pt x="57" y="0"/>
                  </a:lnTo>
                  <a:lnTo>
                    <a:pt x="22" y="11"/>
                  </a:lnTo>
                  <a:lnTo>
                    <a:pt x="0" y="41"/>
                  </a:lnTo>
                  <a:lnTo>
                    <a:pt x="0" y="74"/>
                  </a:lnTo>
                  <a:lnTo>
                    <a:pt x="12" y="106"/>
                  </a:lnTo>
                  <a:lnTo>
                    <a:pt x="45" y="126"/>
                  </a:lnTo>
                  <a:lnTo>
                    <a:pt x="67" y="158"/>
                  </a:lnTo>
                  <a:lnTo>
                    <a:pt x="89" y="191"/>
                  </a:lnTo>
                  <a:lnTo>
                    <a:pt x="89" y="223"/>
                  </a:lnTo>
                  <a:lnTo>
                    <a:pt x="101" y="255"/>
                  </a:lnTo>
                  <a:lnTo>
                    <a:pt x="89" y="287"/>
                  </a:lnTo>
                  <a:lnTo>
                    <a:pt x="79" y="319"/>
                  </a:lnTo>
                  <a:lnTo>
                    <a:pt x="67" y="349"/>
                  </a:lnTo>
                  <a:lnTo>
                    <a:pt x="57" y="381"/>
                  </a:lnTo>
                  <a:lnTo>
                    <a:pt x="57" y="413"/>
                  </a:lnTo>
                  <a:lnTo>
                    <a:pt x="57" y="445"/>
                  </a:lnTo>
                  <a:lnTo>
                    <a:pt x="57" y="477"/>
                  </a:lnTo>
                  <a:lnTo>
                    <a:pt x="67" y="509"/>
                  </a:lnTo>
                  <a:lnTo>
                    <a:pt x="79" y="542"/>
                  </a:lnTo>
                  <a:lnTo>
                    <a:pt x="79" y="572"/>
                  </a:lnTo>
                  <a:lnTo>
                    <a:pt x="89" y="604"/>
                  </a:lnTo>
                  <a:lnTo>
                    <a:pt x="89" y="636"/>
                  </a:lnTo>
                  <a:lnTo>
                    <a:pt x="79" y="668"/>
                  </a:lnTo>
                </a:path>
              </a:pathLst>
            </a:custGeom>
            <a:noFill/>
            <a:ln w="25400" cap="rnd">
              <a:solidFill>
                <a:srgbClr val="4F77E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68" name="Freeform 130"/>
            <p:cNvSpPr>
              <a:spLocks/>
            </p:cNvSpPr>
            <p:nvPr/>
          </p:nvSpPr>
          <p:spPr bwMode="auto">
            <a:xfrm>
              <a:off x="3468" y="2158"/>
              <a:ext cx="102" cy="670"/>
            </a:xfrm>
            <a:custGeom>
              <a:avLst/>
              <a:gdLst>
                <a:gd name="T0" fmla="*/ 89 w 102"/>
                <a:gd name="T1" fmla="*/ 11 h 670"/>
                <a:gd name="T2" fmla="*/ 56 w 102"/>
                <a:gd name="T3" fmla="*/ 0 h 670"/>
                <a:gd name="T4" fmla="*/ 22 w 102"/>
                <a:gd name="T5" fmla="*/ 11 h 670"/>
                <a:gd name="T6" fmla="*/ 0 w 102"/>
                <a:gd name="T7" fmla="*/ 42 h 670"/>
                <a:gd name="T8" fmla="*/ 0 w 102"/>
                <a:gd name="T9" fmla="*/ 74 h 670"/>
                <a:gd name="T10" fmla="*/ 12 w 102"/>
                <a:gd name="T11" fmla="*/ 106 h 670"/>
                <a:gd name="T12" fmla="*/ 44 w 102"/>
                <a:gd name="T13" fmla="*/ 127 h 670"/>
                <a:gd name="T14" fmla="*/ 67 w 102"/>
                <a:gd name="T15" fmla="*/ 159 h 670"/>
                <a:gd name="T16" fmla="*/ 89 w 102"/>
                <a:gd name="T17" fmla="*/ 191 h 670"/>
                <a:gd name="T18" fmla="*/ 89 w 102"/>
                <a:gd name="T19" fmla="*/ 223 h 670"/>
                <a:gd name="T20" fmla="*/ 101 w 102"/>
                <a:gd name="T21" fmla="*/ 255 h 670"/>
                <a:gd name="T22" fmla="*/ 89 w 102"/>
                <a:gd name="T23" fmla="*/ 287 h 670"/>
                <a:gd name="T24" fmla="*/ 78 w 102"/>
                <a:gd name="T25" fmla="*/ 319 h 670"/>
                <a:gd name="T26" fmla="*/ 67 w 102"/>
                <a:gd name="T27" fmla="*/ 350 h 670"/>
                <a:gd name="T28" fmla="*/ 56 w 102"/>
                <a:gd name="T29" fmla="*/ 382 h 670"/>
                <a:gd name="T30" fmla="*/ 56 w 102"/>
                <a:gd name="T31" fmla="*/ 414 h 670"/>
                <a:gd name="T32" fmla="*/ 56 w 102"/>
                <a:gd name="T33" fmla="*/ 446 h 670"/>
                <a:gd name="T34" fmla="*/ 56 w 102"/>
                <a:gd name="T35" fmla="*/ 478 h 670"/>
                <a:gd name="T36" fmla="*/ 67 w 102"/>
                <a:gd name="T37" fmla="*/ 510 h 670"/>
                <a:gd name="T38" fmla="*/ 78 w 102"/>
                <a:gd name="T39" fmla="*/ 542 h 670"/>
                <a:gd name="T40" fmla="*/ 78 w 102"/>
                <a:gd name="T41" fmla="*/ 572 h 670"/>
                <a:gd name="T42" fmla="*/ 89 w 102"/>
                <a:gd name="T43" fmla="*/ 604 h 670"/>
                <a:gd name="T44" fmla="*/ 89 w 102"/>
                <a:gd name="T45" fmla="*/ 636 h 670"/>
                <a:gd name="T46" fmla="*/ 78 w 102"/>
                <a:gd name="T47" fmla="*/ 669 h 6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
                <a:gd name="T73" fmla="*/ 0 h 670"/>
                <a:gd name="T74" fmla="*/ 102 w 102"/>
                <a:gd name="T75" fmla="*/ 670 h 6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 h="670">
                  <a:moveTo>
                    <a:pt x="89" y="11"/>
                  </a:moveTo>
                  <a:lnTo>
                    <a:pt x="56" y="0"/>
                  </a:lnTo>
                  <a:lnTo>
                    <a:pt x="22" y="11"/>
                  </a:lnTo>
                  <a:lnTo>
                    <a:pt x="0" y="42"/>
                  </a:lnTo>
                  <a:lnTo>
                    <a:pt x="0" y="74"/>
                  </a:lnTo>
                  <a:lnTo>
                    <a:pt x="12" y="106"/>
                  </a:lnTo>
                  <a:lnTo>
                    <a:pt x="44" y="127"/>
                  </a:lnTo>
                  <a:lnTo>
                    <a:pt x="67" y="159"/>
                  </a:lnTo>
                  <a:lnTo>
                    <a:pt x="89" y="191"/>
                  </a:lnTo>
                  <a:lnTo>
                    <a:pt x="89" y="223"/>
                  </a:lnTo>
                  <a:lnTo>
                    <a:pt x="101" y="255"/>
                  </a:lnTo>
                  <a:lnTo>
                    <a:pt x="89" y="287"/>
                  </a:lnTo>
                  <a:lnTo>
                    <a:pt x="78" y="319"/>
                  </a:lnTo>
                  <a:lnTo>
                    <a:pt x="67" y="350"/>
                  </a:lnTo>
                  <a:lnTo>
                    <a:pt x="56" y="382"/>
                  </a:lnTo>
                  <a:lnTo>
                    <a:pt x="56" y="414"/>
                  </a:lnTo>
                  <a:lnTo>
                    <a:pt x="56" y="446"/>
                  </a:lnTo>
                  <a:lnTo>
                    <a:pt x="56" y="478"/>
                  </a:lnTo>
                  <a:lnTo>
                    <a:pt x="67" y="510"/>
                  </a:lnTo>
                  <a:lnTo>
                    <a:pt x="78" y="542"/>
                  </a:lnTo>
                  <a:lnTo>
                    <a:pt x="78" y="572"/>
                  </a:lnTo>
                  <a:lnTo>
                    <a:pt x="89" y="604"/>
                  </a:lnTo>
                  <a:lnTo>
                    <a:pt x="89" y="636"/>
                  </a:lnTo>
                  <a:lnTo>
                    <a:pt x="78" y="669"/>
                  </a:lnTo>
                </a:path>
              </a:pathLst>
            </a:custGeom>
            <a:noFill/>
            <a:ln w="25400" cap="rnd">
              <a:solidFill>
                <a:srgbClr val="00AE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413" name="Line 131"/>
          <p:cNvSpPr>
            <a:spLocks noChangeShapeType="1"/>
          </p:cNvSpPr>
          <p:nvPr/>
        </p:nvSpPr>
        <p:spPr bwMode="auto">
          <a:xfrm rot="16200000" flipV="1">
            <a:off x="7378700" y="3581400"/>
            <a:ext cx="0" cy="762000"/>
          </a:xfrm>
          <a:prstGeom prst="line">
            <a:avLst/>
          </a:prstGeom>
          <a:noFill/>
          <a:ln w="25400">
            <a:solidFill>
              <a:srgbClr val="FF00FF"/>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14" name="Line 132"/>
          <p:cNvSpPr>
            <a:spLocks noChangeShapeType="1"/>
          </p:cNvSpPr>
          <p:nvPr/>
        </p:nvSpPr>
        <p:spPr bwMode="auto">
          <a:xfrm>
            <a:off x="5562601" y="2133601"/>
            <a:ext cx="0" cy="7620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27769" name="Rectangle 184"/>
          <p:cNvSpPr>
            <a:spLocks noGrp="1" noChangeArrowheads="1"/>
          </p:cNvSpPr>
          <p:nvPr>
            <p:ph type="title" idx="4294967295"/>
          </p:nvPr>
        </p:nvSpPr>
        <p:spPr bwMode="auto">
          <a:xfrm>
            <a:off x="2346327" y="325439"/>
            <a:ext cx="7543801" cy="908050"/>
          </a:xfrm>
        </p:spPr>
        <p:txBody>
          <a:bodyPr wrap="square" numCol="1" anchor="ctr" anchorCtr="1" compatLnSpc="1">
            <a:prstTxWarp prst="textNoShape">
              <a:avLst/>
            </a:prstTxWarp>
            <a:noAutofit/>
          </a:bodyPr>
          <a:lstStyle/>
          <a:p>
            <a:pPr eaLnBrk="1" hangingPunct="1">
              <a:defRPr/>
            </a:pPr>
            <a:br>
              <a:rPr lang="en-US" sz="2000" b="1" dirty="0"/>
            </a:br>
            <a:r>
              <a:rPr lang="en-US" sz="2000" b="1" dirty="0"/>
              <a:t>HIV Replication Cycle and Sites of Drug Activity</a:t>
            </a:r>
            <a:br>
              <a:rPr lang="en-US" sz="2000" b="1" dirty="0"/>
            </a:br>
            <a:r>
              <a:rPr lang="en-US" sz="2000" b="1" dirty="0"/>
              <a:t>Adapted:Levy JA. HIV and the Pathogenesis of AIDS. 2nd ed. Washington, DC: American Society for Microbiology; 1998:9-11</a:t>
            </a:r>
            <a:br>
              <a:rPr lang="en-US" sz="2000" b="1" dirty="0"/>
            </a:br>
            <a:endParaRPr lang="en-US" sz="2000" b="1" dirty="0"/>
          </a:p>
        </p:txBody>
      </p:sp>
      <p:sp>
        <p:nvSpPr>
          <p:cNvPr id="15416" name="Text Box 134"/>
          <p:cNvSpPr txBox="1">
            <a:spLocks noChangeArrowheads="1"/>
          </p:cNvSpPr>
          <p:nvPr/>
        </p:nvSpPr>
        <p:spPr bwMode="auto">
          <a:xfrm>
            <a:off x="7582803" y="4913331"/>
            <a:ext cx="933269" cy="461665"/>
          </a:xfrm>
          <a:prstGeom prst="rect">
            <a:avLst/>
          </a:prstGeom>
          <a:noFill/>
          <a:ln w="12700">
            <a:noFill/>
            <a:miter lim="800000"/>
            <a:headEnd/>
            <a:tailEnd/>
          </a:ln>
        </p:spPr>
        <p:txBody>
          <a:bodyPr wrap="none">
            <a:spAutoFit/>
          </a:bodyPr>
          <a:lstStyle/>
          <a:p>
            <a:pPr algn="ctr" defTabSz="914400" eaLnBrk="0" fontAlgn="base" hangingPunct="0">
              <a:spcBef>
                <a:spcPct val="0"/>
              </a:spcBef>
              <a:spcAft>
                <a:spcPct val="0"/>
              </a:spcAft>
            </a:pPr>
            <a:r>
              <a:rPr lang="en-US" sz="1200" dirty="0">
                <a:solidFill>
                  <a:srgbClr val="FFFFFF"/>
                </a:solidFill>
                <a:latin typeface="Arial" charset="0"/>
              </a:rPr>
              <a:t>gag-pol</a:t>
            </a:r>
          </a:p>
          <a:p>
            <a:pPr algn="ctr" defTabSz="914400" eaLnBrk="0" fontAlgn="base" hangingPunct="0">
              <a:spcBef>
                <a:spcPct val="0"/>
              </a:spcBef>
              <a:spcAft>
                <a:spcPct val="0"/>
              </a:spcAft>
            </a:pPr>
            <a:r>
              <a:rPr lang="en-US" sz="1200" dirty="0">
                <a:solidFill>
                  <a:srgbClr val="FFFFFF"/>
                </a:solidFill>
                <a:latin typeface="Arial" charset="0"/>
              </a:rPr>
              <a:t>polyprotein</a:t>
            </a:r>
            <a:endParaRPr lang="en-US" sz="1200" dirty="0">
              <a:solidFill>
                <a:prstClr val="white"/>
              </a:solidFill>
              <a:latin typeface="Arial" charset="0"/>
            </a:endParaRPr>
          </a:p>
        </p:txBody>
      </p:sp>
      <p:sp>
        <p:nvSpPr>
          <p:cNvPr id="15417" name="Line 135"/>
          <p:cNvSpPr>
            <a:spLocks noChangeShapeType="1"/>
          </p:cNvSpPr>
          <p:nvPr/>
        </p:nvSpPr>
        <p:spPr bwMode="auto">
          <a:xfrm>
            <a:off x="8001001" y="4495800"/>
            <a:ext cx="0" cy="457200"/>
          </a:xfrm>
          <a:prstGeom prst="line">
            <a:avLst/>
          </a:prstGeom>
          <a:noFill/>
          <a:ln w="25400">
            <a:solidFill>
              <a:srgbClr val="FF00FF"/>
            </a:solidFill>
            <a:round/>
            <a:headEnd type="stealth" w="med" len="me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18" name="Text Box 136"/>
          <p:cNvSpPr txBox="1">
            <a:spLocks noChangeArrowheads="1"/>
          </p:cNvSpPr>
          <p:nvPr/>
        </p:nvSpPr>
        <p:spPr bwMode="auto">
          <a:xfrm>
            <a:off x="2362202" y="5867400"/>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1</a:t>
            </a:r>
          </a:p>
        </p:txBody>
      </p:sp>
      <p:sp>
        <p:nvSpPr>
          <p:cNvPr id="15419" name="Text Box 137"/>
          <p:cNvSpPr txBox="1">
            <a:spLocks noChangeArrowheads="1"/>
          </p:cNvSpPr>
          <p:nvPr/>
        </p:nvSpPr>
        <p:spPr bwMode="auto">
          <a:xfrm>
            <a:off x="4114801" y="5791200"/>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2</a:t>
            </a:r>
          </a:p>
        </p:txBody>
      </p:sp>
      <p:sp>
        <p:nvSpPr>
          <p:cNvPr id="15420" name="Text Box 138"/>
          <p:cNvSpPr txBox="1">
            <a:spLocks noChangeArrowheads="1"/>
          </p:cNvSpPr>
          <p:nvPr/>
        </p:nvSpPr>
        <p:spPr bwMode="auto">
          <a:xfrm>
            <a:off x="5943602" y="5789613"/>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3</a:t>
            </a:r>
          </a:p>
        </p:txBody>
      </p:sp>
      <p:sp>
        <p:nvSpPr>
          <p:cNvPr id="15421" name="Text Box 139"/>
          <p:cNvSpPr txBox="1">
            <a:spLocks noChangeArrowheads="1"/>
          </p:cNvSpPr>
          <p:nvPr/>
        </p:nvSpPr>
        <p:spPr bwMode="auto">
          <a:xfrm>
            <a:off x="6858001" y="5638800"/>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4</a:t>
            </a:r>
          </a:p>
        </p:txBody>
      </p:sp>
      <p:sp>
        <p:nvSpPr>
          <p:cNvPr id="15422" name="Text Box 140"/>
          <p:cNvSpPr txBox="1">
            <a:spLocks noChangeArrowheads="1"/>
          </p:cNvSpPr>
          <p:nvPr/>
        </p:nvSpPr>
        <p:spPr bwMode="auto">
          <a:xfrm>
            <a:off x="8001001" y="5486400"/>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5</a:t>
            </a:r>
          </a:p>
        </p:txBody>
      </p:sp>
      <p:sp>
        <p:nvSpPr>
          <p:cNvPr id="15423" name="Text Box 141"/>
          <p:cNvSpPr txBox="1">
            <a:spLocks noChangeArrowheads="1"/>
          </p:cNvSpPr>
          <p:nvPr/>
        </p:nvSpPr>
        <p:spPr bwMode="auto">
          <a:xfrm>
            <a:off x="9220202" y="5486400"/>
            <a:ext cx="327334" cy="400110"/>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2000" dirty="0">
                <a:solidFill>
                  <a:prstClr val="white"/>
                </a:solidFill>
                <a:latin typeface="Arial" charset="0"/>
              </a:rPr>
              <a:t>6</a:t>
            </a:r>
          </a:p>
        </p:txBody>
      </p:sp>
      <p:sp>
        <p:nvSpPr>
          <p:cNvPr id="15424" name="Text Box 142"/>
          <p:cNvSpPr txBox="1">
            <a:spLocks noChangeArrowheads="1"/>
          </p:cNvSpPr>
          <p:nvPr/>
        </p:nvSpPr>
        <p:spPr bwMode="auto">
          <a:xfrm>
            <a:off x="8686801" y="5867420"/>
            <a:ext cx="1981200" cy="276999"/>
          </a:xfrm>
          <a:prstGeom prst="rect">
            <a:avLst/>
          </a:prstGeom>
          <a:noFill/>
          <a:ln w="12700">
            <a:noFill/>
            <a:miter lim="800000"/>
            <a:headEnd/>
            <a:tailEnd/>
          </a:ln>
        </p:spPr>
        <p:txBody>
          <a:bodyPr>
            <a:spAutoFit/>
          </a:bodyPr>
          <a:lstStyle/>
          <a:p>
            <a:pPr defTabSz="914400" eaLnBrk="0" fontAlgn="base" hangingPunct="0">
              <a:spcBef>
                <a:spcPct val="0"/>
              </a:spcBef>
              <a:spcAft>
                <a:spcPct val="0"/>
              </a:spcAft>
            </a:pPr>
            <a:r>
              <a:rPr lang="en-US" sz="1200" b="1" dirty="0">
                <a:solidFill>
                  <a:prstClr val="white"/>
                </a:solidFill>
                <a:latin typeface="Arial" charset="0"/>
              </a:rPr>
              <a:t>Assembly and Release</a:t>
            </a:r>
          </a:p>
        </p:txBody>
      </p:sp>
      <p:sp>
        <p:nvSpPr>
          <p:cNvPr id="15425" name="Text Box 149"/>
          <p:cNvSpPr txBox="1">
            <a:spLocks noChangeArrowheads="1"/>
          </p:cNvSpPr>
          <p:nvPr/>
        </p:nvSpPr>
        <p:spPr bwMode="auto">
          <a:xfrm>
            <a:off x="5559672" y="2209819"/>
            <a:ext cx="737701" cy="276999"/>
          </a:xfrm>
          <a:prstGeom prst="rect">
            <a:avLst/>
          </a:prstGeom>
          <a:noFill/>
          <a:ln w="12700">
            <a:noFill/>
            <a:miter lim="800000"/>
            <a:headEnd/>
            <a:tailEnd/>
          </a:ln>
        </p:spPr>
        <p:txBody>
          <a:bodyPr wrap="none">
            <a:spAutoFit/>
          </a:bodyPr>
          <a:lstStyle/>
          <a:p>
            <a:pPr algn="ctr" defTabSz="914400" eaLnBrk="0" fontAlgn="base" hangingPunct="0">
              <a:spcBef>
                <a:spcPct val="0"/>
              </a:spcBef>
              <a:spcAft>
                <a:spcPct val="0"/>
              </a:spcAft>
            </a:pPr>
            <a:r>
              <a:rPr lang="en-US" sz="1200" dirty="0">
                <a:solidFill>
                  <a:srgbClr val="FFFFFF"/>
                </a:solidFill>
                <a:latin typeface="Arial" charset="0"/>
              </a:rPr>
              <a:t>Nucleus</a:t>
            </a:r>
            <a:endParaRPr lang="en-US" sz="1000" dirty="0">
              <a:solidFill>
                <a:prstClr val="white"/>
              </a:solidFill>
              <a:latin typeface="Arial" charset="0"/>
            </a:endParaRPr>
          </a:p>
        </p:txBody>
      </p:sp>
      <p:sp>
        <p:nvSpPr>
          <p:cNvPr id="15426" name="Text Box 150"/>
          <p:cNvSpPr txBox="1">
            <a:spLocks noChangeArrowheads="1"/>
          </p:cNvSpPr>
          <p:nvPr/>
        </p:nvSpPr>
        <p:spPr bwMode="auto">
          <a:xfrm>
            <a:off x="6096015" y="1652592"/>
            <a:ext cx="1221809" cy="307777"/>
          </a:xfrm>
          <a:prstGeom prst="rect">
            <a:avLst/>
          </a:prstGeom>
          <a:noFill/>
          <a:ln w="12700">
            <a:noFill/>
            <a:miter lim="800000"/>
            <a:headEnd/>
            <a:tailEnd/>
          </a:ln>
        </p:spPr>
        <p:txBody>
          <a:bodyPr wrap="none">
            <a:spAutoFit/>
          </a:bodyPr>
          <a:lstStyle/>
          <a:p>
            <a:pPr defTabSz="914400" eaLnBrk="0" fontAlgn="base" hangingPunct="0">
              <a:spcBef>
                <a:spcPct val="0"/>
              </a:spcBef>
              <a:spcAft>
                <a:spcPct val="0"/>
              </a:spcAft>
            </a:pPr>
            <a:r>
              <a:rPr lang="en-US" sz="1400" dirty="0">
                <a:solidFill>
                  <a:prstClr val="white"/>
                </a:solidFill>
                <a:latin typeface="Arial" charset="0"/>
              </a:rPr>
              <a:t>Cellular DNA</a:t>
            </a:r>
          </a:p>
        </p:txBody>
      </p:sp>
      <p:sp>
        <p:nvSpPr>
          <p:cNvPr id="15427" name="Line 151"/>
          <p:cNvSpPr>
            <a:spLocks noChangeShapeType="1"/>
          </p:cNvSpPr>
          <p:nvPr/>
        </p:nvSpPr>
        <p:spPr bwMode="auto">
          <a:xfrm>
            <a:off x="5867412" y="2438401"/>
            <a:ext cx="228601" cy="609600"/>
          </a:xfrm>
          <a:prstGeom prst="line">
            <a:avLst/>
          </a:prstGeom>
          <a:noFill/>
          <a:ln w="25400">
            <a:solidFill>
              <a:srgbClr val="FF00FF"/>
            </a:solidFill>
            <a:round/>
            <a:headEnd/>
            <a:tailEnd type="stealth" w="med" len="me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28" name="Line 152"/>
          <p:cNvSpPr>
            <a:spLocks noChangeShapeType="1"/>
          </p:cNvSpPr>
          <p:nvPr/>
        </p:nvSpPr>
        <p:spPr bwMode="auto">
          <a:xfrm flipH="1">
            <a:off x="6248400" y="1905001"/>
            <a:ext cx="304800" cy="1219200"/>
          </a:xfrm>
          <a:prstGeom prst="line">
            <a:avLst/>
          </a:prstGeom>
          <a:noFill/>
          <a:ln w="25400">
            <a:solidFill>
              <a:srgbClr val="FF00FF"/>
            </a:solidFill>
            <a:round/>
            <a:headEnd/>
            <a:tailEnd type="stealth" w="med" len="me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29" name="Rectangle 153"/>
          <p:cNvSpPr>
            <a:spLocks noChangeArrowheads="1"/>
          </p:cNvSpPr>
          <p:nvPr/>
        </p:nvSpPr>
        <p:spPr bwMode="auto">
          <a:xfrm rot="-3000000">
            <a:off x="2780508" y="3163104"/>
            <a:ext cx="304800" cy="74613"/>
          </a:xfrm>
          <a:prstGeom prst="rect">
            <a:avLst/>
          </a:prstGeom>
          <a:solidFill>
            <a:srgbClr val="8379FF"/>
          </a:solidFill>
          <a:ln w="28575">
            <a:solidFill>
              <a:schemeClr val="bg2"/>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430" name="Rectangle 154"/>
          <p:cNvSpPr>
            <a:spLocks noChangeArrowheads="1"/>
          </p:cNvSpPr>
          <p:nvPr/>
        </p:nvSpPr>
        <p:spPr bwMode="auto">
          <a:xfrm rot="19980000" flipH="1">
            <a:off x="2590800" y="4343400"/>
            <a:ext cx="304800" cy="228600"/>
          </a:xfrm>
          <a:prstGeom prst="rect">
            <a:avLst/>
          </a:prstGeom>
          <a:solidFill>
            <a:srgbClr val="8379FF"/>
          </a:solidFill>
          <a:ln w="12700">
            <a:solidFill>
              <a:schemeClr val="bg2"/>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431" name="AutoShape 155"/>
          <p:cNvSpPr>
            <a:spLocks/>
          </p:cNvSpPr>
          <p:nvPr/>
        </p:nvSpPr>
        <p:spPr bwMode="auto">
          <a:xfrm rot="2400000">
            <a:off x="2565412" y="2940050"/>
            <a:ext cx="533401" cy="323850"/>
          </a:xfrm>
          <a:prstGeom prst="rightBrace">
            <a:avLst>
              <a:gd name="adj1" fmla="val 24125"/>
              <a:gd name="adj2" fmla="val 50000"/>
            </a:avLst>
          </a:prstGeom>
          <a:solidFill>
            <a:srgbClr val="8379FF"/>
          </a:solidFill>
          <a:ln w="28575">
            <a:noFill/>
            <a:round/>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64" name="AutoShape 156"/>
          <p:cNvSpPr>
            <a:spLocks noChangeArrowheads="1"/>
          </p:cNvSpPr>
          <p:nvPr/>
        </p:nvSpPr>
        <p:spPr bwMode="auto">
          <a:xfrm>
            <a:off x="2819412" y="36576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65" name="AutoShape 157"/>
          <p:cNvSpPr>
            <a:spLocks noChangeArrowheads="1"/>
          </p:cNvSpPr>
          <p:nvPr/>
        </p:nvSpPr>
        <p:spPr bwMode="auto">
          <a:xfrm rot="-360000">
            <a:off x="2476512" y="2781301"/>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434" name="AutoShape 158"/>
          <p:cNvSpPr>
            <a:spLocks noChangeArrowheads="1"/>
          </p:cNvSpPr>
          <p:nvPr/>
        </p:nvSpPr>
        <p:spPr bwMode="auto">
          <a:xfrm>
            <a:off x="2819412" y="53213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67" name="AutoShape 159"/>
          <p:cNvSpPr>
            <a:spLocks noChangeArrowheads="1"/>
          </p:cNvSpPr>
          <p:nvPr/>
        </p:nvSpPr>
        <p:spPr bwMode="auto">
          <a:xfrm>
            <a:off x="10083812" y="34925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436" name="AutoShape 160"/>
          <p:cNvSpPr>
            <a:spLocks noChangeArrowheads="1"/>
          </p:cNvSpPr>
          <p:nvPr/>
        </p:nvSpPr>
        <p:spPr bwMode="auto">
          <a:xfrm rot="-1500000">
            <a:off x="2286012" y="4495800"/>
            <a:ext cx="330201" cy="228600"/>
          </a:xfrm>
          <a:prstGeom prst="chevron">
            <a:avLst>
              <a:gd name="adj" fmla="val 36111"/>
            </a:avLst>
          </a:prstGeom>
          <a:solidFill>
            <a:srgbClr val="8379FF"/>
          </a:solidFill>
          <a:ln w="9525">
            <a:no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15437" name="Line 161"/>
          <p:cNvSpPr>
            <a:spLocks noChangeShapeType="1"/>
          </p:cNvSpPr>
          <p:nvPr/>
        </p:nvSpPr>
        <p:spPr bwMode="auto">
          <a:xfrm rot="16200000" flipV="1">
            <a:off x="2514603" y="2514600"/>
            <a:ext cx="762000" cy="152400"/>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grpSp>
        <p:nvGrpSpPr>
          <p:cNvPr id="15438" name="Group 162"/>
          <p:cNvGrpSpPr>
            <a:grpSpLocks/>
          </p:cNvGrpSpPr>
          <p:nvPr/>
        </p:nvGrpSpPr>
        <p:grpSpPr bwMode="auto">
          <a:xfrm>
            <a:off x="9461513" y="3600452"/>
            <a:ext cx="477839" cy="595313"/>
            <a:chOff x="4720" y="2020"/>
            <a:chExt cx="261" cy="327"/>
          </a:xfrm>
        </p:grpSpPr>
        <p:sp>
          <p:nvSpPr>
            <p:cNvPr id="15464" name="Freeform 163"/>
            <p:cNvSpPr>
              <a:spLocks/>
            </p:cNvSpPr>
            <p:nvPr/>
          </p:nvSpPr>
          <p:spPr bwMode="auto">
            <a:xfrm>
              <a:off x="4720" y="2020"/>
              <a:ext cx="253" cy="319"/>
            </a:xfrm>
            <a:custGeom>
              <a:avLst/>
              <a:gdLst>
                <a:gd name="T0" fmla="*/ 13 w 253"/>
                <a:gd name="T1" fmla="*/ 194 h 319"/>
                <a:gd name="T2" fmla="*/ 24 w 253"/>
                <a:gd name="T3" fmla="*/ 204 h 319"/>
                <a:gd name="T4" fmla="*/ 38 w 253"/>
                <a:gd name="T5" fmla="*/ 217 h 319"/>
                <a:gd name="T6" fmla="*/ 46 w 253"/>
                <a:gd name="T7" fmla="*/ 230 h 319"/>
                <a:gd name="T8" fmla="*/ 55 w 253"/>
                <a:gd name="T9" fmla="*/ 240 h 319"/>
                <a:gd name="T10" fmla="*/ 67 w 253"/>
                <a:gd name="T11" fmla="*/ 249 h 319"/>
                <a:gd name="T12" fmla="*/ 74 w 253"/>
                <a:gd name="T13" fmla="*/ 256 h 319"/>
                <a:gd name="T14" fmla="*/ 79 w 253"/>
                <a:gd name="T15" fmla="*/ 259 h 319"/>
                <a:gd name="T16" fmla="*/ 78 w 253"/>
                <a:gd name="T17" fmla="*/ 269 h 319"/>
                <a:gd name="T18" fmla="*/ 69 w 253"/>
                <a:gd name="T19" fmla="*/ 274 h 319"/>
                <a:gd name="T20" fmla="*/ 54 w 253"/>
                <a:gd name="T21" fmla="*/ 287 h 319"/>
                <a:gd name="T22" fmla="*/ 54 w 253"/>
                <a:gd name="T23" fmla="*/ 300 h 319"/>
                <a:gd name="T24" fmla="*/ 82 w 253"/>
                <a:gd name="T25" fmla="*/ 310 h 319"/>
                <a:gd name="T26" fmla="*/ 102 w 253"/>
                <a:gd name="T27" fmla="*/ 310 h 319"/>
                <a:gd name="T28" fmla="*/ 118 w 253"/>
                <a:gd name="T29" fmla="*/ 302 h 319"/>
                <a:gd name="T30" fmla="*/ 139 w 253"/>
                <a:gd name="T31" fmla="*/ 300 h 319"/>
                <a:gd name="T32" fmla="*/ 160 w 253"/>
                <a:gd name="T33" fmla="*/ 293 h 319"/>
                <a:gd name="T34" fmla="*/ 186 w 253"/>
                <a:gd name="T35" fmla="*/ 274 h 319"/>
                <a:gd name="T36" fmla="*/ 226 w 253"/>
                <a:gd name="T37" fmla="*/ 230 h 319"/>
                <a:gd name="T38" fmla="*/ 242 w 253"/>
                <a:gd name="T39" fmla="*/ 189 h 319"/>
                <a:gd name="T40" fmla="*/ 240 w 253"/>
                <a:gd name="T41" fmla="*/ 111 h 319"/>
                <a:gd name="T42" fmla="*/ 227 w 253"/>
                <a:gd name="T43" fmla="*/ 79 h 319"/>
                <a:gd name="T44" fmla="*/ 207 w 253"/>
                <a:gd name="T45" fmla="*/ 59 h 319"/>
                <a:gd name="T46" fmla="*/ 184 w 253"/>
                <a:gd name="T47" fmla="*/ 35 h 319"/>
                <a:gd name="T48" fmla="*/ 148 w 253"/>
                <a:gd name="T49" fmla="*/ 12 h 319"/>
                <a:gd name="T50" fmla="*/ 94 w 253"/>
                <a:gd name="T51" fmla="*/ 0 h 319"/>
                <a:gd name="T52" fmla="*/ 69 w 253"/>
                <a:gd name="T53" fmla="*/ 8 h 319"/>
                <a:gd name="T54" fmla="*/ 61 w 253"/>
                <a:gd name="T55" fmla="*/ 20 h 319"/>
                <a:gd name="T56" fmla="*/ 76 w 253"/>
                <a:gd name="T57" fmla="*/ 48 h 319"/>
                <a:gd name="T58" fmla="*/ 76 w 253"/>
                <a:gd name="T59" fmla="*/ 57 h 319"/>
                <a:gd name="T60" fmla="*/ 62 w 253"/>
                <a:gd name="T61" fmla="*/ 67 h 319"/>
                <a:gd name="T62" fmla="*/ 27 w 253"/>
                <a:gd name="T63" fmla="*/ 96 h 319"/>
                <a:gd name="T64" fmla="*/ 8 w 253"/>
                <a:gd name="T65" fmla="*/ 96 h 319"/>
                <a:gd name="T66" fmla="*/ 5 w 253"/>
                <a:gd name="T67" fmla="*/ 2 h 319"/>
                <a:gd name="T68" fmla="*/ 252 w 253"/>
                <a:gd name="T69" fmla="*/ 0 h 319"/>
                <a:gd name="T70" fmla="*/ 250 w 253"/>
                <a:gd name="T71" fmla="*/ 316 h 319"/>
                <a:gd name="T72" fmla="*/ 0 w 253"/>
                <a:gd name="T73" fmla="*/ 318 h 319"/>
                <a:gd name="T74" fmla="*/ 13 w 253"/>
                <a:gd name="T75" fmla="*/ 194 h 3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3"/>
                <a:gd name="T115" fmla="*/ 0 h 319"/>
                <a:gd name="T116" fmla="*/ 253 w 253"/>
                <a:gd name="T117" fmla="*/ 319 h 3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3" h="319">
                  <a:moveTo>
                    <a:pt x="13" y="194"/>
                  </a:moveTo>
                  <a:lnTo>
                    <a:pt x="24" y="204"/>
                  </a:lnTo>
                  <a:lnTo>
                    <a:pt x="38" y="217"/>
                  </a:lnTo>
                  <a:lnTo>
                    <a:pt x="46" y="230"/>
                  </a:lnTo>
                  <a:lnTo>
                    <a:pt x="55" y="240"/>
                  </a:lnTo>
                  <a:lnTo>
                    <a:pt x="67" y="249"/>
                  </a:lnTo>
                  <a:lnTo>
                    <a:pt x="74" y="256"/>
                  </a:lnTo>
                  <a:lnTo>
                    <a:pt x="79" y="259"/>
                  </a:lnTo>
                  <a:lnTo>
                    <a:pt x="78" y="269"/>
                  </a:lnTo>
                  <a:lnTo>
                    <a:pt x="69" y="274"/>
                  </a:lnTo>
                  <a:lnTo>
                    <a:pt x="54" y="287"/>
                  </a:lnTo>
                  <a:lnTo>
                    <a:pt x="54" y="300"/>
                  </a:lnTo>
                  <a:lnTo>
                    <a:pt x="82" y="310"/>
                  </a:lnTo>
                  <a:lnTo>
                    <a:pt x="102" y="310"/>
                  </a:lnTo>
                  <a:lnTo>
                    <a:pt x="118" y="302"/>
                  </a:lnTo>
                  <a:lnTo>
                    <a:pt x="139" y="300"/>
                  </a:lnTo>
                  <a:lnTo>
                    <a:pt x="160" y="293"/>
                  </a:lnTo>
                  <a:lnTo>
                    <a:pt x="186" y="274"/>
                  </a:lnTo>
                  <a:lnTo>
                    <a:pt x="226" y="230"/>
                  </a:lnTo>
                  <a:lnTo>
                    <a:pt x="242" y="189"/>
                  </a:lnTo>
                  <a:lnTo>
                    <a:pt x="240" y="111"/>
                  </a:lnTo>
                  <a:lnTo>
                    <a:pt x="227" y="79"/>
                  </a:lnTo>
                  <a:lnTo>
                    <a:pt x="207" y="59"/>
                  </a:lnTo>
                  <a:lnTo>
                    <a:pt x="184" y="35"/>
                  </a:lnTo>
                  <a:lnTo>
                    <a:pt x="148" y="12"/>
                  </a:lnTo>
                  <a:lnTo>
                    <a:pt x="94" y="0"/>
                  </a:lnTo>
                  <a:lnTo>
                    <a:pt x="69" y="8"/>
                  </a:lnTo>
                  <a:lnTo>
                    <a:pt x="61" y="20"/>
                  </a:lnTo>
                  <a:lnTo>
                    <a:pt x="76" y="48"/>
                  </a:lnTo>
                  <a:lnTo>
                    <a:pt x="76" y="57"/>
                  </a:lnTo>
                  <a:lnTo>
                    <a:pt x="62" y="67"/>
                  </a:lnTo>
                  <a:lnTo>
                    <a:pt x="27" y="96"/>
                  </a:lnTo>
                  <a:lnTo>
                    <a:pt x="8" y="96"/>
                  </a:lnTo>
                  <a:lnTo>
                    <a:pt x="5" y="2"/>
                  </a:lnTo>
                  <a:lnTo>
                    <a:pt x="252" y="0"/>
                  </a:lnTo>
                  <a:lnTo>
                    <a:pt x="250" y="316"/>
                  </a:lnTo>
                  <a:lnTo>
                    <a:pt x="0" y="318"/>
                  </a:lnTo>
                  <a:lnTo>
                    <a:pt x="13" y="194"/>
                  </a:lnTo>
                </a:path>
              </a:pathLst>
            </a:custGeom>
            <a:solidFill>
              <a:srgbClr val="060864"/>
            </a:solidFill>
            <a:ln w="12700" cap="rnd">
              <a:solidFill>
                <a:srgbClr val="060864"/>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65" name="Freeform 164"/>
            <p:cNvSpPr>
              <a:spLocks/>
            </p:cNvSpPr>
            <p:nvPr/>
          </p:nvSpPr>
          <p:spPr bwMode="auto">
            <a:xfrm>
              <a:off x="4720" y="2020"/>
              <a:ext cx="261" cy="327"/>
            </a:xfrm>
            <a:custGeom>
              <a:avLst/>
              <a:gdLst>
                <a:gd name="T0" fmla="*/ 13 w 261"/>
                <a:gd name="T1" fmla="*/ 199 h 327"/>
                <a:gd name="T2" fmla="*/ 25 w 261"/>
                <a:gd name="T3" fmla="*/ 209 h 327"/>
                <a:gd name="T4" fmla="*/ 39 w 261"/>
                <a:gd name="T5" fmla="*/ 222 h 327"/>
                <a:gd name="T6" fmla="*/ 47 w 261"/>
                <a:gd name="T7" fmla="*/ 236 h 327"/>
                <a:gd name="T8" fmla="*/ 57 w 261"/>
                <a:gd name="T9" fmla="*/ 246 h 327"/>
                <a:gd name="T10" fmla="*/ 69 w 261"/>
                <a:gd name="T11" fmla="*/ 255 h 327"/>
                <a:gd name="T12" fmla="*/ 76 w 261"/>
                <a:gd name="T13" fmla="*/ 262 h 327"/>
                <a:gd name="T14" fmla="*/ 81 w 261"/>
                <a:gd name="T15" fmla="*/ 266 h 327"/>
                <a:gd name="T16" fmla="*/ 80 w 261"/>
                <a:gd name="T17" fmla="*/ 276 h 327"/>
                <a:gd name="T18" fmla="*/ 71 w 261"/>
                <a:gd name="T19" fmla="*/ 281 h 327"/>
                <a:gd name="T20" fmla="*/ 56 w 261"/>
                <a:gd name="T21" fmla="*/ 294 h 327"/>
                <a:gd name="T22" fmla="*/ 56 w 261"/>
                <a:gd name="T23" fmla="*/ 308 h 327"/>
                <a:gd name="T24" fmla="*/ 85 w 261"/>
                <a:gd name="T25" fmla="*/ 318 h 327"/>
                <a:gd name="T26" fmla="*/ 105 w 261"/>
                <a:gd name="T27" fmla="*/ 318 h 327"/>
                <a:gd name="T28" fmla="*/ 122 w 261"/>
                <a:gd name="T29" fmla="*/ 310 h 327"/>
                <a:gd name="T30" fmla="*/ 143 w 261"/>
                <a:gd name="T31" fmla="*/ 308 h 327"/>
                <a:gd name="T32" fmla="*/ 165 w 261"/>
                <a:gd name="T33" fmla="*/ 300 h 327"/>
                <a:gd name="T34" fmla="*/ 192 w 261"/>
                <a:gd name="T35" fmla="*/ 281 h 327"/>
                <a:gd name="T36" fmla="*/ 233 w 261"/>
                <a:gd name="T37" fmla="*/ 236 h 327"/>
                <a:gd name="T38" fmla="*/ 250 w 261"/>
                <a:gd name="T39" fmla="*/ 194 h 327"/>
                <a:gd name="T40" fmla="*/ 248 w 261"/>
                <a:gd name="T41" fmla="*/ 114 h 327"/>
                <a:gd name="T42" fmla="*/ 234 w 261"/>
                <a:gd name="T43" fmla="*/ 81 h 327"/>
                <a:gd name="T44" fmla="*/ 214 w 261"/>
                <a:gd name="T45" fmla="*/ 60 h 327"/>
                <a:gd name="T46" fmla="*/ 190 w 261"/>
                <a:gd name="T47" fmla="*/ 36 h 327"/>
                <a:gd name="T48" fmla="*/ 153 w 261"/>
                <a:gd name="T49" fmla="*/ 12 h 327"/>
                <a:gd name="T50" fmla="*/ 97 w 261"/>
                <a:gd name="T51" fmla="*/ 0 h 327"/>
                <a:gd name="T52" fmla="*/ 71 w 261"/>
                <a:gd name="T53" fmla="*/ 8 h 327"/>
                <a:gd name="T54" fmla="*/ 63 w 261"/>
                <a:gd name="T55" fmla="*/ 21 h 327"/>
                <a:gd name="T56" fmla="*/ 78 w 261"/>
                <a:gd name="T57" fmla="*/ 49 h 327"/>
                <a:gd name="T58" fmla="*/ 78 w 261"/>
                <a:gd name="T59" fmla="*/ 58 h 327"/>
                <a:gd name="T60" fmla="*/ 64 w 261"/>
                <a:gd name="T61" fmla="*/ 69 h 327"/>
                <a:gd name="T62" fmla="*/ 28 w 261"/>
                <a:gd name="T63" fmla="*/ 98 h 327"/>
                <a:gd name="T64" fmla="*/ 8 w 261"/>
                <a:gd name="T65" fmla="*/ 98 h 327"/>
                <a:gd name="T66" fmla="*/ 5 w 261"/>
                <a:gd name="T67" fmla="*/ 2 h 327"/>
                <a:gd name="T68" fmla="*/ 260 w 261"/>
                <a:gd name="T69" fmla="*/ 0 h 327"/>
                <a:gd name="T70" fmla="*/ 258 w 261"/>
                <a:gd name="T71" fmla="*/ 324 h 327"/>
                <a:gd name="T72" fmla="*/ 0 w 261"/>
                <a:gd name="T73" fmla="*/ 326 h 327"/>
                <a:gd name="T74" fmla="*/ 13 w 261"/>
                <a:gd name="T75" fmla="*/ 199 h 3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327"/>
                <a:gd name="T116" fmla="*/ 261 w 261"/>
                <a:gd name="T117" fmla="*/ 327 h 3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327">
                  <a:moveTo>
                    <a:pt x="13" y="199"/>
                  </a:moveTo>
                  <a:lnTo>
                    <a:pt x="25" y="209"/>
                  </a:lnTo>
                  <a:lnTo>
                    <a:pt x="39" y="222"/>
                  </a:lnTo>
                  <a:lnTo>
                    <a:pt x="47" y="236"/>
                  </a:lnTo>
                  <a:lnTo>
                    <a:pt x="57" y="246"/>
                  </a:lnTo>
                  <a:lnTo>
                    <a:pt x="69" y="255"/>
                  </a:lnTo>
                  <a:lnTo>
                    <a:pt x="76" y="262"/>
                  </a:lnTo>
                  <a:lnTo>
                    <a:pt x="81" y="266"/>
                  </a:lnTo>
                  <a:lnTo>
                    <a:pt x="80" y="276"/>
                  </a:lnTo>
                  <a:lnTo>
                    <a:pt x="71" y="281"/>
                  </a:lnTo>
                  <a:lnTo>
                    <a:pt x="56" y="294"/>
                  </a:lnTo>
                  <a:lnTo>
                    <a:pt x="56" y="308"/>
                  </a:lnTo>
                  <a:lnTo>
                    <a:pt x="85" y="318"/>
                  </a:lnTo>
                  <a:lnTo>
                    <a:pt x="105" y="318"/>
                  </a:lnTo>
                  <a:lnTo>
                    <a:pt x="122" y="310"/>
                  </a:lnTo>
                  <a:lnTo>
                    <a:pt x="143" y="308"/>
                  </a:lnTo>
                  <a:lnTo>
                    <a:pt x="165" y="300"/>
                  </a:lnTo>
                  <a:lnTo>
                    <a:pt x="192" y="281"/>
                  </a:lnTo>
                  <a:lnTo>
                    <a:pt x="233" y="236"/>
                  </a:lnTo>
                  <a:lnTo>
                    <a:pt x="250" y="194"/>
                  </a:lnTo>
                  <a:lnTo>
                    <a:pt x="248" y="114"/>
                  </a:lnTo>
                  <a:lnTo>
                    <a:pt x="234" y="81"/>
                  </a:lnTo>
                  <a:lnTo>
                    <a:pt x="214" y="60"/>
                  </a:lnTo>
                  <a:lnTo>
                    <a:pt x="190" y="36"/>
                  </a:lnTo>
                  <a:lnTo>
                    <a:pt x="153" y="12"/>
                  </a:lnTo>
                  <a:lnTo>
                    <a:pt x="97" y="0"/>
                  </a:lnTo>
                  <a:lnTo>
                    <a:pt x="71" y="8"/>
                  </a:lnTo>
                  <a:lnTo>
                    <a:pt x="63" y="21"/>
                  </a:lnTo>
                  <a:lnTo>
                    <a:pt x="78" y="49"/>
                  </a:lnTo>
                  <a:lnTo>
                    <a:pt x="78" y="58"/>
                  </a:lnTo>
                  <a:lnTo>
                    <a:pt x="64" y="69"/>
                  </a:lnTo>
                  <a:lnTo>
                    <a:pt x="28" y="98"/>
                  </a:lnTo>
                  <a:lnTo>
                    <a:pt x="8" y="98"/>
                  </a:lnTo>
                  <a:lnTo>
                    <a:pt x="5" y="2"/>
                  </a:lnTo>
                  <a:lnTo>
                    <a:pt x="260" y="0"/>
                  </a:lnTo>
                  <a:lnTo>
                    <a:pt x="258" y="324"/>
                  </a:lnTo>
                  <a:lnTo>
                    <a:pt x="0" y="326"/>
                  </a:lnTo>
                  <a:lnTo>
                    <a:pt x="13" y="199"/>
                  </a:lnTo>
                </a:path>
              </a:pathLst>
            </a:custGeom>
            <a:solidFill>
              <a:srgbClr val="060864"/>
            </a:solidFill>
            <a:ln w="25400" cap="rnd">
              <a:solidFill>
                <a:srgbClr val="060864"/>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94373" name="AutoShape 165"/>
          <p:cNvSpPr>
            <a:spLocks noChangeArrowheads="1"/>
          </p:cNvSpPr>
          <p:nvPr/>
        </p:nvSpPr>
        <p:spPr bwMode="auto">
          <a:xfrm>
            <a:off x="1765312" y="28194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74" name="AutoShape 166"/>
          <p:cNvSpPr>
            <a:spLocks noChangeArrowheads="1"/>
          </p:cNvSpPr>
          <p:nvPr/>
        </p:nvSpPr>
        <p:spPr bwMode="auto">
          <a:xfrm>
            <a:off x="10109213" y="42418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75" name="AutoShape 167"/>
          <p:cNvSpPr>
            <a:spLocks noChangeArrowheads="1"/>
          </p:cNvSpPr>
          <p:nvPr/>
        </p:nvSpPr>
        <p:spPr bwMode="auto">
          <a:xfrm>
            <a:off x="9626612" y="4546601"/>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76" name="AutoShape 168"/>
          <p:cNvSpPr>
            <a:spLocks noChangeArrowheads="1"/>
          </p:cNvSpPr>
          <p:nvPr/>
        </p:nvSpPr>
        <p:spPr bwMode="auto">
          <a:xfrm>
            <a:off x="10058413" y="21336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77" name="AutoShape 169"/>
          <p:cNvSpPr>
            <a:spLocks noChangeArrowheads="1"/>
          </p:cNvSpPr>
          <p:nvPr/>
        </p:nvSpPr>
        <p:spPr bwMode="auto">
          <a:xfrm>
            <a:off x="9982212" y="2819400"/>
            <a:ext cx="381001" cy="381000"/>
          </a:xfrm>
          <a:prstGeom prst="sun">
            <a:avLst>
              <a:gd name="adj" fmla="val 25000"/>
            </a:avLst>
          </a:prstGeom>
          <a:solidFill>
            <a:srgbClr val="993300"/>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dirty="0">
              <a:solidFill>
                <a:prstClr val="white"/>
              </a:solidFill>
              <a:latin typeface="Tahoma" pitchFamily="34" charset="0"/>
            </a:endParaRPr>
          </a:p>
        </p:txBody>
      </p:sp>
      <p:sp>
        <p:nvSpPr>
          <p:cNvPr id="94378" name="Line 170"/>
          <p:cNvSpPr>
            <a:spLocks noChangeShapeType="1"/>
          </p:cNvSpPr>
          <p:nvPr/>
        </p:nvSpPr>
        <p:spPr bwMode="auto">
          <a:xfrm rot="16200000" flipV="1">
            <a:off x="9880601" y="2260600"/>
            <a:ext cx="0" cy="762000"/>
          </a:xfrm>
          <a:prstGeom prst="line">
            <a:avLst/>
          </a:prstGeom>
          <a:noFill/>
          <a:ln w="25400">
            <a:solidFill>
              <a:srgbClr val="FF00FF"/>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45" name="Line 171"/>
          <p:cNvSpPr>
            <a:spLocks noChangeShapeType="1"/>
          </p:cNvSpPr>
          <p:nvPr/>
        </p:nvSpPr>
        <p:spPr bwMode="auto">
          <a:xfrm>
            <a:off x="8610601" y="2692400"/>
            <a:ext cx="0" cy="35179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46" name="Text Box 172"/>
          <p:cNvSpPr txBox="1">
            <a:spLocks noChangeArrowheads="1"/>
          </p:cNvSpPr>
          <p:nvPr/>
        </p:nvSpPr>
        <p:spPr bwMode="auto">
          <a:xfrm>
            <a:off x="1524000" y="4800602"/>
            <a:ext cx="1313180" cy="1077218"/>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600" b="1" dirty="0">
                <a:solidFill>
                  <a:prstClr val="white"/>
                </a:solidFill>
                <a:latin typeface="Arial" charset="0"/>
              </a:rPr>
              <a:t>CCR5 </a:t>
            </a:r>
          </a:p>
          <a:p>
            <a:pPr defTabSz="914400" fontAlgn="base">
              <a:spcBef>
                <a:spcPct val="0"/>
              </a:spcBef>
              <a:spcAft>
                <a:spcPct val="0"/>
              </a:spcAft>
            </a:pPr>
            <a:r>
              <a:rPr lang="en-US" sz="1600" b="1" dirty="0">
                <a:solidFill>
                  <a:prstClr val="white"/>
                </a:solidFill>
                <a:latin typeface="Arial" charset="0"/>
              </a:rPr>
              <a:t>or</a:t>
            </a:r>
          </a:p>
          <a:p>
            <a:pPr defTabSz="914400" fontAlgn="base">
              <a:spcBef>
                <a:spcPct val="0"/>
              </a:spcBef>
              <a:spcAft>
                <a:spcPct val="0"/>
              </a:spcAft>
            </a:pPr>
            <a:r>
              <a:rPr lang="en-US" sz="1600" b="1" dirty="0">
                <a:solidFill>
                  <a:prstClr val="white"/>
                </a:solidFill>
                <a:latin typeface="Arial" charset="0"/>
              </a:rPr>
              <a:t>CXCR4</a:t>
            </a:r>
          </a:p>
          <a:p>
            <a:pPr defTabSz="914400" fontAlgn="base">
              <a:spcBef>
                <a:spcPct val="0"/>
              </a:spcBef>
              <a:spcAft>
                <a:spcPct val="0"/>
              </a:spcAft>
            </a:pPr>
            <a:r>
              <a:rPr lang="en-US" sz="1600" b="1" dirty="0">
                <a:solidFill>
                  <a:prstClr val="white"/>
                </a:solidFill>
                <a:latin typeface="Arial" charset="0"/>
              </a:rPr>
              <a:t>co-receptor</a:t>
            </a:r>
          </a:p>
        </p:txBody>
      </p:sp>
      <p:sp>
        <p:nvSpPr>
          <p:cNvPr id="15447" name="Line 173"/>
          <p:cNvSpPr>
            <a:spLocks noChangeShapeType="1"/>
          </p:cNvSpPr>
          <p:nvPr/>
        </p:nvSpPr>
        <p:spPr bwMode="auto">
          <a:xfrm rot="5400000">
            <a:off x="2247901" y="4762500"/>
            <a:ext cx="533400" cy="457200"/>
          </a:xfrm>
          <a:prstGeom prst="line">
            <a:avLst/>
          </a:prstGeom>
          <a:noFill/>
          <a:ln w="25400">
            <a:solidFill>
              <a:srgbClr val="FF00FF"/>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48" name="Text Box 174"/>
          <p:cNvSpPr txBox="1">
            <a:spLocks noChangeArrowheads="1"/>
          </p:cNvSpPr>
          <p:nvPr/>
        </p:nvSpPr>
        <p:spPr bwMode="auto">
          <a:xfrm>
            <a:off x="1752599" y="2514618"/>
            <a:ext cx="1079078" cy="30777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400" dirty="0">
                <a:solidFill>
                  <a:prstClr val="white"/>
                </a:solidFill>
                <a:latin typeface="Arial" charset="0"/>
              </a:rPr>
              <a:t>HIV Virions</a:t>
            </a:r>
          </a:p>
        </p:txBody>
      </p:sp>
      <p:grpSp>
        <p:nvGrpSpPr>
          <p:cNvPr id="15449" name="Group 175"/>
          <p:cNvGrpSpPr>
            <a:grpSpLocks/>
          </p:cNvGrpSpPr>
          <p:nvPr/>
        </p:nvGrpSpPr>
        <p:grpSpPr bwMode="auto">
          <a:xfrm>
            <a:off x="9067803" y="4191000"/>
            <a:ext cx="152400" cy="228600"/>
            <a:chOff x="3984" y="2392"/>
            <a:chExt cx="64" cy="182"/>
          </a:xfrm>
        </p:grpSpPr>
        <p:sp>
          <p:nvSpPr>
            <p:cNvPr id="15462" name="Freeform 176"/>
            <p:cNvSpPr>
              <a:spLocks/>
            </p:cNvSpPr>
            <p:nvPr/>
          </p:nvSpPr>
          <p:spPr bwMode="auto">
            <a:xfrm>
              <a:off x="3991" y="2399"/>
              <a:ext cx="57" cy="175"/>
            </a:xfrm>
            <a:custGeom>
              <a:avLst/>
              <a:gdLst>
                <a:gd name="T0" fmla="*/ 25 w 57"/>
                <a:gd name="T1" fmla="*/ 174 h 175"/>
                <a:gd name="T2" fmla="*/ 0 w 57"/>
                <a:gd name="T3" fmla="*/ 153 h 175"/>
                <a:gd name="T4" fmla="*/ 56 w 57"/>
                <a:gd name="T5" fmla="*/ 107 h 175"/>
                <a:gd name="T6" fmla="*/ 0 w 57"/>
                <a:gd name="T7" fmla="*/ 70 h 175"/>
                <a:gd name="T8" fmla="*/ 52 w 57"/>
                <a:gd name="T9" fmla="*/ 14 h 175"/>
                <a:gd name="T10" fmla="*/ 18 w 57"/>
                <a:gd name="T11" fmla="*/ 0 h 175"/>
                <a:gd name="T12" fmla="*/ 0 60000 65536"/>
                <a:gd name="T13" fmla="*/ 0 60000 65536"/>
                <a:gd name="T14" fmla="*/ 0 60000 65536"/>
                <a:gd name="T15" fmla="*/ 0 60000 65536"/>
                <a:gd name="T16" fmla="*/ 0 60000 65536"/>
                <a:gd name="T17" fmla="*/ 0 60000 65536"/>
                <a:gd name="T18" fmla="*/ 0 w 57"/>
                <a:gd name="T19" fmla="*/ 0 h 175"/>
                <a:gd name="T20" fmla="*/ 57 w 57"/>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57" h="175">
                  <a:moveTo>
                    <a:pt x="25" y="174"/>
                  </a:moveTo>
                  <a:lnTo>
                    <a:pt x="0" y="153"/>
                  </a:lnTo>
                  <a:lnTo>
                    <a:pt x="56" y="107"/>
                  </a:lnTo>
                  <a:lnTo>
                    <a:pt x="0" y="70"/>
                  </a:lnTo>
                  <a:lnTo>
                    <a:pt x="52" y="14"/>
                  </a:lnTo>
                  <a:lnTo>
                    <a:pt x="18" y="0"/>
                  </a:lnTo>
                </a:path>
              </a:pathLst>
            </a:custGeom>
            <a:noFill/>
            <a:ln w="25400" cap="rnd">
              <a:solidFill>
                <a:srgbClr val="000000"/>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sp>
          <p:nvSpPr>
            <p:cNvPr id="15463" name="Freeform 177"/>
            <p:cNvSpPr>
              <a:spLocks/>
            </p:cNvSpPr>
            <p:nvPr/>
          </p:nvSpPr>
          <p:spPr bwMode="auto">
            <a:xfrm>
              <a:off x="3984" y="2392"/>
              <a:ext cx="57" cy="176"/>
            </a:xfrm>
            <a:custGeom>
              <a:avLst/>
              <a:gdLst>
                <a:gd name="T0" fmla="*/ 25 w 57"/>
                <a:gd name="T1" fmla="*/ 175 h 176"/>
                <a:gd name="T2" fmla="*/ 0 w 57"/>
                <a:gd name="T3" fmla="*/ 154 h 176"/>
                <a:gd name="T4" fmla="*/ 56 w 57"/>
                <a:gd name="T5" fmla="*/ 108 h 176"/>
                <a:gd name="T6" fmla="*/ 0 w 57"/>
                <a:gd name="T7" fmla="*/ 71 h 176"/>
                <a:gd name="T8" fmla="*/ 53 w 57"/>
                <a:gd name="T9" fmla="*/ 15 h 176"/>
                <a:gd name="T10" fmla="*/ 19 w 57"/>
                <a:gd name="T11" fmla="*/ 0 h 176"/>
                <a:gd name="T12" fmla="*/ 0 60000 65536"/>
                <a:gd name="T13" fmla="*/ 0 60000 65536"/>
                <a:gd name="T14" fmla="*/ 0 60000 65536"/>
                <a:gd name="T15" fmla="*/ 0 60000 65536"/>
                <a:gd name="T16" fmla="*/ 0 60000 65536"/>
                <a:gd name="T17" fmla="*/ 0 60000 65536"/>
                <a:gd name="T18" fmla="*/ 0 w 57"/>
                <a:gd name="T19" fmla="*/ 0 h 176"/>
                <a:gd name="T20" fmla="*/ 57 w 5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57" h="176">
                  <a:moveTo>
                    <a:pt x="25" y="175"/>
                  </a:moveTo>
                  <a:lnTo>
                    <a:pt x="0" y="154"/>
                  </a:lnTo>
                  <a:lnTo>
                    <a:pt x="56" y="108"/>
                  </a:lnTo>
                  <a:lnTo>
                    <a:pt x="0" y="71"/>
                  </a:lnTo>
                  <a:lnTo>
                    <a:pt x="53" y="15"/>
                  </a:lnTo>
                  <a:lnTo>
                    <a:pt x="19" y="0"/>
                  </a:lnTo>
                </a:path>
              </a:pathLst>
            </a:custGeom>
            <a:noFill/>
            <a:ln w="25400" cap="rnd">
              <a:solidFill>
                <a:srgbClr val="00279F"/>
              </a:solidFill>
              <a:round/>
              <a:headEnd/>
              <a:tailEnd/>
            </a:ln>
          </p:spPr>
          <p:txBody>
            <a:bodyPr/>
            <a:lstStyle/>
            <a:p>
              <a:pPr defTabSz="914400" fontAlgn="base">
                <a:spcBef>
                  <a:spcPct val="0"/>
                </a:spcBef>
                <a:spcAft>
                  <a:spcPct val="0"/>
                </a:spcAft>
              </a:pPr>
              <a:endParaRPr lang="en-US" dirty="0">
                <a:solidFill>
                  <a:prstClr val="white"/>
                </a:solidFill>
                <a:latin typeface="Arial" charset="0"/>
              </a:endParaRPr>
            </a:p>
          </p:txBody>
        </p:sp>
      </p:grpSp>
      <p:sp>
        <p:nvSpPr>
          <p:cNvPr id="15450" name="Line 178"/>
          <p:cNvSpPr>
            <a:spLocks noChangeShapeType="1"/>
          </p:cNvSpPr>
          <p:nvPr/>
        </p:nvSpPr>
        <p:spPr bwMode="auto">
          <a:xfrm>
            <a:off x="3276601" y="2895600"/>
            <a:ext cx="0" cy="3200400"/>
          </a:xfrm>
          <a:prstGeom prst="line">
            <a:avLst/>
          </a:prstGeom>
          <a:noFill/>
          <a:ln w="12700">
            <a:solidFill>
              <a:srgbClr val="00FF00"/>
            </a:solidFill>
            <a:round/>
            <a:headEnd/>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51" name="Rectangle 162"/>
          <p:cNvSpPr>
            <a:spLocks noChangeArrowheads="1"/>
          </p:cNvSpPr>
          <p:nvPr/>
        </p:nvSpPr>
        <p:spPr bwMode="auto">
          <a:xfrm>
            <a:off x="7391411" y="1600200"/>
            <a:ext cx="2044149" cy="338554"/>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600" b="1" dirty="0">
                <a:solidFill>
                  <a:prstClr val="white"/>
                </a:solidFill>
                <a:latin typeface="Arial" charset="0"/>
              </a:rPr>
              <a:t>Protease Inhibitors</a:t>
            </a:r>
          </a:p>
        </p:txBody>
      </p:sp>
      <p:sp>
        <p:nvSpPr>
          <p:cNvPr id="15452" name="Rectangle 163"/>
          <p:cNvSpPr>
            <a:spLocks noChangeArrowheads="1"/>
          </p:cNvSpPr>
          <p:nvPr/>
        </p:nvSpPr>
        <p:spPr bwMode="auto">
          <a:xfrm>
            <a:off x="4876813" y="1066800"/>
            <a:ext cx="2090637" cy="338554"/>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600" b="1" dirty="0">
                <a:solidFill>
                  <a:prstClr val="white"/>
                </a:solidFill>
                <a:latin typeface="Arial" charset="0"/>
              </a:rPr>
              <a:t>Integrase Inhibitors</a:t>
            </a:r>
          </a:p>
        </p:txBody>
      </p:sp>
      <p:sp>
        <p:nvSpPr>
          <p:cNvPr id="15453" name="Rectangle 164"/>
          <p:cNvSpPr>
            <a:spLocks noChangeArrowheads="1"/>
          </p:cNvSpPr>
          <p:nvPr/>
        </p:nvSpPr>
        <p:spPr bwMode="auto">
          <a:xfrm>
            <a:off x="4343414" y="1447800"/>
            <a:ext cx="923651" cy="338554"/>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600" b="1" dirty="0">
                <a:solidFill>
                  <a:prstClr val="white"/>
                </a:solidFill>
                <a:latin typeface="Arial" charset="0"/>
              </a:rPr>
              <a:t>NNRTIs</a:t>
            </a:r>
          </a:p>
        </p:txBody>
      </p:sp>
      <p:sp>
        <p:nvSpPr>
          <p:cNvPr id="15454" name="Rectangle 165"/>
          <p:cNvSpPr>
            <a:spLocks noChangeArrowheads="1"/>
          </p:cNvSpPr>
          <p:nvPr/>
        </p:nvSpPr>
        <p:spPr bwMode="auto">
          <a:xfrm>
            <a:off x="3429014" y="1447800"/>
            <a:ext cx="776175" cy="338554"/>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600" b="1" dirty="0">
                <a:solidFill>
                  <a:prstClr val="white"/>
                </a:solidFill>
                <a:latin typeface="Arial" charset="0"/>
              </a:rPr>
              <a:t>NRTIs</a:t>
            </a:r>
          </a:p>
        </p:txBody>
      </p:sp>
      <p:sp>
        <p:nvSpPr>
          <p:cNvPr id="15455" name="Rectangle 166"/>
          <p:cNvSpPr>
            <a:spLocks noChangeArrowheads="1"/>
          </p:cNvSpPr>
          <p:nvPr/>
        </p:nvSpPr>
        <p:spPr bwMode="auto">
          <a:xfrm>
            <a:off x="1752614" y="1981204"/>
            <a:ext cx="2032929" cy="307777"/>
          </a:xfrm>
          <a:prstGeom prst="rect">
            <a:avLst/>
          </a:prstGeom>
          <a:noFill/>
          <a:ln w="9525">
            <a:noFill/>
            <a:miter lim="800000"/>
            <a:headEnd/>
            <a:tailEnd/>
          </a:ln>
        </p:spPr>
        <p:txBody>
          <a:bodyPr wrap="none">
            <a:spAutoFit/>
          </a:bodyPr>
          <a:lstStyle/>
          <a:p>
            <a:pPr defTabSz="914400" fontAlgn="base">
              <a:spcBef>
                <a:spcPct val="0"/>
              </a:spcBef>
              <a:spcAft>
                <a:spcPct val="0"/>
              </a:spcAft>
            </a:pPr>
            <a:r>
              <a:rPr lang="en-US" sz="1400" b="1" dirty="0">
                <a:solidFill>
                  <a:prstClr val="white"/>
                </a:solidFill>
                <a:latin typeface="Arial" charset="0"/>
              </a:rPr>
              <a:t>Attachment Inhibitors</a:t>
            </a:r>
          </a:p>
        </p:txBody>
      </p:sp>
      <p:sp>
        <p:nvSpPr>
          <p:cNvPr id="15456" name="Rectangle 167"/>
          <p:cNvSpPr>
            <a:spLocks noChangeArrowheads="1"/>
          </p:cNvSpPr>
          <p:nvPr/>
        </p:nvSpPr>
        <p:spPr bwMode="auto">
          <a:xfrm>
            <a:off x="1524013" y="3681414"/>
            <a:ext cx="1600201" cy="523220"/>
          </a:xfrm>
          <a:prstGeom prst="rect">
            <a:avLst/>
          </a:prstGeom>
          <a:noFill/>
          <a:ln w="9525">
            <a:noFill/>
            <a:miter lim="800000"/>
            <a:headEnd/>
            <a:tailEnd/>
          </a:ln>
        </p:spPr>
        <p:txBody>
          <a:bodyPr>
            <a:spAutoFit/>
          </a:bodyPr>
          <a:lstStyle/>
          <a:p>
            <a:pPr defTabSz="914400" fontAlgn="base">
              <a:spcBef>
                <a:spcPct val="0"/>
              </a:spcBef>
              <a:spcAft>
                <a:spcPct val="0"/>
              </a:spcAft>
            </a:pPr>
            <a:r>
              <a:rPr lang="en-US" sz="1400" b="1" dirty="0">
                <a:solidFill>
                  <a:prstClr val="white"/>
                </a:solidFill>
                <a:latin typeface="Arial" charset="0"/>
              </a:rPr>
              <a:t>Entry </a:t>
            </a:r>
          </a:p>
          <a:p>
            <a:pPr defTabSz="914400" fontAlgn="base">
              <a:spcBef>
                <a:spcPct val="0"/>
              </a:spcBef>
              <a:spcAft>
                <a:spcPct val="0"/>
              </a:spcAft>
            </a:pPr>
            <a:r>
              <a:rPr lang="en-US" sz="1400" b="1" dirty="0">
                <a:solidFill>
                  <a:prstClr val="white"/>
                </a:solidFill>
                <a:latin typeface="Arial" charset="0"/>
              </a:rPr>
              <a:t>Inhibitors</a:t>
            </a:r>
          </a:p>
        </p:txBody>
      </p:sp>
      <p:sp>
        <p:nvSpPr>
          <p:cNvPr id="15457" name="Line 161"/>
          <p:cNvSpPr>
            <a:spLocks noChangeShapeType="1"/>
          </p:cNvSpPr>
          <p:nvPr/>
        </p:nvSpPr>
        <p:spPr bwMode="auto">
          <a:xfrm rot="16200000" flipV="1">
            <a:off x="2019301" y="4305300"/>
            <a:ext cx="381000" cy="152400"/>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58" name="Line 161"/>
          <p:cNvSpPr>
            <a:spLocks noChangeShapeType="1"/>
          </p:cNvSpPr>
          <p:nvPr/>
        </p:nvSpPr>
        <p:spPr bwMode="auto">
          <a:xfrm rot="16200000" flipV="1">
            <a:off x="3505201" y="2209800"/>
            <a:ext cx="1066800" cy="304800"/>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59" name="Line 161"/>
          <p:cNvSpPr>
            <a:spLocks noChangeShapeType="1"/>
          </p:cNvSpPr>
          <p:nvPr/>
        </p:nvSpPr>
        <p:spPr bwMode="auto">
          <a:xfrm rot="5400000" flipH="1" flipV="1">
            <a:off x="4076701" y="2247918"/>
            <a:ext cx="1066800" cy="228601"/>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60" name="Line 161"/>
          <p:cNvSpPr>
            <a:spLocks noChangeShapeType="1"/>
          </p:cNvSpPr>
          <p:nvPr/>
        </p:nvSpPr>
        <p:spPr bwMode="auto">
          <a:xfrm rot="5400000" flipH="1" flipV="1">
            <a:off x="7658100" y="2324117"/>
            <a:ext cx="1066800" cy="228601"/>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sp>
        <p:nvSpPr>
          <p:cNvPr id="15461" name="Line 161"/>
          <p:cNvSpPr>
            <a:spLocks noChangeShapeType="1"/>
          </p:cNvSpPr>
          <p:nvPr/>
        </p:nvSpPr>
        <p:spPr bwMode="auto">
          <a:xfrm rot="5400000" flipH="1" flipV="1">
            <a:off x="5067300" y="1943100"/>
            <a:ext cx="1371600" cy="228601"/>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Calibri Light" panose="020F0302020204030204" pitchFamily="34" charset="0"/>
              <a:cs typeface="Calibri Light" panose="020F0302020204030204" pitchFamily="34" charset="0"/>
            </a:endParaRPr>
          </a:p>
        </p:txBody>
      </p:sp>
      <p:sp>
        <p:nvSpPr>
          <p:cNvPr id="2" name="Oval 1">
            <a:extLst>
              <a:ext uri="{FF2B5EF4-FFF2-40B4-BE49-F238E27FC236}">
                <a16:creationId xmlns:a16="http://schemas.microsoft.com/office/drawing/2014/main" id="{73DC73AE-9D52-4A38-99FE-4083B7A406D6}"/>
              </a:ext>
            </a:extLst>
          </p:cNvPr>
          <p:cNvSpPr/>
          <p:nvPr/>
        </p:nvSpPr>
        <p:spPr>
          <a:xfrm>
            <a:off x="2324114" y="1633519"/>
            <a:ext cx="797463" cy="628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T20</a:t>
            </a:r>
          </a:p>
        </p:txBody>
      </p:sp>
      <p:sp>
        <p:nvSpPr>
          <p:cNvPr id="173" name="Oval 172">
            <a:extLst>
              <a:ext uri="{FF2B5EF4-FFF2-40B4-BE49-F238E27FC236}">
                <a16:creationId xmlns:a16="http://schemas.microsoft.com/office/drawing/2014/main" id="{DA179369-BDE0-4B2C-BF52-4386E50C8FD6}"/>
              </a:ext>
            </a:extLst>
          </p:cNvPr>
          <p:cNvSpPr/>
          <p:nvPr/>
        </p:nvSpPr>
        <p:spPr>
          <a:xfrm>
            <a:off x="4352343" y="1225472"/>
            <a:ext cx="1224459" cy="628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NNRTIs</a:t>
            </a:r>
          </a:p>
        </p:txBody>
      </p:sp>
      <p:sp>
        <p:nvSpPr>
          <p:cNvPr id="174" name="Oval 173">
            <a:extLst>
              <a:ext uri="{FF2B5EF4-FFF2-40B4-BE49-F238E27FC236}">
                <a16:creationId xmlns:a16="http://schemas.microsoft.com/office/drawing/2014/main" id="{01784545-436E-488A-ACBB-D60D60CD499F}"/>
              </a:ext>
            </a:extLst>
          </p:cNvPr>
          <p:cNvSpPr/>
          <p:nvPr/>
        </p:nvSpPr>
        <p:spPr>
          <a:xfrm>
            <a:off x="3206734" y="1262829"/>
            <a:ext cx="1060452" cy="6286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NRTIs</a:t>
            </a:r>
          </a:p>
        </p:txBody>
      </p:sp>
      <p:sp>
        <p:nvSpPr>
          <p:cNvPr id="3" name="Oval 2">
            <a:extLst>
              <a:ext uri="{FF2B5EF4-FFF2-40B4-BE49-F238E27FC236}">
                <a16:creationId xmlns:a16="http://schemas.microsoft.com/office/drawing/2014/main" id="{C4762208-C22C-41BF-86E2-2268F2B93B89}"/>
              </a:ext>
            </a:extLst>
          </p:cNvPr>
          <p:cNvSpPr/>
          <p:nvPr/>
        </p:nvSpPr>
        <p:spPr>
          <a:xfrm>
            <a:off x="5881691" y="1193873"/>
            <a:ext cx="1116009" cy="636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INSTIs</a:t>
            </a:r>
          </a:p>
        </p:txBody>
      </p:sp>
      <p:sp>
        <p:nvSpPr>
          <p:cNvPr id="4" name="Oval 3">
            <a:extLst>
              <a:ext uri="{FF2B5EF4-FFF2-40B4-BE49-F238E27FC236}">
                <a16:creationId xmlns:a16="http://schemas.microsoft.com/office/drawing/2014/main" id="{F9558B9C-5720-46BE-B5F4-0ED17FD067D1}"/>
              </a:ext>
            </a:extLst>
          </p:cNvPr>
          <p:cNvSpPr/>
          <p:nvPr/>
        </p:nvSpPr>
        <p:spPr>
          <a:xfrm>
            <a:off x="7672523" y="1149348"/>
            <a:ext cx="1312810" cy="822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PIs</a:t>
            </a:r>
          </a:p>
        </p:txBody>
      </p:sp>
      <p:sp>
        <p:nvSpPr>
          <p:cNvPr id="177" name="Line 161">
            <a:extLst>
              <a:ext uri="{FF2B5EF4-FFF2-40B4-BE49-F238E27FC236}">
                <a16:creationId xmlns:a16="http://schemas.microsoft.com/office/drawing/2014/main" id="{DB987157-DE68-4192-9360-F6FEB34459C6}"/>
              </a:ext>
            </a:extLst>
          </p:cNvPr>
          <p:cNvSpPr>
            <a:spLocks noChangeShapeType="1"/>
          </p:cNvSpPr>
          <p:nvPr/>
        </p:nvSpPr>
        <p:spPr bwMode="auto">
          <a:xfrm rot="5400000" flipH="1" flipV="1">
            <a:off x="7667630" y="2324100"/>
            <a:ext cx="1066800" cy="228601"/>
          </a:xfrm>
          <a:prstGeom prst="line">
            <a:avLst/>
          </a:prstGeom>
          <a:noFill/>
          <a:ln w="63500">
            <a:solidFill>
              <a:srgbClr val="FF6600"/>
            </a:solidFill>
            <a:round/>
            <a:headEnd type="stealth" w="med" len="lg"/>
            <a:tailEnd/>
          </a:ln>
        </p:spPr>
        <p:txBody>
          <a:bodyPr wrap="none" anchor="ctr"/>
          <a:lstStyle/>
          <a:p>
            <a:pPr defTabSz="914400" fontAlgn="base">
              <a:spcBef>
                <a:spcPct val="0"/>
              </a:spcBef>
              <a:spcAft>
                <a:spcPct val="0"/>
              </a:spcAft>
            </a:pPr>
            <a:endParaRPr lang="en-US" dirty="0">
              <a:solidFill>
                <a:prstClr val="white"/>
              </a:solidFill>
              <a:latin typeface="Arial" charset="0"/>
            </a:endParaRPr>
          </a:p>
        </p:txBody>
      </p:sp>
      <p:cxnSp>
        <p:nvCxnSpPr>
          <p:cNvPr id="10" name="Straight Arrow Connector 9">
            <a:extLst>
              <a:ext uri="{FF2B5EF4-FFF2-40B4-BE49-F238E27FC236}">
                <a16:creationId xmlns:a16="http://schemas.microsoft.com/office/drawing/2014/main" id="{C597FD28-E30E-4F68-8F37-FFA810E84645}"/>
              </a:ext>
            </a:extLst>
          </p:cNvPr>
          <p:cNvCxnSpPr>
            <a:cxnSpLocks/>
          </p:cNvCxnSpPr>
          <p:nvPr/>
        </p:nvCxnSpPr>
        <p:spPr>
          <a:xfrm flipH="1" flipV="1">
            <a:off x="6967450" y="4411668"/>
            <a:ext cx="754155" cy="12906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D00BF5E-C83B-430A-8112-C30E34EB0177}"/>
              </a:ext>
            </a:extLst>
          </p:cNvPr>
          <p:cNvSpPr/>
          <p:nvPr/>
        </p:nvSpPr>
        <p:spPr>
          <a:xfrm>
            <a:off x="7515124" y="5715941"/>
            <a:ext cx="714376" cy="604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TIs</a:t>
            </a:r>
          </a:p>
        </p:txBody>
      </p:sp>
      <p:cxnSp>
        <p:nvCxnSpPr>
          <p:cNvPr id="186" name="Straight Arrow Connector 185">
            <a:extLst>
              <a:ext uri="{FF2B5EF4-FFF2-40B4-BE49-F238E27FC236}">
                <a16:creationId xmlns:a16="http://schemas.microsoft.com/office/drawing/2014/main" id="{41F9114E-1B69-47E6-BAAC-1BF018A3F006}"/>
              </a:ext>
            </a:extLst>
          </p:cNvPr>
          <p:cNvCxnSpPr>
            <a:cxnSpLocks/>
          </p:cNvCxnSpPr>
          <p:nvPr/>
        </p:nvCxnSpPr>
        <p:spPr>
          <a:xfrm flipH="1" flipV="1">
            <a:off x="9795634" y="4176847"/>
            <a:ext cx="754155" cy="129063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33B21CF-4C5F-4736-ADAA-256F5199E5F3}"/>
              </a:ext>
            </a:extLst>
          </p:cNvPr>
          <p:cNvSpPr/>
          <p:nvPr/>
        </p:nvSpPr>
        <p:spPr>
          <a:xfrm>
            <a:off x="10431470" y="5467479"/>
            <a:ext cx="754155" cy="6302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a:t>
            </a:r>
          </a:p>
        </p:txBody>
      </p:sp>
      <p:sp>
        <p:nvSpPr>
          <p:cNvPr id="14" name="Rectangle: Rounded Corners 13">
            <a:extLst>
              <a:ext uri="{FF2B5EF4-FFF2-40B4-BE49-F238E27FC236}">
                <a16:creationId xmlns:a16="http://schemas.microsoft.com/office/drawing/2014/main" id="{5ED69506-6FC0-4651-A60E-6EC8E6FC855F}"/>
              </a:ext>
            </a:extLst>
          </p:cNvPr>
          <p:cNvSpPr/>
          <p:nvPr/>
        </p:nvSpPr>
        <p:spPr>
          <a:xfrm>
            <a:off x="4023793" y="2000666"/>
            <a:ext cx="576342" cy="2091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TLE</a:t>
            </a:r>
          </a:p>
        </p:txBody>
      </p:sp>
    </p:spTree>
    <p:extLst>
      <p:ext uri="{BB962C8B-B14F-4D97-AF65-F5344CB8AC3E}">
        <p14:creationId xmlns:p14="http://schemas.microsoft.com/office/powerpoint/2010/main" val="229299480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373"/>
                                        </p:tgtEl>
                                        <p:attrNameLst>
                                          <p:attrName>style.visibility</p:attrName>
                                        </p:attrNameLst>
                                      </p:cBhvr>
                                      <p:to>
                                        <p:strVal val="visible"/>
                                      </p:to>
                                    </p:set>
                                    <p:anim calcmode="lin" valueType="num">
                                      <p:cBhvr additive="base">
                                        <p:cTn id="7" dur="500" fill="hold"/>
                                        <p:tgtEl>
                                          <p:spTgt spid="94373"/>
                                        </p:tgtEl>
                                        <p:attrNameLst>
                                          <p:attrName>ppt_x</p:attrName>
                                        </p:attrNameLst>
                                      </p:cBhvr>
                                      <p:tavLst>
                                        <p:tav tm="0">
                                          <p:val>
                                            <p:strVal val="0-#ppt_w/2"/>
                                          </p:val>
                                        </p:tav>
                                        <p:tav tm="100000">
                                          <p:val>
                                            <p:strVal val="#ppt_x"/>
                                          </p:val>
                                        </p:tav>
                                      </p:tavLst>
                                    </p:anim>
                                    <p:anim calcmode="lin" valueType="num">
                                      <p:cBhvr additive="base">
                                        <p:cTn id="8" dur="500" fill="hold"/>
                                        <p:tgtEl>
                                          <p:spTgt spid="943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4365"/>
                                        </p:tgtEl>
                                        <p:attrNameLst>
                                          <p:attrName>style.visibility</p:attrName>
                                        </p:attrNameLst>
                                      </p:cBhvr>
                                      <p:to>
                                        <p:strVal val="visible"/>
                                      </p:to>
                                    </p:set>
                                    <p:anim calcmode="lin" valueType="num">
                                      <p:cBhvr additive="base">
                                        <p:cTn id="12" dur="500" fill="hold"/>
                                        <p:tgtEl>
                                          <p:spTgt spid="94365"/>
                                        </p:tgtEl>
                                        <p:attrNameLst>
                                          <p:attrName>ppt_x</p:attrName>
                                        </p:attrNameLst>
                                      </p:cBhvr>
                                      <p:tavLst>
                                        <p:tav tm="0">
                                          <p:val>
                                            <p:strVal val="0-#ppt_w/2"/>
                                          </p:val>
                                        </p:tav>
                                        <p:tav tm="100000">
                                          <p:val>
                                            <p:strVal val="#ppt_x"/>
                                          </p:val>
                                        </p:tav>
                                      </p:tavLst>
                                    </p:anim>
                                    <p:anim calcmode="lin" valueType="num">
                                      <p:cBhvr additive="base">
                                        <p:cTn id="13" dur="500" fill="hold"/>
                                        <p:tgtEl>
                                          <p:spTgt spid="943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4364"/>
                                        </p:tgtEl>
                                        <p:attrNameLst>
                                          <p:attrName>style.visibility</p:attrName>
                                        </p:attrNameLst>
                                      </p:cBhvr>
                                      <p:to>
                                        <p:strVal val="visible"/>
                                      </p:to>
                                    </p:set>
                                    <p:anim calcmode="lin" valueType="num">
                                      <p:cBhvr additive="base">
                                        <p:cTn id="17" dur="500" fill="hold"/>
                                        <p:tgtEl>
                                          <p:spTgt spid="94364"/>
                                        </p:tgtEl>
                                        <p:attrNameLst>
                                          <p:attrName>ppt_x</p:attrName>
                                        </p:attrNameLst>
                                      </p:cBhvr>
                                      <p:tavLst>
                                        <p:tav tm="0">
                                          <p:val>
                                            <p:strVal val="0-#ppt_w/2"/>
                                          </p:val>
                                        </p:tav>
                                        <p:tav tm="100000">
                                          <p:val>
                                            <p:strVal val="#ppt_x"/>
                                          </p:val>
                                        </p:tav>
                                      </p:tavLst>
                                    </p:anim>
                                    <p:anim calcmode="lin" valueType="num">
                                      <p:cBhvr additive="base">
                                        <p:cTn id="18" dur="500" fill="hold"/>
                                        <p:tgtEl>
                                          <p:spTgt spid="9436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 presetClass="entr" presetSubtype="16" fill="hold" grpId="0" nodeType="afterEffect">
                                  <p:stCondLst>
                                    <p:cond delay="0"/>
                                  </p:stCondLst>
                                  <p:childTnLst>
                                    <p:set>
                                      <p:cBhvr>
                                        <p:cTn id="21" dur="1" fill="hold">
                                          <p:stCondLst>
                                            <p:cond delay="0"/>
                                          </p:stCondLst>
                                        </p:cTn>
                                        <p:tgtEl>
                                          <p:spTgt spid="94378"/>
                                        </p:tgtEl>
                                        <p:attrNameLst>
                                          <p:attrName>style.visibility</p:attrName>
                                        </p:attrNameLst>
                                      </p:cBhvr>
                                      <p:to>
                                        <p:strVal val="visible"/>
                                      </p:to>
                                    </p:set>
                                    <p:animEffect transition="in" filter="box(in)">
                                      <p:cBhvr>
                                        <p:cTn id="22" dur="500"/>
                                        <p:tgtEl>
                                          <p:spTgt spid="94378"/>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94367"/>
                                        </p:tgtEl>
                                        <p:attrNameLst>
                                          <p:attrName>style.visibility</p:attrName>
                                        </p:attrNameLst>
                                      </p:cBhvr>
                                      <p:to>
                                        <p:strVal val="visible"/>
                                      </p:to>
                                    </p:set>
                                    <p:anim calcmode="lin" valueType="num">
                                      <p:cBhvr additive="base">
                                        <p:cTn id="26" dur="500" fill="hold"/>
                                        <p:tgtEl>
                                          <p:spTgt spid="94367"/>
                                        </p:tgtEl>
                                        <p:attrNameLst>
                                          <p:attrName>ppt_x</p:attrName>
                                        </p:attrNameLst>
                                      </p:cBhvr>
                                      <p:tavLst>
                                        <p:tav tm="0">
                                          <p:val>
                                            <p:strVal val="0-#ppt_w/2"/>
                                          </p:val>
                                        </p:tav>
                                        <p:tav tm="100000">
                                          <p:val>
                                            <p:strVal val="#ppt_x"/>
                                          </p:val>
                                        </p:tav>
                                      </p:tavLst>
                                    </p:anim>
                                    <p:anim calcmode="lin" valueType="num">
                                      <p:cBhvr additive="base">
                                        <p:cTn id="27" dur="500" fill="hold"/>
                                        <p:tgtEl>
                                          <p:spTgt spid="9436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4" presetClass="entr" presetSubtype="16" fill="hold" grpId="0" nodeType="afterEffect">
                                  <p:stCondLst>
                                    <p:cond delay="0"/>
                                  </p:stCondLst>
                                  <p:childTnLst>
                                    <p:set>
                                      <p:cBhvr>
                                        <p:cTn id="30" dur="1" fill="hold">
                                          <p:stCondLst>
                                            <p:cond delay="0"/>
                                          </p:stCondLst>
                                        </p:cTn>
                                        <p:tgtEl>
                                          <p:spTgt spid="94374"/>
                                        </p:tgtEl>
                                        <p:attrNameLst>
                                          <p:attrName>style.visibility</p:attrName>
                                        </p:attrNameLst>
                                      </p:cBhvr>
                                      <p:to>
                                        <p:strVal val="visible"/>
                                      </p:to>
                                    </p:set>
                                    <p:animEffect transition="in" filter="box(in)">
                                      <p:cBhvr>
                                        <p:cTn id="31" dur="500"/>
                                        <p:tgtEl>
                                          <p:spTgt spid="94374"/>
                                        </p:tgtEl>
                                      </p:cBhvr>
                                    </p:animEffect>
                                  </p:childTnLst>
                                </p:cTn>
                              </p:par>
                            </p:childTnLst>
                          </p:cTn>
                        </p:par>
                        <p:par>
                          <p:cTn id="32" fill="hold">
                            <p:stCondLst>
                              <p:cond delay="3000"/>
                            </p:stCondLst>
                            <p:childTnLst>
                              <p:par>
                                <p:cTn id="33" presetID="4" presetClass="entr" presetSubtype="16" fill="hold" grpId="0" nodeType="afterEffect">
                                  <p:stCondLst>
                                    <p:cond delay="0"/>
                                  </p:stCondLst>
                                  <p:childTnLst>
                                    <p:set>
                                      <p:cBhvr>
                                        <p:cTn id="34" dur="1" fill="hold">
                                          <p:stCondLst>
                                            <p:cond delay="0"/>
                                          </p:stCondLst>
                                        </p:cTn>
                                        <p:tgtEl>
                                          <p:spTgt spid="94375"/>
                                        </p:tgtEl>
                                        <p:attrNameLst>
                                          <p:attrName>style.visibility</p:attrName>
                                        </p:attrNameLst>
                                      </p:cBhvr>
                                      <p:to>
                                        <p:strVal val="visible"/>
                                      </p:to>
                                    </p:set>
                                    <p:animEffect transition="in" filter="box(in)">
                                      <p:cBhvr>
                                        <p:cTn id="35" dur="500"/>
                                        <p:tgtEl>
                                          <p:spTgt spid="94375"/>
                                        </p:tgtEl>
                                      </p:cBhvr>
                                    </p:animEffect>
                                  </p:childTnLst>
                                </p:cTn>
                              </p:par>
                            </p:childTnLst>
                          </p:cTn>
                        </p:par>
                        <p:par>
                          <p:cTn id="36" fill="hold">
                            <p:stCondLst>
                              <p:cond delay="3500"/>
                            </p:stCondLst>
                            <p:childTnLst>
                              <p:par>
                                <p:cTn id="37" presetID="4" presetClass="entr" presetSubtype="16" fill="hold" grpId="0" nodeType="afterEffect">
                                  <p:stCondLst>
                                    <p:cond delay="0"/>
                                  </p:stCondLst>
                                  <p:childTnLst>
                                    <p:set>
                                      <p:cBhvr>
                                        <p:cTn id="38" dur="1" fill="hold">
                                          <p:stCondLst>
                                            <p:cond delay="0"/>
                                          </p:stCondLst>
                                        </p:cTn>
                                        <p:tgtEl>
                                          <p:spTgt spid="94376"/>
                                        </p:tgtEl>
                                        <p:attrNameLst>
                                          <p:attrName>style.visibility</p:attrName>
                                        </p:attrNameLst>
                                      </p:cBhvr>
                                      <p:to>
                                        <p:strVal val="visible"/>
                                      </p:to>
                                    </p:set>
                                    <p:animEffect transition="in" filter="box(in)">
                                      <p:cBhvr>
                                        <p:cTn id="39" dur="500"/>
                                        <p:tgtEl>
                                          <p:spTgt spid="94376"/>
                                        </p:tgtEl>
                                      </p:cBhvr>
                                    </p:animEffect>
                                  </p:childTnLst>
                                </p:cTn>
                              </p:par>
                            </p:childTnLst>
                          </p:cTn>
                        </p:par>
                        <p:par>
                          <p:cTn id="40" fill="hold">
                            <p:stCondLst>
                              <p:cond delay="4000"/>
                            </p:stCondLst>
                            <p:childTnLst>
                              <p:par>
                                <p:cTn id="41" presetID="4" presetClass="entr" presetSubtype="16" fill="hold" grpId="0" nodeType="afterEffect">
                                  <p:stCondLst>
                                    <p:cond delay="0"/>
                                  </p:stCondLst>
                                  <p:childTnLst>
                                    <p:set>
                                      <p:cBhvr>
                                        <p:cTn id="42" dur="1" fill="hold">
                                          <p:stCondLst>
                                            <p:cond delay="0"/>
                                          </p:stCondLst>
                                        </p:cTn>
                                        <p:tgtEl>
                                          <p:spTgt spid="94377"/>
                                        </p:tgtEl>
                                        <p:attrNameLst>
                                          <p:attrName>style.visibility</p:attrName>
                                        </p:attrNameLst>
                                      </p:cBhvr>
                                      <p:to>
                                        <p:strVal val="visible"/>
                                      </p:to>
                                    </p:set>
                                    <p:animEffect transition="in" filter="box(in)">
                                      <p:cBhvr>
                                        <p:cTn id="43" dur="500"/>
                                        <p:tgtEl>
                                          <p:spTgt spid="94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64" grpId="0" animBg="1"/>
      <p:bldP spid="94365" grpId="0" animBg="1"/>
      <p:bldP spid="94367" grpId="0" animBg="1"/>
      <p:bldP spid="94373" grpId="0" animBg="1"/>
      <p:bldP spid="94374" grpId="0" animBg="1"/>
      <p:bldP spid="94375" grpId="0" animBg="1"/>
      <p:bldP spid="94376" grpId="0" animBg="1"/>
      <p:bldP spid="94377" grpId="0" animBg="1"/>
      <p:bldP spid="943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title"/>
          </p:nvPr>
        </p:nvSpPr>
        <p:spPr>
          <a:xfrm>
            <a:off x="336114" y="202866"/>
            <a:ext cx="11326653" cy="1238271"/>
          </a:xfrm>
        </p:spPr>
        <p:txBody>
          <a:bodyPr>
            <a:noAutofit/>
          </a:bodyPr>
          <a:lstStyle/>
          <a:p>
            <a:pPr algn="ctr"/>
            <a:r>
              <a:rPr lang="en-GB" sz="3100" b="1" dirty="0"/>
              <a:t>Evolution of ARV drugs: moving towards </a:t>
            </a:r>
            <a:r>
              <a:rPr lang="en-US" sz="3100" b="1" dirty="0"/>
              <a:t>smarter and better HIV treatment options</a:t>
            </a:r>
            <a:r>
              <a:rPr lang="en-GB" sz="3100" b="1" dirty="0"/>
              <a:t> </a:t>
            </a:r>
          </a:p>
        </p:txBody>
      </p:sp>
      <p:grpSp>
        <p:nvGrpSpPr>
          <p:cNvPr id="12" name="Group 11"/>
          <p:cNvGrpSpPr/>
          <p:nvPr/>
        </p:nvGrpSpPr>
        <p:grpSpPr>
          <a:xfrm>
            <a:off x="249695" y="1694622"/>
            <a:ext cx="11687798" cy="4717373"/>
            <a:chOff x="168048" y="1706159"/>
            <a:chExt cx="11687798" cy="4717373"/>
          </a:xfrm>
        </p:grpSpPr>
        <p:grpSp>
          <p:nvGrpSpPr>
            <p:cNvPr id="8" name="Group 7"/>
            <p:cNvGrpSpPr/>
            <p:nvPr/>
          </p:nvGrpSpPr>
          <p:grpSpPr>
            <a:xfrm>
              <a:off x="168048" y="1706159"/>
              <a:ext cx="11687798" cy="4717373"/>
              <a:chOff x="30480" y="2093868"/>
              <a:chExt cx="9072562" cy="4076353"/>
            </a:xfrm>
          </p:grpSpPr>
          <p:pic>
            <p:nvPicPr>
              <p:cNvPr id="9" name="Immagine 6" descr="pipeline_evo.jpg"/>
              <p:cNvPicPr>
                <a:picLocks noChangeAspect="1"/>
              </p:cNvPicPr>
              <p:nvPr/>
            </p:nvPicPr>
            <p:blipFill>
              <a:blip r:embed="rId2"/>
              <a:stretch>
                <a:fillRect/>
              </a:stretch>
            </p:blipFill>
            <p:spPr>
              <a:xfrm>
                <a:off x="30480" y="2093868"/>
                <a:ext cx="9072562" cy="4076353"/>
              </a:xfrm>
              <a:prstGeom prst="rect">
                <a:avLst/>
              </a:prstGeom>
              <a:ln>
                <a:noFill/>
              </a:ln>
              <a:effectLst>
                <a:softEdge rad="112500"/>
              </a:effec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078" y="2628900"/>
                <a:ext cx="1333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414" y="2895600"/>
                <a:ext cx="293014" cy="23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extBox 4"/>
            <p:cNvSpPr txBox="1"/>
            <p:nvPr/>
          </p:nvSpPr>
          <p:spPr>
            <a:xfrm>
              <a:off x="10536764" y="3013027"/>
              <a:ext cx="1311545" cy="230832"/>
            </a:xfrm>
            <a:prstGeom prst="rect">
              <a:avLst/>
            </a:prstGeom>
            <a:noFill/>
          </p:spPr>
          <p:txBody>
            <a:bodyPr wrap="square" rtlCol="0">
              <a:spAutoFit/>
            </a:bodyPr>
            <a:lstStyle/>
            <a:p>
              <a:r>
                <a:rPr lang="en-GB" sz="900" dirty="0">
                  <a:solidFill>
                    <a:schemeClr val="tx1">
                      <a:lumMod val="75000"/>
                      <a:lumOff val="25000"/>
                    </a:schemeClr>
                  </a:solidFill>
                </a:rPr>
                <a:t>Tenofovir alfenamide</a:t>
              </a:r>
              <a:endParaRPr lang="en-US" sz="900" dirty="0">
                <a:solidFill>
                  <a:schemeClr val="tx1">
                    <a:lumMod val="75000"/>
                    <a:lumOff val="25000"/>
                  </a:schemeClr>
                </a:solidFill>
              </a:endParaRPr>
            </a:p>
          </p:txBody>
        </p:sp>
        <p:cxnSp>
          <p:nvCxnSpPr>
            <p:cNvPr id="4" name="Straight Connector 3"/>
            <p:cNvCxnSpPr/>
            <p:nvPr/>
          </p:nvCxnSpPr>
          <p:spPr>
            <a:xfrm flipV="1">
              <a:off x="11207774" y="3203095"/>
              <a:ext cx="0" cy="2822667"/>
            </a:xfrm>
            <a:prstGeom prst="line">
              <a:avLst/>
            </a:prstGeom>
            <a:ln>
              <a:solidFill>
                <a:srgbClr val="C0C0C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1001630" y="6107651"/>
              <a:ext cx="792088" cy="276999"/>
            </a:xfrm>
            <a:prstGeom prst="rect">
              <a:avLst/>
            </a:prstGeom>
            <a:noFill/>
          </p:spPr>
          <p:txBody>
            <a:bodyPr wrap="square" rtlCol="0">
              <a:spAutoFit/>
            </a:bodyPr>
            <a:lstStyle/>
            <a:p>
              <a:r>
                <a:rPr lang="en-GB" sz="1200" dirty="0">
                  <a:solidFill>
                    <a:schemeClr val="tx1">
                      <a:lumMod val="50000"/>
                      <a:lumOff val="50000"/>
                    </a:schemeClr>
                  </a:solidFill>
                </a:rPr>
                <a:t>2015</a:t>
              </a:r>
              <a:endParaRPr lang="en-US" sz="1200" dirty="0">
                <a:solidFill>
                  <a:schemeClr val="tx1">
                    <a:lumMod val="50000"/>
                    <a:lumOff val="50000"/>
                  </a:schemeClr>
                </a:solidFill>
              </a:endParaRPr>
            </a:p>
          </p:txBody>
        </p:sp>
      </p:grpSp>
      <p:sp>
        <p:nvSpPr>
          <p:cNvPr id="13" name="TextBox 12"/>
          <p:cNvSpPr txBox="1"/>
          <p:nvPr/>
        </p:nvSpPr>
        <p:spPr>
          <a:xfrm>
            <a:off x="3287689" y="5486174"/>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4" name="TextBox 13"/>
          <p:cNvSpPr txBox="1"/>
          <p:nvPr/>
        </p:nvSpPr>
        <p:spPr>
          <a:xfrm>
            <a:off x="3905271" y="5405269"/>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5" name="TextBox 14"/>
          <p:cNvSpPr txBox="1"/>
          <p:nvPr/>
        </p:nvSpPr>
        <p:spPr>
          <a:xfrm>
            <a:off x="4971168" y="4715270"/>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6" name="TextBox 15"/>
          <p:cNvSpPr txBox="1"/>
          <p:nvPr/>
        </p:nvSpPr>
        <p:spPr>
          <a:xfrm>
            <a:off x="5691584" y="4262309"/>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7" name="TextBox 16"/>
          <p:cNvSpPr txBox="1"/>
          <p:nvPr/>
        </p:nvSpPr>
        <p:spPr>
          <a:xfrm>
            <a:off x="4755144" y="4907630"/>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8" name="TextBox 17"/>
          <p:cNvSpPr txBox="1"/>
          <p:nvPr/>
        </p:nvSpPr>
        <p:spPr>
          <a:xfrm>
            <a:off x="2864668" y="5597629"/>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19" name="TextBox 18"/>
          <p:cNvSpPr txBox="1"/>
          <p:nvPr/>
        </p:nvSpPr>
        <p:spPr>
          <a:xfrm>
            <a:off x="4337319" y="5132085"/>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20" name="TextBox 19"/>
          <p:cNvSpPr txBox="1"/>
          <p:nvPr/>
        </p:nvSpPr>
        <p:spPr>
          <a:xfrm>
            <a:off x="5187192" y="4602890"/>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21" name="TextBox 20"/>
          <p:cNvSpPr txBox="1"/>
          <p:nvPr/>
        </p:nvSpPr>
        <p:spPr>
          <a:xfrm>
            <a:off x="7824192" y="3572579"/>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sp>
        <p:nvSpPr>
          <p:cNvPr id="3" name="TextBox 2"/>
          <p:cNvSpPr txBox="1"/>
          <p:nvPr/>
        </p:nvSpPr>
        <p:spPr>
          <a:xfrm>
            <a:off x="978751" y="6467123"/>
            <a:ext cx="5472608" cy="276999"/>
          </a:xfrm>
          <a:prstGeom prst="rect">
            <a:avLst/>
          </a:prstGeom>
          <a:noFill/>
        </p:spPr>
        <p:txBody>
          <a:bodyPr wrap="square" rtlCol="0">
            <a:spAutoFit/>
          </a:bodyPr>
          <a:lstStyle/>
          <a:p>
            <a:r>
              <a:rPr lang="en-GB" sz="1200" dirty="0"/>
              <a:t>withdrawn or no longer recommended ARVs</a:t>
            </a:r>
            <a:endParaRPr lang="en-US" sz="1200" dirty="0"/>
          </a:p>
        </p:txBody>
      </p:sp>
      <p:sp>
        <p:nvSpPr>
          <p:cNvPr id="22" name="TextBox 21"/>
          <p:cNvSpPr txBox="1"/>
          <p:nvPr/>
        </p:nvSpPr>
        <p:spPr>
          <a:xfrm>
            <a:off x="767408" y="6393749"/>
            <a:ext cx="432048" cy="369332"/>
          </a:xfrm>
          <a:prstGeom prst="rect">
            <a:avLst/>
          </a:prstGeom>
          <a:noFill/>
        </p:spPr>
        <p:txBody>
          <a:bodyPr wrap="square" rtlCol="0">
            <a:spAutoFit/>
          </a:bodyPr>
          <a:lstStyle/>
          <a:p>
            <a:r>
              <a:rPr lang="en-US" dirty="0">
                <a:solidFill>
                  <a:srgbClr val="FF0000"/>
                </a:solidFill>
                <a:sym typeface="Wingdings"/>
              </a:rPr>
              <a:t></a:t>
            </a:r>
            <a:endParaRPr lang="en-US" dirty="0">
              <a:solidFill>
                <a:srgbClr val="FF0000"/>
              </a:solidFill>
            </a:endParaRPr>
          </a:p>
        </p:txBody>
      </p:sp>
      <p:cxnSp>
        <p:nvCxnSpPr>
          <p:cNvPr id="23" name="Straight Arrow Connector 22">
            <a:extLst>
              <a:ext uri="{FF2B5EF4-FFF2-40B4-BE49-F238E27FC236}">
                <a16:creationId xmlns:a16="http://schemas.microsoft.com/office/drawing/2014/main" id="{5A83CBEB-E94B-414B-A493-DA5CF217ED08}"/>
              </a:ext>
            </a:extLst>
          </p:cNvPr>
          <p:cNvCxnSpPr/>
          <p:nvPr/>
        </p:nvCxnSpPr>
        <p:spPr>
          <a:xfrm flipV="1">
            <a:off x="10946296" y="4426226"/>
            <a:ext cx="0" cy="1587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CB16FDF-F39E-47AE-856B-ECB20FF93DE8}"/>
              </a:ext>
            </a:extLst>
          </p:cNvPr>
          <p:cNvSpPr/>
          <p:nvPr/>
        </p:nvSpPr>
        <p:spPr>
          <a:xfrm>
            <a:off x="10618411" y="3572580"/>
            <a:ext cx="792087" cy="891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TLE400mg</a:t>
            </a:r>
          </a:p>
        </p:txBody>
      </p:sp>
      <p:sp>
        <p:nvSpPr>
          <p:cNvPr id="7" name="Rectangle 6">
            <a:extLst>
              <a:ext uri="{FF2B5EF4-FFF2-40B4-BE49-F238E27FC236}">
                <a16:creationId xmlns:a16="http://schemas.microsoft.com/office/drawing/2014/main" id="{1AED57D1-60E3-4554-BBE9-CBCC10B1687F}"/>
              </a:ext>
            </a:extLst>
          </p:cNvPr>
          <p:cNvSpPr/>
          <p:nvPr/>
        </p:nvSpPr>
        <p:spPr>
          <a:xfrm>
            <a:off x="6662702" y="6493884"/>
            <a:ext cx="5212663" cy="269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https://bpspubs.onlinelibrary.wiley.com</a:t>
            </a:r>
          </a:p>
        </p:txBody>
      </p:sp>
    </p:spTree>
    <p:extLst>
      <p:ext uri="{BB962C8B-B14F-4D97-AF65-F5344CB8AC3E}">
        <p14:creationId xmlns:p14="http://schemas.microsoft.com/office/powerpoint/2010/main" val="335030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3" grpId="0"/>
      <p:bldP spid="22"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4"/>
          <p:cNvSpPr>
            <a:spLocks noGrp="1" noChangeArrowheads="1"/>
          </p:cNvSpPr>
          <p:nvPr>
            <p:ph type="title"/>
          </p:nvPr>
        </p:nvSpPr>
        <p:spPr/>
        <p:txBody>
          <a:bodyPr>
            <a:normAutofit/>
          </a:bodyPr>
          <a:lstStyle/>
          <a:p>
            <a:pPr>
              <a:defRPr/>
            </a:pPr>
            <a:r>
              <a:rPr lang="en-US" b="1" dirty="0"/>
              <a:t>Documented Goals of ART</a:t>
            </a:r>
          </a:p>
        </p:txBody>
      </p:sp>
      <p:sp>
        <p:nvSpPr>
          <p:cNvPr id="21506" name="Rectangle 5"/>
          <p:cNvSpPr>
            <a:spLocks noGrp="1" noChangeArrowheads="1"/>
          </p:cNvSpPr>
          <p:nvPr>
            <p:ph sz="half" idx="1"/>
          </p:nvPr>
        </p:nvSpPr>
        <p:spPr/>
        <p:txBody>
          <a:bodyPr>
            <a:normAutofit fontScale="92500"/>
          </a:bodyPr>
          <a:lstStyle/>
          <a:p>
            <a:pPr>
              <a:lnSpc>
                <a:spcPct val="200000"/>
              </a:lnSpc>
            </a:pPr>
            <a:r>
              <a:rPr lang="en-US" altLang="en-US" dirty="0"/>
              <a:t>Durable viral suppression</a:t>
            </a:r>
          </a:p>
          <a:p>
            <a:pPr>
              <a:lnSpc>
                <a:spcPct val="200000"/>
              </a:lnSpc>
            </a:pPr>
            <a:r>
              <a:rPr lang="en-US" altLang="en-US" dirty="0"/>
              <a:t>Immune restoration</a:t>
            </a:r>
          </a:p>
          <a:p>
            <a:pPr>
              <a:lnSpc>
                <a:spcPct val="200000"/>
              </a:lnSpc>
            </a:pPr>
            <a:r>
              <a:rPr lang="en-US" altLang="en-US" dirty="0"/>
              <a:t>Decrease in opportunistic infections</a:t>
            </a:r>
          </a:p>
          <a:p>
            <a:pPr>
              <a:lnSpc>
                <a:spcPct val="200000"/>
              </a:lnSpc>
            </a:pPr>
            <a:r>
              <a:rPr lang="en-US" altLang="en-US" dirty="0"/>
              <a:t>Decrease in hospitalizations</a:t>
            </a:r>
          </a:p>
        </p:txBody>
      </p:sp>
      <p:sp>
        <p:nvSpPr>
          <p:cNvPr id="2" name="Content Placeholder 1">
            <a:extLst>
              <a:ext uri="{FF2B5EF4-FFF2-40B4-BE49-F238E27FC236}">
                <a16:creationId xmlns:a16="http://schemas.microsoft.com/office/drawing/2014/main" id="{1933EA62-5211-4B02-BAC3-E5E3C83EB327}"/>
              </a:ext>
            </a:extLst>
          </p:cNvPr>
          <p:cNvSpPr>
            <a:spLocks noGrp="1"/>
          </p:cNvSpPr>
          <p:nvPr>
            <p:ph sz="half" idx="2"/>
          </p:nvPr>
        </p:nvSpPr>
        <p:spPr/>
        <p:txBody>
          <a:bodyPr>
            <a:normAutofit fontScale="92500"/>
          </a:bodyPr>
          <a:lstStyle/>
          <a:p>
            <a:pPr>
              <a:lnSpc>
                <a:spcPct val="150000"/>
              </a:lnSpc>
            </a:pPr>
            <a:r>
              <a:rPr lang="en-US" altLang="en-US" dirty="0"/>
              <a:t>Increase in survival </a:t>
            </a:r>
          </a:p>
          <a:p>
            <a:pPr>
              <a:lnSpc>
                <a:spcPct val="150000"/>
              </a:lnSpc>
            </a:pPr>
            <a:r>
              <a:rPr lang="en-US" altLang="en-US" dirty="0"/>
              <a:t>Decrease in HIV incidence  </a:t>
            </a:r>
          </a:p>
          <a:p>
            <a:pPr>
              <a:lnSpc>
                <a:spcPct val="150000"/>
              </a:lnSpc>
            </a:pPr>
            <a:r>
              <a:rPr lang="en-US" altLang="en-US" dirty="0"/>
              <a:t>Decrease in HIV transmission</a:t>
            </a:r>
          </a:p>
          <a:p>
            <a:pPr>
              <a:lnSpc>
                <a:spcPct val="150000"/>
              </a:lnSpc>
            </a:pPr>
            <a:r>
              <a:rPr lang="en-US" altLang="en-US" dirty="0"/>
              <a:t>Restoration of hope and the opportunity to live long and well with HIV</a:t>
            </a:r>
          </a:p>
          <a:p>
            <a:endParaRPr lang="en-US" dirty="0"/>
          </a:p>
        </p:txBody>
      </p:sp>
    </p:spTree>
    <p:extLst>
      <p:ext uri="{BB962C8B-B14F-4D97-AF65-F5344CB8AC3E}">
        <p14:creationId xmlns:p14="http://schemas.microsoft.com/office/powerpoint/2010/main" val="42856705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B27C-326A-43ED-8C63-527E3FD56391}"/>
              </a:ext>
            </a:extLst>
          </p:cNvPr>
          <p:cNvSpPr>
            <a:spLocks noGrp="1"/>
          </p:cNvSpPr>
          <p:nvPr>
            <p:ph type="title"/>
          </p:nvPr>
        </p:nvSpPr>
        <p:spPr/>
        <p:txBody>
          <a:bodyPr>
            <a:normAutofit/>
          </a:bodyPr>
          <a:lstStyle/>
          <a:p>
            <a:r>
              <a:rPr lang="en-GB" sz="6600" b="1" dirty="0"/>
              <a:t>Outline</a:t>
            </a:r>
            <a:endParaRPr lang="en-US" sz="6600" b="1" dirty="0"/>
          </a:p>
        </p:txBody>
      </p:sp>
      <p:sp>
        <p:nvSpPr>
          <p:cNvPr id="3" name="Content Placeholder 2">
            <a:extLst>
              <a:ext uri="{FF2B5EF4-FFF2-40B4-BE49-F238E27FC236}">
                <a16:creationId xmlns:a16="http://schemas.microsoft.com/office/drawing/2014/main" id="{D79D1682-E62A-487D-8430-0E7BBBABF387}"/>
              </a:ext>
            </a:extLst>
          </p:cNvPr>
          <p:cNvSpPr>
            <a:spLocks noGrp="1"/>
          </p:cNvSpPr>
          <p:nvPr>
            <p:ph idx="1"/>
          </p:nvPr>
        </p:nvSpPr>
        <p:spPr/>
        <p:txBody>
          <a:bodyPr>
            <a:normAutofit fontScale="77500" lnSpcReduction="20000"/>
          </a:bodyPr>
          <a:lstStyle/>
          <a:p>
            <a:pPr>
              <a:lnSpc>
                <a:spcPct val="200000"/>
              </a:lnSpc>
            </a:pPr>
            <a:r>
              <a:rPr lang="en-US" b="1" dirty="0"/>
              <a:t>Rationale of Namibia ART Guidelines</a:t>
            </a:r>
          </a:p>
          <a:p>
            <a:pPr>
              <a:lnSpc>
                <a:spcPct val="200000"/>
              </a:lnSpc>
            </a:pPr>
            <a:r>
              <a:rPr lang="en-US" b="1" dirty="0"/>
              <a:t>Epidemiology </a:t>
            </a:r>
          </a:p>
          <a:p>
            <a:pPr>
              <a:lnSpc>
                <a:spcPct val="200000"/>
              </a:lnSpc>
            </a:pPr>
            <a:r>
              <a:rPr lang="en-US" b="1" dirty="0"/>
              <a:t>HIV replication</a:t>
            </a:r>
          </a:p>
          <a:p>
            <a:pPr>
              <a:lnSpc>
                <a:spcPct val="200000"/>
              </a:lnSpc>
            </a:pPr>
            <a:r>
              <a:rPr lang="en-US" b="1" dirty="0"/>
              <a:t>Principle of ART  (The use of reduced EFV 400mg)</a:t>
            </a:r>
          </a:p>
          <a:p>
            <a:pPr lvl="1">
              <a:lnSpc>
                <a:spcPct val="200000"/>
              </a:lnSpc>
            </a:pPr>
            <a:r>
              <a:rPr lang="en-US" b="1" dirty="0"/>
              <a:t>Transition strategies EFV 600mg to EFV 400mg</a:t>
            </a:r>
          </a:p>
          <a:p>
            <a:pPr>
              <a:lnSpc>
                <a:spcPct val="200000"/>
              </a:lnSpc>
            </a:pPr>
            <a:r>
              <a:rPr lang="en-US" b="1" dirty="0"/>
              <a:t>ART and Management in special situations.</a:t>
            </a:r>
          </a:p>
          <a:p>
            <a:endParaRPr lang="en-US" b="1" dirty="0"/>
          </a:p>
          <a:p>
            <a:endParaRPr lang="en-US" b="1" dirty="0"/>
          </a:p>
        </p:txBody>
      </p:sp>
    </p:spTree>
    <p:extLst>
      <p:ext uri="{BB962C8B-B14F-4D97-AF65-F5344CB8AC3E}">
        <p14:creationId xmlns:p14="http://schemas.microsoft.com/office/powerpoint/2010/main" val="52512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p:cNvSpPr txBox="1">
            <a:spLocks noChangeArrowheads="1"/>
          </p:cNvSpPr>
          <p:nvPr/>
        </p:nvSpPr>
        <p:spPr bwMode="auto">
          <a:xfrm>
            <a:off x="1625600" y="5486400"/>
            <a:ext cx="32279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3300"/>
              </a:buClr>
              <a:buSzPct val="130000"/>
              <a:buChar char="•"/>
              <a:defRPr sz="2800">
                <a:solidFill>
                  <a:schemeClr val="tx1"/>
                </a:solidFill>
                <a:latin typeface="Arial" charset="0"/>
              </a:defRPr>
            </a:lvl1pPr>
            <a:lvl2pPr marL="742950" indent="-285750">
              <a:spcBef>
                <a:spcPct val="20000"/>
              </a:spcBef>
              <a:buClr>
                <a:srgbClr val="0033CC"/>
              </a:buClr>
              <a:buFont typeface="Wingdings" pitchFamily="2" charset="2"/>
              <a:buChar char="§"/>
              <a:defRPr sz="2600">
                <a:solidFill>
                  <a:schemeClr val="tx1"/>
                </a:solidFill>
                <a:latin typeface="Arial" charset="0"/>
              </a:defRPr>
            </a:lvl2pPr>
            <a:lvl3pPr marL="1143000" indent="-228600">
              <a:spcBef>
                <a:spcPct val="20000"/>
              </a:spcBef>
              <a:buClr>
                <a:srgbClr val="008000"/>
              </a:buClr>
              <a:buSzPct val="75000"/>
              <a:buFont typeface="Courier New" pitchFamily="49" charset="0"/>
              <a:buChar char="o"/>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Font typeface="Arial" charset="0"/>
              <a:buChar char="&gt;"/>
              <a:defRPr>
                <a:solidFill>
                  <a:schemeClr val="tx1"/>
                </a:solidFill>
                <a:latin typeface="Arial" charset="0"/>
              </a:defRPr>
            </a:lvl5pPr>
            <a:lvl6pPr marL="2514600" indent="-228600" eaLnBrk="0" fontAlgn="base" hangingPunct="0">
              <a:spcBef>
                <a:spcPct val="20000"/>
              </a:spcBef>
              <a:spcAft>
                <a:spcPct val="0"/>
              </a:spcAft>
              <a:buFont typeface="Arial" charset="0"/>
              <a:buChar char="&gt;"/>
              <a:defRPr>
                <a:solidFill>
                  <a:schemeClr val="tx1"/>
                </a:solidFill>
                <a:latin typeface="Arial" charset="0"/>
              </a:defRPr>
            </a:lvl6pPr>
            <a:lvl7pPr marL="2971800" indent="-228600" eaLnBrk="0" fontAlgn="base" hangingPunct="0">
              <a:spcBef>
                <a:spcPct val="20000"/>
              </a:spcBef>
              <a:spcAft>
                <a:spcPct val="0"/>
              </a:spcAft>
              <a:buFont typeface="Arial" charset="0"/>
              <a:buChar char="&gt;"/>
              <a:defRPr>
                <a:solidFill>
                  <a:schemeClr val="tx1"/>
                </a:solidFill>
                <a:latin typeface="Arial" charset="0"/>
              </a:defRPr>
            </a:lvl7pPr>
            <a:lvl8pPr marL="3429000" indent="-228600" eaLnBrk="0" fontAlgn="base" hangingPunct="0">
              <a:spcBef>
                <a:spcPct val="20000"/>
              </a:spcBef>
              <a:spcAft>
                <a:spcPct val="0"/>
              </a:spcAft>
              <a:buFont typeface="Arial" charset="0"/>
              <a:buChar char="&gt;"/>
              <a:defRPr>
                <a:solidFill>
                  <a:schemeClr val="tx1"/>
                </a:solidFill>
                <a:latin typeface="Arial" charset="0"/>
              </a:defRPr>
            </a:lvl8pPr>
            <a:lvl9pPr marL="3886200" indent="-228600" eaLnBrk="0" fontAlgn="base" hangingPunct="0">
              <a:spcBef>
                <a:spcPct val="20000"/>
              </a:spcBef>
              <a:spcAft>
                <a:spcPct val="0"/>
              </a:spcAft>
              <a:buFont typeface="Arial" charset="0"/>
              <a:buChar char="&gt;"/>
              <a:defRPr>
                <a:solidFill>
                  <a:schemeClr val="tx1"/>
                </a:solidFill>
                <a:latin typeface="Arial" charset="0"/>
              </a:defRPr>
            </a:lvl9pPr>
          </a:lstStyle>
          <a:p>
            <a:pPr eaLnBrk="1" hangingPunct="1">
              <a:spcBef>
                <a:spcPct val="50000"/>
              </a:spcBef>
              <a:buClrTx/>
              <a:buSzTx/>
              <a:buFontTx/>
              <a:buNone/>
            </a:pPr>
            <a:r>
              <a:rPr lang="en-US" altLang="en-US" sz="2400" dirty="0"/>
              <a:t>Before ART</a:t>
            </a:r>
          </a:p>
        </p:txBody>
      </p:sp>
      <p:sp>
        <p:nvSpPr>
          <p:cNvPr id="23555" name="Text Box 6"/>
          <p:cNvSpPr txBox="1">
            <a:spLocks noChangeArrowheads="1"/>
          </p:cNvSpPr>
          <p:nvPr/>
        </p:nvSpPr>
        <p:spPr bwMode="auto">
          <a:xfrm>
            <a:off x="6705601" y="5943601"/>
            <a:ext cx="2880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C3300"/>
              </a:buClr>
              <a:buSzPct val="130000"/>
              <a:buChar char="•"/>
              <a:defRPr sz="2800">
                <a:solidFill>
                  <a:schemeClr val="tx1"/>
                </a:solidFill>
                <a:latin typeface="Arial" charset="0"/>
              </a:defRPr>
            </a:lvl1pPr>
            <a:lvl2pPr marL="742950" indent="-285750">
              <a:spcBef>
                <a:spcPct val="20000"/>
              </a:spcBef>
              <a:buClr>
                <a:srgbClr val="0033CC"/>
              </a:buClr>
              <a:buFont typeface="Wingdings" pitchFamily="2" charset="2"/>
              <a:buChar char="§"/>
              <a:defRPr sz="2600">
                <a:solidFill>
                  <a:schemeClr val="tx1"/>
                </a:solidFill>
                <a:latin typeface="Arial" charset="0"/>
              </a:defRPr>
            </a:lvl2pPr>
            <a:lvl3pPr marL="1143000" indent="-228600">
              <a:spcBef>
                <a:spcPct val="20000"/>
              </a:spcBef>
              <a:buClr>
                <a:srgbClr val="008000"/>
              </a:buClr>
              <a:buSzPct val="75000"/>
              <a:buFont typeface="Courier New" pitchFamily="49" charset="0"/>
              <a:buChar char="o"/>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Font typeface="Arial" charset="0"/>
              <a:buChar char="&gt;"/>
              <a:defRPr>
                <a:solidFill>
                  <a:schemeClr val="tx1"/>
                </a:solidFill>
                <a:latin typeface="Arial" charset="0"/>
              </a:defRPr>
            </a:lvl5pPr>
            <a:lvl6pPr marL="2514600" indent="-228600" eaLnBrk="0" fontAlgn="base" hangingPunct="0">
              <a:spcBef>
                <a:spcPct val="20000"/>
              </a:spcBef>
              <a:spcAft>
                <a:spcPct val="0"/>
              </a:spcAft>
              <a:buFont typeface="Arial" charset="0"/>
              <a:buChar char="&gt;"/>
              <a:defRPr>
                <a:solidFill>
                  <a:schemeClr val="tx1"/>
                </a:solidFill>
                <a:latin typeface="Arial" charset="0"/>
              </a:defRPr>
            </a:lvl6pPr>
            <a:lvl7pPr marL="2971800" indent="-228600" eaLnBrk="0" fontAlgn="base" hangingPunct="0">
              <a:spcBef>
                <a:spcPct val="20000"/>
              </a:spcBef>
              <a:spcAft>
                <a:spcPct val="0"/>
              </a:spcAft>
              <a:buFont typeface="Arial" charset="0"/>
              <a:buChar char="&gt;"/>
              <a:defRPr>
                <a:solidFill>
                  <a:schemeClr val="tx1"/>
                </a:solidFill>
                <a:latin typeface="Arial" charset="0"/>
              </a:defRPr>
            </a:lvl7pPr>
            <a:lvl8pPr marL="3429000" indent="-228600" eaLnBrk="0" fontAlgn="base" hangingPunct="0">
              <a:spcBef>
                <a:spcPct val="20000"/>
              </a:spcBef>
              <a:spcAft>
                <a:spcPct val="0"/>
              </a:spcAft>
              <a:buFont typeface="Arial" charset="0"/>
              <a:buChar char="&gt;"/>
              <a:defRPr>
                <a:solidFill>
                  <a:schemeClr val="tx1"/>
                </a:solidFill>
                <a:latin typeface="Arial" charset="0"/>
              </a:defRPr>
            </a:lvl8pPr>
            <a:lvl9pPr marL="3886200" indent="-228600" eaLnBrk="0" fontAlgn="base" hangingPunct="0">
              <a:spcBef>
                <a:spcPct val="20000"/>
              </a:spcBef>
              <a:spcAft>
                <a:spcPct val="0"/>
              </a:spcAft>
              <a:buFont typeface="Arial" charset="0"/>
              <a:buChar char="&gt;"/>
              <a:defRPr>
                <a:solidFill>
                  <a:schemeClr val="tx1"/>
                </a:solidFill>
                <a:latin typeface="Arial" charset="0"/>
              </a:defRPr>
            </a:lvl9pPr>
          </a:lstStyle>
          <a:p>
            <a:pPr eaLnBrk="1" hangingPunct="1">
              <a:spcBef>
                <a:spcPct val="0"/>
              </a:spcBef>
              <a:buClrTx/>
              <a:buSzTx/>
              <a:buFontTx/>
              <a:buNone/>
            </a:pPr>
            <a:r>
              <a:rPr lang="en-US" altLang="en-US" sz="2400" dirty="0"/>
              <a:t>After 1 year on ART</a:t>
            </a:r>
          </a:p>
        </p:txBody>
      </p:sp>
      <p:sp>
        <p:nvSpPr>
          <p:cNvPr id="23556" name="Text Box 7"/>
          <p:cNvSpPr txBox="1">
            <a:spLocks noChangeArrowheads="1"/>
          </p:cNvSpPr>
          <p:nvPr/>
        </p:nvSpPr>
        <p:spPr bwMode="auto">
          <a:xfrm>
            <a:off x="914400" y="5638800"/>
            <a:ext cx="680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3300"/>
              </a:buClr>
              <a:buSzPct val="130000"/>
              <a:buChar char="•"/>
              <a:defRPr sz="2800">
                <a:solidFill>
                  <a:schemeClr val="tx1"/>
                </a:solidFill>
                <a:latin typeface="Arial" charset="0"/>
              </a:defRPr>
            </a:lvl1pPr>
            <a:lvl2pPr marL="742950" indent="-285750">
              <a:spcBef>
                <a:spcPct val="20000"/>
              </a:spcBef>
              <a:buClr>
                <a:srgbClr val="0033CC"/>
              </a:buClr>
              <a:buFont typeface="Wingdings" pitchFamily="2" charset="2"/>
              <a:buChar char="§"/>
              <a:defRPr sz="2600">
                <a:solidFill>
                  <a:schemeClr val="tx1"/>
                </a:solidFill>
                <a:latin typeface="Arial" charset="0"/>
              </a:defRPr>
            </a:lvl2pPr>
            <a:lvl3pPr marL="1143000" indent="-228600">
              <a:spcBef>
                <a:spcPct val="20000"/>
              </a:spcBef>
              <a:buClr>
                <a:srgbClr val="008000"/>
              </a:buClr>
              <a:buSzPct val="75000"/>
              <a:buFont typeface="Courier New" pitchFamily="49" charset="0"/>
              <a:buChar char="o"/>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Font typeface="Arial" charset="0"/>
              <a:buChar char="&gt;"/>
              <a:defRPr>
                <a:solidFill>
                  <a:schemeClr val="tx1"/>
                </a:solidFill>
                <a:latin typeface="Arial" charset="0"/>
              </a:defRPr>
            </a:lvl5pPr>
            <a:lvl6pPr marL="2514600" indent="-228600" eaLnBrk="0" fontAlgn="base" hangingPunct="0">
              <a:spcBef>
                <a:spcPct val="20000"/>
              </a:spcBef>
              <a:spcAft>
                <a:spcPct val="0"/>
              </a:spcAft>
              <a:buFont typeface="Arial" charset="0"/>
              <a:buChar char="&gt;"/>
              <a:defRPr>
                <a:solidFill>
                  <a:schemeClr val="tx1"/>
                </a:solidFill>
                <a:latin typeface="Arial" charset="0"/>
              </a:defRPr>
            </a:lvl6pPr>
            <a:lvl7pPr marL="2971800" indent="-228600" eaLnBrk="0" fontAlgn="base" hangingPunct="0">
              <a:spcBef>
                <a:spcPct val="20000"/>
              </a:spcBef>
              <a:spcAft>
                <a:spcPct val="0"/>
              </a:spcAft>
              <a:buFont typeface="Arial" charset="0"/>
              <a:buChar char="&gt;"/>
              <a:defRPr>
                <a:solidFill>
                  <a:schemeClr val="tx1"/>
                </a:solidFill>
                <a:latin typeface="Arial" charset="0"/>
              </a:defRPr>
            </a:lvl7pPr>
            <a:lvl8pPr marL="3429000" indent="-228600" eaLnBrk="0" fontAlgn="base" hangingPunct="0">
              <a:spcBef>
                <a:spcPct val="20000"/>
              </a:spcBef>
              <a:spcAft>
                <a:spcPct val="0"/>
              </a:spcAft>
              <a:buFont typeface="Arial" charset="0"/>
              <a:buChar char="&gt;"/>
              <a:defRPr>
                <a:solidFill>
                  <a:schemeClr val="tx1"/>
                </a:solidFill>
                <a:latin typeface="Arial" charset="0"/>
              </a:defRPr>
            </a:lvl8pPr>
            <a:lvl9pPr marL="3886200" indent="-228600" eaLnBrk="0" fontAlgn="base" hangingPunct="0">
              <a:spcBef>
                <a:spcPct val="20000"/>
              </a:spcBef>
              <a:spcAft>
                <a:spcPct val="0"/>
              </a:spcAft>
              <a:buFont typeface="Arial" charset="0"/>
              <a:buChar char="&gt;"/>
              <a:defRPr>
                <a:solidFill>
                  <a:schemeClr val="tx1"/>
                </a:solidFill>
                <a:latin typeface="Arial" charset="0"/>
              </a:defRPr>
            </a:lvl9pPr>
          </a:lstStyle>
          <a:p>
            <a:pPr eaLnBrk="1" hangingPunct="1">
              <a:spcBef>
                <a:spcPct val="50000"/>
              </a:spcBef>
              <a:buClrTx/>
              <a:buSzTx/>
              <a:buFontTx/>
              <a:buNone/>
            </a:pPr>
            <a:endParaRPr lang="en-IN" altLang="en-US" sz="2400" dirty="0">
              <a:latin typeface="Times New Roman" pitchFamily="18" charset="0"/>
            </a:endParaRPr>
          </a:p>
        </p:txBody>
      </p:sp>
      <p:pic>
        <p:nvPicPr>
          <p:cNvPr id="23557" name="Picture 9" descr="2003_03 Joseph Jeune, HIV &amp; TB, before treatment, and mother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00250"/>
            <a:ext cx="53848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10"/>
          <p:cNvSpPr>
            <a:spLocks noChangeArrowheads="1"/>
          </p:cNvSpPr>
          <p:nvPr/>
        </p:nvSpPr>
        <p:spPr bwMode="auto">
          <a:xfrm>
            <a:off x="1700162" y="4998393"/>
            <a:ext cx="2877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CC3300"/>
              </a:buClr>
              <a:buSzPct val="130000"/>
              <a:buChar char="•"/>
              <a:defRPr sz="2800">
                <a:solidFill>
                  <a:schemeClr val="tx1"/>
                </a:solidFill>
                <a:latin typeface="Arial" charset="0"/>
              </a:defRPr>
            </a:lvl1pPr>
            <a:lvl2pPr marL="742950" indent="-285750">
              <a:spcBef>
                <a:spcPct val="20000"/>
              </a:spcBef>
              <a:buClr>
                <a:srgbClr val="0033CC"/>
              </a:buClr>
              <a:buFont typeface="Wingdings" pitchFamily="2" charset="2"/>
              <a:buChar char="§"/>
              <a:defRPr sz="2600">
                <a:solidFill>
                  <a:schemeClr val="tx1"/>
                </a:solidFill>
                <a:latin typeface="Arial" charset="0"/>
              </a:defRPr>
            </a:lvl2pPr>
            <a:lvl3pPr marL="1143000" indent="-228600">
              <a:spcBef>
                <a:spcPct val="20000"/>
              </a:spcBef>
              <a:buClr>
                <a:srgbClr val="008000"/>
              </a:buClr>
              <a:buSzPct val="75000"/>
              <a:buFont typeface="Courier New" pitchFamily="49" charset="0"/>
              <a:buChar char="o"/>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Font typeface="Arial" charset="0"/>
              <a:buChar char="&gt;"/>
              <a:defRPr>
                <a:solidFill>
                  <a:schemeClr val="tx1"/>
                </a:solidFill>
                <a:latin typeface="Arial" charset="0"/>
              </a:defRPr>
            </a:lvl5pPr>
            <a:lvl6pPr marL="2514600" indent="-228600" eaLnBrk="0" fontAlgn="base" hangingPunct="0">
              <a:spcBef>
                <a:spcPct val="20000"/>
              </a:spcBef>
              <a:spcAft>
                <a:spcPct val="0"/>
              </a:spcAft>
              <a:buFont typeface="Arial" charset="0"/>
              <a:buChar char="&gt;"/>
              <a:defRPr>
                <a:solidFill>
                  <a:schemeClr val="tx1"/>
                </a:solidFill>
                <a:latin typeface="Arial" charset="0"/>
              </a:defRPr>
            </a:lvl6pPr>
            <a:lvl7pPr marL="2971800" indent="-228600" eaLnBrk="0" fontAlgn="base" hangingPunct="0">
              <a:spcBef>
                <a:spcPct val="20000"/>
              </a:spcBef>
              <a:spcAft>
                <a:spcPct val="0"/>
              </a:spcAft>
              <a:buFont typeface="Arial" charset="0"/>
              <a:buChar char="&gt;"/>
              <a:defRPr>
                <a:solidFill>
                  <a:schemeClr val="tx1"/>
                </a:solidFill>
                <a:latin typeface="Arial" charset="0"/>
              </a:defRPr>
            </a:lvl7pPr>
            <a:lvl8pPr marL="3429000" indent="-228600" eaLnBrk="0" fontAlgn="base" hangingPunct="0">
              <a:spcBef>
                <a:spcPct val="20000"/>
              </a:spcBef>
              <a:spcAft>
                <a:spcPct val="0"/>
              </a:spcAft>
              <a:buFont typeface="Arial" charset="0"/>
              <a:buChar char="&gt;"/>
              <a:defRPr>
                <a:solidFill>
                  <a:schemeClr val="tx1"/>
                </a:solidFill>
                <a:latin typeface="Arial" charset="0"/>
              </a:defRPr>
            </a:lvl8pPr>
            <a:lvl9pPr marL="3886200" indent="-228600" eaLnBrk="0" fontAlgn="base" hangingPunct="0">
              <a:spcBef>
                <a:spcPct val="20000"/>
              </a:spcBef>
              <a:spcAft>
                <a:spcPct val="0"/>
              </a:spcAft>
              <a:buFont typeface="Arial" charset="0"/>
              <a:buChar char="&gt;"/>
              <a:defRPr>
                <a:solidFill>
                  <a:schemeClr val="tx1"/>
                </a:solidFill>
                <a:latin typeface="Arial" charset="0"/>
              </a:defRPr>
            </a:lvl9pPr>
          </a:lstStyle>
          <a:p>
            <a:pPr algn="ctr">
              <a:spcBef>
                <a:spcPct val="0"/>
              </a:spcBef>
              <a:buClrTx/>
              <a:buSzTx/>
              <a:buFontTx/>
              <a:buNone/>
            </a:pPr>
            <a:r>
              <a:rPr lang="en-US" altLang="en-US" sz="1200" dirty="0"/>
              <a:t>Photograph by: David Walton</a:t>
            </a:r>
          </a:p>
          <a:p>
            <a:pPr algn="ctr">
              <a:spcBef>
                <a:spcPct val="0"/>
              </a:spcBef>
              <a:buClrTx/>
              <a:buSzTx/>
              <a:buFontTx/>
              <a:buNone/>
            </a:pPr>
            <a:r>
              <a:rPr lang="en-US" altLang="en-US" sz="1200" dirty="0"/>
              <a:t>  Copyright</a:t>
            </a:r>
            <a:r>
              <a:rPr lang="en-US" altLang="en-US" sz="1200" b="1" i="1" dirty="0"/>
              <a:t> </a:t>
            </a:r>
            <a:r>
              <a:rPr lang="en-US" altLang="en-US" sz="1200" b="1" dirty="0">
                <a:sym typeface="Symbol" pitchFamily="18" charset="2"/>
              </a:rPr>
              <a:t></a:t>
            </a:r>
            <a:r>
              <a:rPr lang="en-US" altLang="en-US" sz="1200" b="1" dirty="0"/>
              <a:t> 2003 Partners In Health</a:t>
            </a:r>
            <a:r>
              <a:rPr lang="en-US" altLang="en-US" sz="1200" b="1" dirty="0">
                <a:solidFill>
                  <a:srgbClr val="294B83"/>
                </a:solidFill>
                <a:sym typeface="Symbol" pitchFamily="18" charset="2"/>
              </a:rPr>
              <a:t> </a:t>
            </a:r>
          </a:p>
        </p:txBody>
      </p:sp>
      <p:pic>
        <p:nvPicPr>
          <p:cNvPr id="23559" name="Picture 11" descr="2004_04_19 Joseph Jeune, one year after initiation of therapy 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067" y="16002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12"/>
          <p:cNvSpPr>
            <a:spLocks noChangeArrowheads="1"/>
          </p:cNvSpPr>
          <p:nvPr/>
        </p:nvSpPr>
        <p:spPr bwMode="auto">
          <a:xfrm>
            <a:off x="7635295" y="5484168"/>
            <a:ext cx="2877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CC3300"/>
              </a:buClr>
              <a:buSzPct val="130000"/>
              <a:buChar char="•"/>
              <a:defRPr sz="2800">
                <a:solidFill>
                  <a:schemeClr val="tx1"/>
                </a:solidFill>
                <a:latin typeface="Arial" charset="0"/>
              </a:defRPr>
            </a:lvl1pPr>
            <a:lvl2pPr marL="742950" indent="-285750">
              <a:spcBef>
                <a:spcPct val="20000"/>
              </a:spcBef>
              <a:buClr>
                <a:srgbClr val="0033CC"/>
              </a:buClr>
              <a:buFont typeface="Wingdings" pitchFamily="2" charset="2"/>
              <a:buChar char="§"/>
              <a:defRPr sz="2600">
                <a:solidFill>
                  <a:schemeClr val="tx1"/>
                </a:solidFill>
                <a:latin typeface="Arial" charset="0"/>
              </a:defRPr>
            </a:lvl2pPr>
            <a:lvl3pPr marL="1143000" indent="-228600">
              <a:spcBef>
                <a:spcPct val="20000"/>
              </a:spcBef>
              <a:buClr>
                <a:srgbClr val="008000"/>
              </a:buClr>
              <a:buSzPct val="75000"/>
              <a:buFont typeface="Courier New" pitchFamily="49" charset="0"/>
              <a:buChar char="o"/>
              <a:defRPr sz="2400">
                <a:solidFill>
                  <a:schemeClr val="tx1"/>
                </a:solidFill>
                <a:latin typeface="Arial" charset="0"/>
              </a:defRPr>
            </a:lvl3pPr>
            <a:lvl4pPr marL="1600200" indent="-228600">
              <a:spcBef>
                <a:spcPct val="20000"/>
              </a:spcBef>
              <a:buFont typeface="Arial" charset="0"/>
              <a:buChar char="−"/>
              <a:defRPr sz="2000">
                <a:solidFill>
                  <a:schemeClr val="tx1"/>
                </a:solidFill>
                <a:latin typeface="Arial" charset="0"/>
              </a:defRPr>
            </a:lvl4pPr>
            <a:lvl5pPr marL="2057400" indent="-228600">
              <a:spcBef>
                <a:spcPct val="20000"/>
              </a:spcBef>
              <a:buFont typeface="Arial" charset="0"/>
              <a:buChar char="&gt;"/>
              <a:defRPr>
                <a:solidFill>
                  <a:schemeClr val="tx1"/>
                </a:solidFill>
                <a:latin typeface="Arial" charset="0"/>
              </a:defRPr>
            </a:lvl5pPr>
            <a:lvl6pPr marL="2514600" indent="-228600" eaLnBrk="0" fontAlgn="base" hangingPunct="0">
              <a:spcBef>
                <a:spcPct val="20000"/>
              </a:spcBef>
              <a:spcAft>
                <a:spcPct val="0"/>
              </a:spcAft>
              <a:buFont typeface="Arial" charset="0"/>
              <a:buChar char="&gt;"/>
              <a:defRPr>
                <a:solidFill>
                  <a:schemeClr val="tx1"/>
                </a:solidFill>
                <a:latin typeface="Arial" charset="0"/>
              </a:defRPr>
            </a:lvl6pPr>
            <a:lvl7pPr marL="2971800" indent="-228600" eaLnBrk="0" fontAlgn="base" hangingPunct="0">
              <a:spcBef>
                <a:spcPct val="20000"/>
              </a:spcBef>
              <a:spcAft>
                <a:spcPct val="0"/>
              </a:spcAft>
              <a:buFont typeface="Arial" charset="0"/>
              <a:buChar char="&gt;"/>
              <a:defRPr>
                <a:solidFill>
                  <a:schemeClr val="tx1"/>
                </a:solidFill>
                <a:latin typeface="Arial" charset="0"/>
              </a:defRPr>
            </a:lvl7pPr>
            <a:lvl8pPr marL="3429000" indent="-228600" eaLnBrk="0" fontAlgn="base" hangingPunct="0">
              <a:spcBef>
                <a:spcPct val="20000"/>
              </a:spcBef>
              <a:spcAft>
                <a:spcPct val="0"/>
              </a:spcAft>
              <a:buFont typeface="Arial" charset="0"/>
              <a:buChar char="&gt;"/>
              <a:defRPr>
                <a:solidFill>
                  <a:schemeClr val="tx1"/>
                </a:solidFill>
                <a:latin typeface="Arial" charset="0"/>
              </a:defRPr>
            </a:lvl8pPr>
            <a:lvl9pPr marL="3886200" indent="-228600" eaLnBrk="0" fontAlgn="base" hangingPunct="0">
              <a:spcBef>
                <a:spcPct val="20000"/>
              </a:spcBef>
              <a:spcAft>
                <a:spcPct val="0"/>
              </a:spcAft>
              <a:buFont typeface="Arial" charset="0"/>
              <a:buChar char="&gt;"/>
              <a:defRPr>
                <a:solidFill>
                  <a:schemeClr val="tx1"/>
                </a:solidFill>
                <a:latin typeface="Arial" charset="0"/>
              </a:defRPr>
            </a:lvl9pPr>
          </a:lstStyle>
          <a:p>
            <a:pPr algn="ctr">
              <a:spcBef>
                <a:spcPct val="0"/>
              </a:spcBef>
              <a:buClrTx/>
              <a:buSzTx/>
              <a:buFontTx/>
              <a:buNone/>
            </a:pPr>
            <a:r>
              <a:rPr lang="en-US" altLang="en-US" sz="1200" dirty="0"/>
              <a:t>Photograph by: David Walton</a:t>
            </a:r>
          </a:p>
          <a:p>
            <a:pPr algn="ctr">
              <a:spcBef>
                <a:spcPct val="0"/>
              </a:spcBef>
              <a:buClrTx/>
              <a:buSzTx/>
              <a:buFontTx/>
              <a:buNone/>
            </a:pPr>
            <a:r>
              <a:rPr lang="en-US" altLang="en-US" sz="1200" dirty="0"/>
              <a:t>  Copyright</a:t>
            </a:r>
            <a:r>
              <a:rPr lang="en-US" altLang="en-US" sz="1200" b="1" i="1" dirty="0"/>
              <a:t> </a:t>
            </a:r>
            <a:r>
              <a:rPr lang="en-US" altLang="en-US" sz="1200" b="1" dirty="0">
                <a:sym typeface="Symbol" pitchFamily="18" charset="2"/>
              </a:rPr>
              <a:t></a:t>
            </a:r>
            <a:r>
              <a:rPr lang="en-US" altLang="en-US" sz="1200" b="1" dirty="0"/>
              <a:t> 2003 Partners In Health</a:t>
            </a:r>
            <a:r>
              <a:rPr lang="en-US" altLang="en-US" sz="1200" b="1" dirty="0">
                <a:solidFill>
                  <a:srgbClr val="294B83"/>
                </a:solidFill>
                <a:sym typeface="Symbol" pitchFamily="18" charset="2"/>
              </a:rPr>
              <a:t> </a:t>
            </a:r>
          </a:p>
        </p:txBody>
      </p:sp>
      <p:sp>
        <p:nvSpPr>
          <p:cNvPr id="18441" name="Rectangle 13"/>
          <p:cNvSpPr>
            <a:spLocks noGrp="1" noChangeArrowheads="1"/>
          </p:cNvSpPr>
          <p:nvPr>
            <p:ph type="title"/>
          </p:nvPr>
        </p:nvSpPr>
        <p:spPr>
          <a:xfrm>
            <a:off x="406400" y="152400"/>
            <a:ext cx="11582400" cy="1143000"/>
          </a:xfrm>
        </p:spPr>
        <p:txBody>
          <a:bodyPr>
            <a:normAutofit/>
          </a:bodyPr>
          <a:lstStyle/>
          <a:p>
            <a:pPr eaLnBrk="1" hangingPunct="1">
              <a:defRPr/>
            </a:pPr>
            <a:r>
              <a:rPr lang="en-US" dirty="0"/>
              <a:t>Effectiveness of Antiretroviral Therapy (ART) </a:t>
            </a:r>
          </a:p>
        </p:txBody>
      </p:sp>
      <p:sp>
        <p:nvSpPr>
          <p:cNvPr id="2" name="Rectangle 1">
            <a:extLst>
              <a:ext uri="{FF2B5EF4-FFF2-40B4-BE49-F238E27FC236}">
                <a16:creationId xmlns:a16="http://schemas.microsoft.com/office/drawing/2014/main" id="{B5E89AA8-FE58-46CC-BCCD-69AC8D6E885B}"/>
              </a:ext>
            </a:extLst>
          </p:cNvPr>
          <p:cNvSpPr/>
          <p:nvPr/>
        </p:nvSpPr>
        <p:spPr>
          <a:xfrm>
            <a:off x="204952" y="6400800"/>
            <a:ext cx="7430343" cy="29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en-US" b="1" i="1" dirty="0">
                <a:latin typeface="Arial" charset="0"/>
                <a:cs typeface="Arial" charset="0"/>
              </a:rPr>
              <a:t>Images source</a:t>
            </a:r>
            <a:r>
              <a:rPr lang="en-GB" altLang="en-US" i="1" dirty="0">
                <a:latin typeface="Arial" charset="0"/>
                <a:cs typeface="Arial" charset="0"/>
              </a:rPr>
              <a:t>: David Walton. Copyright © 2003, Partners in Health</a:t>
            </a:r>
            <a:r>
              <a:rPr lang="en-GB" altLang="en-US" dirty="0">
                <a:latin typeface="Arial" charset="0"/>
                <a:cs typeface="Arial" charset="0"/>
              </a:rPr>
              <a:t>.</a:t>
            </a:r>
          </a:p>
        </p:txBody>
      </p:sp>
    </p:spTree>
    <p:extLst>
      <p:ext uri="{BB962C8B-B14F-4D97-AF65-F5344CB8AC3E}">
        <p14:creationId xmlns:p14="http://schemas.microsoft.com/office/powerpoint/2010/main" val="1239905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fade">
                                      <p:cBhvr>
                                        <p:cTn id="7" dur="1000"/>
                                        <p:tgtEl>
                                          <p:spTgt spid="23559"/>
                                        </p:tgtEl>
                                      </p:cBhvr>
                                    </p:animEffect>
                                    <p:anim calcmode="lin" valueType="num">
                                      <p:cBhvr>
                                        <p:cTn id="8" dur="1000" fill="hold"/>
                                        <p:tgtEl>
                                          <p:spTgt spid="23559"/>
                                        </p:tgtEl>
                                        <p:attrNameLst>
                                          <p:attrName>ppt_x</p:attrName>
                                        </p:attrNameLst>
                                      </p:cBhvr>
                                      <p:tavLst>
                                        <p:tav tm="0">
                                          <p:val>
                                            <p:strVal val="#ppt_x"/>
                                          </p:val>
                                        </p:tav>
                                        <p:tav tm="100000">
                                          <p:val>
                                            <p:strVal val="#ppt_x"/>
                                          </p:val>
                                        </p:tav>
                                      </p:tavLst>
                                    </p:anim>
                                    <p:anim calcmode="lin" valueType="num">
                                      <p:cBhvr>
                                        <p:cTn id="9" dur="1000" fill="hold"/>
                                        <p:tgtEl>
                                          <p:spTgt spid="23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4F2418-0DD3-47DF-B2BD-753D9AA7AAE6}"/>
              </a:ext>
            </a:extLst>
          </p:cNvPr>
          <p:cNvSpPr>
            <a:spLocks noGrp="1"/>
          </p:cNvSpPr>
          <p:nvPr>
            <p:ph type="title"/>
          </p:nvPr>
        </p:nvSpPr>
        <p:spPr>
          <a:xfrm>
            <a:off x="804675" y="3320859"/>
            <a:ext cx="4524973" cy="2076333"/>
          </a:xfrm>
        </p:spPr>
        <p:txBody>
          <a:bodyPr vert="horz" lIns="91440" tIns="45720" rIns="91440" bIns="45720" rtlCol="0" anchor="t">
            <a:normAutofit/>
          </a:bodyPr>
          <a:lstStyle/>
          <a:p>
            <a:r>
              <a:rPr lang="en-US" sz="4800"/>
              <a:t>Who is eligible for ART?</a:t>
            </a:r>
            <a:endParaRPr lang="en-US" sz="4800" dirty="0"/>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24"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D5E3B869-CFFD-4348-9B5E-EB9827E3F1F7}"/>
              </a:ext>
            </a:extLst>
          </p:cNvPr>
          <p:cNvPicPr>
            <a:picLocks noGrp="1" noChangeAspect="1"/>
          </p:cNvPicPr>
          <p:nvPr>
            <p:ph idx="1"/>
          </p:nvPr>
        </p:nvPicPr>
        <p:blipFill rotWithShape="1">
          <a:blip r:embed="rId2"/>
          <a:srcRect t="5878" r="1" b="1"/>
          <a:stretch/>
        </p:blipFill>
        <p:spPr>
          <a:xfrm>
            <a:off x="6021085" y="235975"/>
            <a:ext cx="6170915" cy="6622028"/>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24651775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6"/>
          <p:cNvSpPr>
            <a:spLocks noGrp="1"/>
          </p:cNvSpPr>
          <p:nvPr>
            <p:ph type="title"/>
          </p:nvPr>
        </p:nvSpPr>
        <p:spPr>
          <a:xfrm>
            <a:off x="2056903" y="302186"/>
            <a:ext cx="8238420" cy="840759"/>
          </a:xfrm>
        </p:spPr>
        <p:txBody>
          <a:bodyPr>
            <a:normAutofit/>
          </a:bodyPr>
          <a:lstStyle/>
          <a:p>
            <a:r>
              <a:rPr lang="en-US" sz="3500" b="1" dirty="0"/>
              <a:t>Overview of when to start ART studies</a:t>
            </a:r>
          </a:p>
        </p:txBody>
      </p:sp>
      <p:sp>
        <p:nvSpPr>
          <p:cNvPr id="50" name="Right Arrow 49"/>
          <p:cNvSpPr/>
          <p:nvPr/>
        </p:nvSpPr>
        <p:spPr>
          <a:xfrm>
            <a:off x="1754731" y="1068580"/>
            <a:ext cx="8842680" cy="120463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52" name="Rectangle 51"/>
          <p:cNvSpPr/>
          <p:nvPr/>
        </p:nvSpPr>
        <p:spPr>
          <a:xfrm>
            <a:off x="1754732" y="2512980"/>
            <a:ext cx="2037013" cy="1803787"/>
          </a:xfrm>
          <a:prstGeom prst="rect">
            <a:avLst/>
          </a:prstGeom>
          <a:solidFill>
            <a:srgbClr val="0066FF"/>
          </a:solidFill>
          <a:ln>
            <a:noFill/>
          </a:ln>
        </p:spPr>
        <p:style>
          <a:lnRef idx="2">
            <a:schemeClr val="dk1">
              <a:shade val="50000"/>
            </a:schemeClr>
          </a:lnRef>
          <a:fillRef idx="1002">
            <a:schemeClr val="dk2"/>
          </a:fillRef>
          <a:effectRef idx="0">
            <a:schemeClr val="dk1"/>
          </a:effectRef>
          <a:fontRef idx="minor">
            <a:schemeClr val="lt1"/>
          </a:fontRef>
        </p:style>
        <p:txBody>
          <a:bodyPr wrap="square" lIns="79460" tIns="39731" rIns="79460" bIns="39731">
            <a:spAutoFit/>
          </a:bodyPr>
          <a:lstStyle/>
          <a:p>
            <a:pPr defTabSz="795121" fontAlgn="base">
              <a:spcBef>
                <a:spcPct val="0"/>
              </a:spcBef>
              <a:spcAft>
                <a:spcPct val="0"/>
              </a:spcAft>
            </a:pPr>
            <a:r>
              <a:rPr lang="en-US" sz="1600" b="1" dirty="0">
                <a:solidFill>
                  <a:prstClr val="white"/>
                </a:solidFill>
                <a:latin typeface="Arial Narrow" pitchFamily="34" charset="0"/>
              </a:rPr>
              <a:t>Several ACTG and CPCRA studies (early Post HAART Era):  ART initiation  CD4  &lt; 200</a:t>
            </a:r>
            <a:r>
              <a:rPr lang="en-GB" sz="1600" b="1" dirty="0">
                <a:solidFill>
                  <a:prstClr val="white"/>
                </a:solidFill>
                <a:latin typeface="Arial Narrow" pitchFamily="34" charset="0"/>
              </a:rPr>
              <a:t> cells/mm</a:t>
            </a:r>
            <a:r>
              <a:rPr lang="en-GB" sz="1600" b="1" baseline="30000" dirty="0">
                <a:solidFill>
                  <a:prstClr val="white"/>
                </a:solidFill>
                <a:latin typeface="Arial Narrow" pitchFamily="34" charset="0"/>
              </a:rPr>
              <a:t>3</a:t>
            </a:r>
            <a:r>
              <a:rPr lang="en-US" sz="1600" b="1" dirty="0">
                <a:solidFill>
                  <a:prstClr val="white"/>
                </a:solidFill>
                <a:latin typeface="Arial Narrow" pitchFamily="34" charset="0"/>
              </a:rPr>
              <a:t>  - Impact on AIDS mortality and major OIs incidence</a:t>
            </a:r>
          </a:p>
        </p:txBody>
      </p:sp>
      <p:sp>
        <p:nvSpPr>
          <p:cNvPr id="53" name="Rectangle 52"/>
          <p:cNvSpPr/>
          <p:nvPr/>
        </p:nvSpPr>
        <p:spPr>
          <a:xfrm>
            <a:off x="2639088" y="4556074"/>
            <a:ext cx="3096872" cy="1465233"/>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lIns="79460" tIns="39731" rIns="79460" bIns="39731">
            <a:spAutoFit/>
          </a:bodyPr>
          <a:lstStyle/>
          <a:p>
            <a:pPr defTabSz="795121" fontAlgn="base">
              <a:spcBef>
                <a:spcPct val="0"/>
              </a:spcBef>
              <a:spcAft>
                <a:spcPct val="0"/>
              </a:spcAft>
            </a:pPr>
            <a:r>
              <a:rPr lang="en-US" b="1" dirty="0">
                <a:solidFill>
                  <a:prstClr val="white"/>
                </a:solidFill>
                <a:latin typeface="Arial Narrow" pitchFamily="34" charset="0"/>
              </a:rPr>
              <a:t>CIPRA and SMART studies (ART  initiation at CD4 ≤ 350 cells/mm</a:t>
            </a:r>
            <a:r>
              <a:rPr lang="en-GB" b="1" baseline="30000" dirty="0">
                <a:solidFill>
                  <a:prstClr val="white"/>
                </a:solidFill>
                <a:latin typeface="Arial Narrow" pitchFamily="34" charset="0"/>
              </a:rPr>
              <a:t>3</a:t>
            </a:r>
            <a:r>
              <a:rPr lang="en-US" b="1" dirty="0">
                <a:solidFill>
                  <a:prstClr val="white"/>
                </a:solidFill>
                <a:latin typeface="Arial Narrow" pitchFamily="34" charset="0"/>
              </a:rPr>
              <a:t>) Impact on HIV mortality, dz progression, &amp; co-morbidities (TB)</a:t>
            </a:r>
          </a:p>
        </p:txBody>
      </p:sp>
      <p:sp>
        <p:nvSpPr>
          <p:cNvPr id="54" name="Rectangle 53"/>
          <p:cNvSpPr/>
          <p:nvPr/>
        </p:nvSpPr>
        <p:spPr>
          <a:xfrm>
            <a:off x="4442126" y="2611856"/>
            <a:ext cx="2517983" cy="1465233"/>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wrap="square" lIns="79460" tIns="39731" rIns="79460" bIns="39731">
            <a:spAutoFit/>
          </a:bodyPr>
          <a:lstStyle/>
          <a:p>
            <a:pPr defTabSz="795121" fontAlgn="base">
              <a:spcBef>
                <a:spcPct val="0"/>
              </a:spcBef>
              <a:spcAft>
                <a:spcPct val="0"/>
              </a:spcAft>
            </a:pPr>
            <a:r>
              <a:rPr lang="en-US" b="1" dirty="0">
                <a:solidFill>
                  <a:prstClr val="black"/>
                </a:solidFill>
                <a:latin typeface="Arial Narrow" pitchFamily="34" charset="0"/>
              </a:rPr>
              <a:t>Observational studies (ART initiation at CD4 &gt; 350</a:t>
            </a:r>
            <a:r>
              <a:rPr lang="en-GB" b="1" dirty="0">
                <a:solidFill>
                  <a:prstClr val="black"/>
                </a:solidFill>
                <a:latin typeface="Arial Narrow" pitchFamily="34" charset="0"/>
              </a:rPr>
              <a:t> cells/mm</a:t>
            </a:r>
            <a:r>
              <a:rPr lang="en-GB" b="1" baseline="30000" dirty="0">
                <a:solidFill>
                  <a:prstClr val="black"/>
                </a:solidFill>
                <a:latin typeface="Arial Narrow" pitchFamily="34" charset="0"/>
              </a:rPr>
              <a:t>3</a:t>
            </a:r>
            <a:r>
              <a:rPr lang="en-US" b="1" dirty="0">
                <a:solidFill>
                  <a:prstClr val="black"/>
                </a:solidFill>
                <a:latin typeface="Arial Narrow" pitchFamily="34" charset="0"/>
              </a:rPr>
              <a:t> ) impact on mortality, dz progression &amp; non-AIDS events </a:t>
            </a:r>
          </a:p>
        </p:txBody>
      </p:sp>
      <p:sp>
        <p:nvSpPr>
          <p:cNvPr id="55" name="Rectangle 54"/>
          <p:cNvSpPr/>
          <p:nvPr/>
        </p:nvSpPr>
        <p:spPr>
          <a:xfrm>
            <a:off x="5951995" y="4556065"/>
            <a:ext cx="2699431" cy="1465233"/>
          </a:xfrm>
          <a:prstGeom prst="rect">
            <a:avLst/>
          </a:prstGeom>
        </p:spPr>
        <p:style>
          <a:lnRef idx="1">
            <a:schemeClr val="accent5"/>
          </a:lnRef>
          <a:fillRef idx="2">
            <a:schemeClr val="accent5"/>
          </a:fillRef>
          <a:effectRef idx="1">
            <a:schemeClr val="accent5"/>
          </a:effectRef>
          <a:fontRef idx="minor">
            <a:schemeClr val="dk1"/>
          </a:fontRef>
        </p:style>
        <p:txBody>
          <a:bodyPr wrap="square" lIns="79460" tIns="39731" rIns="79460" bIns="39731">
            <a:spAutoFit/>
          </a:bodyPr>
          <a:lstStyle/>
          <a:p>
            <a:pPr defTabSz="795121" fontAlgn="base">
              <a:spcBef>
                <a:spcPct val="0"/>
              </a:spcBef>
              <a:spcAft>
                <a:spcPct val="0"/>
              </a:spcAft>
            </a:pPr>
            <a:r>
              <a:rPr lang="en-US" b="1" dirty="0">
                <a:solidFill>
                  <a:prstClr val="black"/>
                </a:solidFill>
                <a:latin typeface="Arial Narrow" pitchFamily="34" charset="0"/>
              </a:rPr>
              <a:t>HPTN 052: reduction of HIV transmission among  HIV serodiscordant couples and risk of TB in adults (impact on HIV incidence)</a:t>
            </a:r>
          </a:p>
        </p:txBody>
      </p:sp>
      <p:sp>
        <p:nvSpPr>
          <p:cNvPr id="56" name="Rectangle 55"/>
          <p:cNvSpPr/>
          <p:nvPr/>
        </p:nvSpPr>
        <p:spPr>
          <a:xfrm>
            <a:off x="7583803" y="2401648"/>
            <a:ext cx="2711520" cy="2019230"/>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wrap="square" lIns="79460" tIns="39731" rIns="79460" bIns="39731">
            <a:spAutoFit/>
          </a:bodyPr>
          <a:lstStyle/>
          <a:p>
            <a:pPr defTabSz="795121" fontAlgn="base">
              <a:spcBef>
                <a:spcPct val="0"/>
              </a:spcBef>
              <a:spcAft>
                <a:spcPct val="0"/>
              </a:spcAft>
            </a:pPr>
            <a:r>
              <a:rPr lang="en-US" b="1" dirty="0">
                <a:solidFill>
                  <a:prstClr val="black"/>
                </a:solidFill>
                <a:latin typeface="Arial Narrow" pitchFamily="34" charset="0"/>
              </a:rPr>
              <a:t>TEMPRANO and START studies:</a:t>
            </a:r>
            <a:r>
              <a:rPr lang="en-GB" b="1" dirty="0">
                <a:solidFill>
                  <a:prstClr val="black"/>
                </a:solidFill>
                <a:latin typeface="Arial Narrow" pitchFamily="34" charset="0"/>
              </a:rPr>
              <a:t> (ART initiation at CD4 &gt; 500 cells/mm</a:t>
            </a:r>
            <a:r>
              <a:rPr lang="en-GB" b="1" baseline="30000" dirty="0">
                <a:solidFill>
                  <a:prstClr val="black"/>
                </a:solidFill>
                <a:latin typeface="Arial Narrow" pitchFamily="34" charset="0"/>
              </a:rPr>
              <a:t>3</a:t>
            </a:r>
            <a:r>
              <a:rPr lang="en-GB" b="1" dirty="0">
                <a:solidFill>
                  <a:prstClr val="black"/>
                </a:solidFill>
                <a:latin typeface="Arial Narrow" pitchFamily="34" charset="0"/>
              </a:rPr>
              <a:t>) impact on severe HIV morbidity &amp; disease progression, without increase in severe adverse events </a:t>
            </a:r>
            <a:endParaRPr lang="en-US" b="1" dirty="0">
              <a:solidFill>
                <a:prstClr val="black"/>
              </a:solidFill>
              <a:latin typeface="Arial Narrow" pitchFamily="34" charset="0"/>
            </a:endParaRPr>
          </a:p>
        </p:txBody>
      </p:sp>
      <p:sp>
        <p:nvSpPr>
          <p:cNvPr id="57" name="TextBox 56"/>
          <p:cNvSpPr txBox="1"/>
          <p:nvPr/>
        </p:nvSpPr>
        <p:spPr>
          <a:xfrm>
            <a:off x="2078921" y="1524929"/>
            <a:ext cx="1543104" cy="357237"/>
          </a:xfrm>
          <a:prstGeom prst="rect">
            <a:avLst/>
          </a:prstGeom>
          <a:noFill/>
        </p:spPr>
        <p:txBody>
          <a:bodyPr wrap="square" lIns="79460" tIns="39731" rIns="79460" bIns="39731" rtlCol="0">
            <a:spAutoFit/>
          </a:bodyPr>
          <a:lstStyle/>
          <a:p>
            <a:pPr defTabSz="795121" rtl="1" fontAlgn="base">
              <a:spcBef>
                <a:spcPct val="0"/>
              </a:spcBef>
              <a:spcAft>
                <a:spcPct val="0"/>
              </a:spcAft>
            </a:pPr>
            <a:r>
              <a:rPr lang="en-US" b="1" dirty="0">
                <a:solidFill>
                  <a:prstClr val="white"/>
                </a:solidFill>
              </a:rPr>
              <a:t>1995-2005</a:t>
            </a:r>
          </a:p>
        </p:txBody>
      </p:sp>
      <p:sp>
        <p:nvSpPr>
          <p:cNvPr id="58" name="TextBox 57"/>
          <p:cNvSpPr txBox="1"/>
          <p:nvPr/>
        </p:nvSpPr>
        <p:spPr>
          <a:xfrm>
            <a:off x="3590437" y="1515392"/>
            <a:ext cx="1983721" cy="357237"/>
          </a:xfrm>
          <a:prstGeom prst="rect">
            <a:avLst/>
          </a:prstGeom>
          <a:noFill/>
        </p:spPr>
        <p:txBody>
          <a:bodyPr wrap="square" lIns="79460" tIns="39731" rIns="79460" bIns="39731" rtlCol="0">
            <a:spAutoFit/>
          </a:bodyPr>
          <a:lstStyle/>
          <a:p>
            <a:pPr defTabSz="795121" rtl="1" fontAlgn="base">
              <a:spcBef>
                <a:spcPct val="0"/>
              </a:spcBef>
              <a:spcAft>
                <a:spcPct val="0"/>
              </a:spcAft>
            </a:pPr>
            <a:r>
              <a:rPr lang="en-US" b="1" dirty="0">
                <a:solidFill>
                  <a:prstClr val="white"/>
                </a:solidFill>
              </a:rPr>
              <a:t>2005-2010</a:t>
            </a:r>
          </a:p>
        </p:txBody>
      </p:sp>
      <p:sp>
        <p:nvSpPr>
          <p:cNvPr id="59" name="TextBox 58"/>
          <p:cNvSpPr txBox="1"/>
          <p:nvPr/>
        </p:nvSpPr>
        <p:spPr>
          <a:xfrm>
            <a:off x="8431820" y="1442544"/>
            <a:ext cx="847069" cy="403403"/>
          </a:xfrm>
          <a:prstGeom prst="rect">
            <a:avLst/>
          </a:prstGeom>
          <a:noFill/>
        </p:spPr>
        <p:txBody>
          <a:bodyPr wrap="square" lIns="79460" tIns="39731" rIns="79460" bIns="39731" rtlCol="0">
            <a:spAutoFit/>
          </a:bodyPr>
          <a:lstStyle/>
          <a:p>
            <a:pPr defTabSz="795121" rtl="1" fontAlgn="base">
              <a:spcBef>
                <a:spcPct val="0"/>
              </a:spcBef>
              <a:spcAft>
                <a:spcPct val="0"/>
              </a:spcAft>
            </a:pPr>
            <a:r>
              <a:rPr lang="en-US" sz="2100" b="1" dirty="0">
                <a:solidFill>
                  <a:srgbClr val="FFFF00"/>
                </a:solidFill>
              </a:rPr>
              <a:t>2015</a:t>
            </a:r>
          </a:p>
        </p:txBody>
      </p:sp>
      <p:sp>
        <p:nvSpPr>
          <p:cNvPr id="60" name="TextBox 59"/>
          <p:cNvSpPr txBox="1"/>
          <p:nvPr/>
        </p:nvSpPr>
        <p:spPr>
          <a:xfrm>
            <a:off x="5795629" y="1515392"/>
            <a:ext cx="1722587" cy="357237"/>
          </a:xfrm>
          <a:prstGeom prst="rect">
            <a:avLst/>
          </a:prstGeom>
          <a:noFill/>
        </p:spPr>
        <p:txBody>
          <a:bodyPr wrap="square" lIns="79460" tIns="39731" rIns="79460" bIns="39731" rtlCol="0">
            <a:spAutoFit/>
          </a:bodyPr>
          <a:lstStyle/>
          <a:p>
            <a:pPr algn="ctr" defTabSz="795121" rtl="1" fontAlgn="base">
              <a:spcBef>
                <a:spcPct val="0"/>
              </a:spcBef>
              <a:spcAft>
                <a:spcPct val="0"/>
              </a:spcAft>
            </a:pPr>
            <a:r>
              <a:rPr lang="en-US" b="1" dirty="0">
                <a:solidFill>
                  <a:prstClr val="white"/>
                </a:solidFill>
              </a:rPr>
              <a:t>2010-2013</a:t>
            </a:r>
          </a:p>
        </p:txBody>
      </p:sp>
      <p:sp>
        <p:nvSpPr>
          <p:cNvPr id="61" name="Down Arrow 60"/>
          <p:cNvSpPr/>
          <p:nvPr/>
        </p:nvSpPr>
        <p:spPr>
          <a:xfrm>
            <a:off x="2587389" y="2112313"/>
            <a:ext cx="222739" cy="289351"/>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62" name="Down Arrow 61"/>
          <p:cNvSpPr/>
          <p:nvPr/>
        </p:nvSpPr>
        <p:spPr>
          <a:xfrm>
            <a:off x="5454145" y="2092870"/>
            <a:ext cx="222739" cy="289351"/>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63" name="Down Arrow 62"/>
          <p:cNvSpPr/>
          <p:nvPr/>
        </p:nvSpPr>
        <p:spPr>
          <a:xfrm>
            <a:off x="8713749" y="2080151"/>
            <a:ext cx="222739" cy="26763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64" name="Down Arrow 63"/>
          <p:cNvSpPr/>
          <p:nvPr/>
        </p:nvSpPr>
        <p:spPr>
          <a:xfrm>
            <a:off x="4051569" y="2213988"/>
            <a:ext cx="216523" cy="2241397"/>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65" name="Down Arrow 64"/>
          <p:cNvSpPr/>
          <p:nvPr/>
        </p:nvSpPr>
        <p:spPr>
          <a:xfrm>
            <a:off x="7077823" y="2263196"/>
            <a:ext cx="246860" cy="2250026"/>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79460" tIns="39731" rIns="79460" bIns="39731" rtlCol="0" anchor="ctr"/>
          <a:lstStyle/>
          <a:p>
            <a:pPr algn="ctr" defTabSz="795121" rtl="1" fontAlgn="base">
              <a:spcBef>
                <a:spcPct val="0"/>
              </a:spcBef>
              <a:spcAft>
                <a:spcPct val="0"/>
              </a:spcAft>
            </a:pPr>
            <a:endParaRPr lang="en-US" sz="3400" b="1" dirty="0">
              <a:solidFill>
                <a:prstClr val="white"/>
              </a:solidFill>
            </a:endParaRPr>
          </a:p>
        </p:txBody>
      </p:sp>
      <p:sp>
        <p:nvSpPr>
          <p:cNvPr id="2" name="Rectangle 1">
            <a:extLst>
              <a:ext uri="{FF2B5EF4-FFF2-40B4-BE49-F238E27FC236}">
                <a16:creationId xmlns:a16="http://schemas.microsoft.com/office/drawing/2014/main" id="{722830A0-18B6-4277-9138-F4EEC57459DB}"/>
              </a:ext>
            </a:extLst>
          </p:cNvPr>
          <p:cNvSpPr/>
          <p:nvPr/>
        </p:nvSpPr>
        <p:spPr>
          <a:xfrm>
            <a:off x="506437" y="6260605"/>
            <a:ext cx="11521440" cy="535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Siedner MJ. START or SMART? Timing of Antiretroviral Therapy Initiation and Cardiovascular Risk for People With Human Immunodeficiency Virus Infection. </a:t>
            </a:r>
            <a:r>
              <a:rPr lang="en-US" i="1"/>
              <a:t>Open Forum Infectious Diseases</a:t>
            </a:r>
            <a:r>
              <a:rPr lang="en-US"/>
              <a:t>. 2016;3(1):ofw032. doi:10.1093/ofid/ofw032.</a:t>
            </a:r>
          </a:p>
        </p:txBody>
      </p:sp>
    </p:spTree>
    <p:extLst>
      <p:ext uri="{BB962C8B-B14F-4D97-AF65-F5344CB8AC3E}">
        <p14:creationId xmlns:p14="http://schemas.microsoft.com/office/powerpoint/2010/main" val="41926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64B0-FC18-4EC8-87DC-02D6A9F5BA9A}"/>
              </a:ext>
            </a:extLst>
          </p:cNvPr>
          <p:cNvSpPr>
            <a:spLocks noGrp="1"/>
          </p:cNvSpPr>
          <p:nvPr>
            <p:ph type="title"/>
          </p:nvPr>
        </p:nvSpPr>
        <p:spPr/>
        <p:txBody>
          <a:bodyPr/>
          <a:lstStyle/>
          <a:p>
            <a:r>
              <a:rPr lang="en-US" sz="4800" b="0" dirty="0">
                <a:solidFill>
                  <a:schemeClr val="tx2"/>
                </a:solidFill>
                <a:latin typeface="Calibri Light" panose="020F0302020204030204" pitchFamily="34" charset="0"/>
                <a:cs typeface="Calibri Light" panose="020F0302020204030204" pitchFamily="34" charset="0"/>
              </a:rPr>
              <a:t>Discussion: How Soon to Start ART </a:t>
            </a:r>
          </a:p>
        </p:txBody>
      </p:sp>
      <p:sp>
        <p:nvSpPr>
          <p:cNvPr id="3" name="Content Placeholder 2">
            <a:extLst>
              <a:ext uri="{FF2B5EF4-FFF2-40B4-BE49-F238E27FC236}">
                <a16:creationId xmlns:a16="http://schemas.microsoft.com/office/drawing/2014/main" id="{5C1092F6-1A96-4588-9AA2-DEE08AC57CF6}"/>
              </a:ext>
            </a:extLst>
          </p:cNvPr>
          <p:cNvSpPr>
            <a:spLocks noGrp="1"/>
          </p:cNvSpPr>
          <p:nvPr>
            <p:ph idx="1"/>
          </p:nvPr>
        </p:nvSpPr>
        <p:spPr/>
        <p:txBody>
          <a:bodyPr/>
          <a:lstStyle/>
          <a:p>
            <a:pPr>
              <a:lnSpc>
                <a:spcPct val="200000"/>
              </a:lnSpc>
            </a:pPr>
            <a:r>
              <a:rPr lang="en-US" dirty="0">
                <a:solidFill>
                  <a:srgbClr val="FF0000"/>
                </a:solidFill>
              </a:rPr>
              <a:t>Is Rapid ART feasible?</a:t>
            </a:r>
          </a:p>
          <a:p>
            <a:pPr lvl="1">
              <a:lnSpc>
                <a:spcPct val="200000"/>
              </a:lnSpc>
            </a:pPr>
            <a:r>
              <a:rPr lang="en-US" dirty="0">
                <a:solidFill>
                  <a:srgbClr val="FF0000"/>
                </a:solidFill>
              </a:rPr>
              <a:t>Same day ---&lt; 14 days</a:t>
            </a:r>
          </a:p>
          <a:p>
            <a:pPr lvl="1">
              <a:lnSpc>
                <a:spcPct val="200000"/>
              </a:lnSpc>
            </a:pPr>
            <a:r>
              <a:rPr lang="en-US" dirty="0">
                <a:solidFill>
                  <a:srgbClr val="FF0000"/>
                </a:solidFill>
              </a:rPr>
              <a:t>What resources are needed to support same-day ART?</a:t>
            </a:r>
          </a:p>
          <a:p>
            <a:pPr>
              <a:lnSpc>
                <a:spcPct val="200000"/>
              </a:lnSpc>
            </a:pPr>
            <a:r>
              <a:rPr lang="en-US" dirty="0"/>
              <a:t>Experience in using the current first lines</a:t>
            </a:r>
          </a:p>
          <a:p>
            <a:pPr>
              <a:lnSpc>
                <a:spcPct val="200000"/>
              </a:lnSpc>
            </a:pPr>
            <a:r>
              <a:rPr lang="en-US" dirty="0"/>
              <a:t>What do the updated guidelines say?</a:t>
            </a:r>
          </a:p>
        </p:txBody>
      </p:sp>
      <p:sp>
        <p:nvSpPr>
          <p:cNvPr id="4" name="Rectangle 3">
            <a:extLst>
              <a:ext uri="{FF2B5EF4-FFF2-40B4-BE49-F238E27FC236}">
                <a16:creationId xmlns:a16="http://schemas.microsoft.com/office/drawing/2014/main" id="{BB83A055-5323-479A-B1D2-120DE600DEFF}"/>
              </a:ext>
            </a:extLst>
          </p:cNvPr>
          <p:cNvSpPr/>
          <p:nvPr/>
        </p:nvSpPr>
        <p:spPr>
          <a:xfrm>
            <a:off x="10311618" y="6485206"/>
            <a:ext cx="1224218" cy="1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7801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
            <a:extLst>
              <a:ext uri="{FF2B5EF4-FFF2-40B4-BE49-F238E27FC236}">
                <a16:creationId xmlns:a16="http://schemas.microsoft.com/office/drawing/2014/main" id="{366F8056-2343-4265-B594-EA65381F0D9F}"/>
              </a:ext>
            </a:extLst>
          </p:cNvPr>
          <p:cNvSpPr>
            <a:spLocks noGrp="1"/>
          </p:cNvSpPr>
          <p:nvPr>
            <p:ph type="title"/>
          </p:nvPr>
        </p:nvSpPr>
        <p:spPr/>
        <p:txBody>
          <a:bodyPr/>
          <a:lstStyle/>
          <a:p>
            <a:r>
              <a:rPr lang="en-US" sz="4800" dirty="0">
                <a:solidFill>
                  <a:schemeClr val="tx2"/>
                </a:solidFill>
                <a:latin typeface="Calibri Light" panose="020F0302020204030204" pitchFamily="34" charset="0"/>
                <a:cs typeface="Calibri Light" panose="020F0302020204030204" pitchFamily="34" charset="0"/>
              </a:rPr>
              <a:t>Improved Clinical Outcomes With Rapid ART Initiation</a:t>
            </a:r>
          </a:p>
        </p:txBody>
      </p:sp>
      <p:sp>
        <p:nvSpPr>
          <p:cNvPr id="110" name="Content Placeholder 3">
            <a:extLst>
              <a:ext uri="{FF2B5EF4-FFF2-40B4-BE49-F238E27FC236}">
                <a16:creationId xmlns:a16="http://schemas.microsoft.com/office/drawing/2014/main" id="{FA226893-BA35-4A0A-8907-76262CF76868}"/>
              </a:ext>
            </a:extLst>
          </p:cNvPr>
          <p:cNvSpPr>
            <a:spLocks noGrp="1"/>
          </p:cNvSpPr>
          <p:nvPr>
            <p:ph idx="1"/>
          </p:nvPr>
        </p:nvSpPr>
        <p:spPr>
          <a:xfrm>
            <a:off x="604683" y="1513047"/>
            <a:ext cx="10877529" cy="2152791"/>
          </a:xfrm>
        </p:spPr>
        <p:txBody>
          <a:bodyPr/>
          <a:lstStyle/>
          <a:p>
            <a:r>
              <a:rPr lang="en-US" sz="2200" dirty="0"/>
              <a:t>START</a:t>
            </a:r>
            <a:r>
              <a:rPr lang="en-US" sz="2200" baseline="30000" dirty="0"/>
              <a:t>[1]</a:t>
            </a:r>
            <a:r>
              <a:rPr lang="en-US" sz="2200" dirty="0"/>
              <a:t> and HPTN 052</a:t>
            </a:r>
            <a:r>
              <a:rPr lang="en-US" sz="2200" baseline="30000" dirty="0"/>
              <a:t>[2]</a:t>
            </a:r>
            <a:r>
              <a:rPr lang="en-US" sz="2200" dirty="0"/>
              <a:t> studies resulted in universal recommendations for treating all persons with HIV infection</a:t>
            </a:r>
          </a:p>
          <a:p>
            <a:r>
              <a:rPr lang="en-US" sz="2200" dirty="0"/>
              <a:t>Systematic review of rapid ART initiation (4 RCTs in Africa, Haiti)</a:t>
            </a:r>
          </a:p>
          <a:p>
            <a:pPr lvl="1"/>
            <a:r>
              <a:rPr lang="en-US" sz="1999" dirty="0"/>
              <a:t>Compared with standard care, </a:t>
            </a:r>
            <a:r>
              <a:rPr lang="en-US" sz="1999" dirty="0">
                <a:solidFill>
                  <a:schemeClr val="accent3"/>
                </a:solidFill>
              </a:rPr>
              <a:t>same day ART increased</a:t>
            </a:r>
            <a:r>
              <a:rPr lang="en-US" sz="1999" dirty="0"/>
              <a:t> likelihood of ART initiation in first 90 days, patient retention and viral suppression at 12 mos</a:t>
            </a:r>
            <a:endParaRPr lang="en-US" dirty="0"/>
          </a:p>
        </p:txBody>
      </p:sp>
      <p:grpSp>
        <p:nvGrpSpPr>
          <p:cNvPr id="125" name="Group 124">
            <a:extLst>
              <a:ext uri="{FF2B5EF4-FFF2-40B4-BE49-F238E27FC236}">
                <a16:creationId xmlns:a16="http://schemas.microsoft.com/office/drawing/2014/main" id="{1AC80B02-1B6F-4D24-8F06-87B7A36E15FD}"/>
              </a:ext>
            </a:extLst>
          </p:cNvPr>
          <p:cNvGrpSpPr/>
          <p:nvPr/>
        </p:nvGrpSpPr>
        <p:grpSpPr>
          <a:xfrm>
            <a:off x="2935033" y="3599114"/>
            <a:ext cx="6216895" cy="3045937"/>
            <a:chOff x="2267918" y="3459743"/>
            <a:chExt cx="6218514" cy="3046730"/>
          </a:xfrm>
        </p:grpSpPr>
        <p:sp>
          <p:nvSpPr>
            <p:cNvPr id="126" name="Rectangle 125">
              <a:extLst>
                <a:ext uri="{FF2B5EF4-FFF2-40B4-BE49-F238E27FC236}">
                  <a16:creationId xmlns:a16="http://schemas.microsoft.com/office/drawing/2014/main" id="{653333A1-97B8-4EFE-8BF1-137BC920792F}"/>
                </a:ext>
              </a:extLst>
            </p:cNvPr>
            <p:cNvSpPr/>
            <p:nvPr/>
          </p:nvSpPr>
          <p:spPr>
            <a:xfrm>
              <a:off x="2267918" y="3459743"/>
              <a:ext cx="2870592" cy="2284297"/>
            </a:xfrm>
            <a:prstGeom prst="rect">
              <a:avLst/>
            </a:prstGeom>
          </p:spPr>
          <p:txBody>
            <a:bodyPr wrap="square">
              <a:spAutoFit/>
            </a:bodyPr>
            <a:lstStyle/>
            <a:p>
              <a:pPr eaLnBrk="0" fontAlgn="base" hangingPunct="0">
                <a:lnSpc>
                  <a:spcPct val="80000"/>
                </a:lnSpc>
                <a:spcBef>
                  <a:spcPct val="0"/>
                </a:spcBef>
                <a:spcAft>
                  <a:spcPct val="0"/>
                </a:spcAft>
              </a:pPr>
              <a:r>
                <a:rPr lang="en-US" b="1" dirty="0">
                  <a:solidFill>
                    <a:schemeClr val="tx2"/>
                  </a:solidFill>
                  <a:latin typeface="Arial" panose="020B0604020202020204" pitchFamily="34" charset="0"/>
                  <a:cs typeface="Arial" panose="020B0604020202020204" pitchFamily="34" charset="0"/>
                </a:rPr>
                <a:t>Characteristic</a:t>
              </a:r>
            </a:p>
            <a:p>
              <a:pPr eaLnBrk="0" fontAlgn="base" hangingPunct="0">
                <a:lnSpc>
                  <a:spcPct val="80000"/>
                </a:lnSpc>
                <a:spcBef>
                  <a:spcPct val="0"/>
                </a:spcBef>
                <a:spcAft>
                  <a:spcPct val="0"/>
                </a:spcAft>
              </a:pPr>
              <a:endParaRPr lang="en-US" sz="1600" b="1" dirty="0">
                <a:solidFill>
                  <a:schemeClr val="tx2"/>
                </a:solidFill>
                <a:latin typeface="Arial" panose="020B0604020202020204" pitchFamily="34" charset="0"/>
                <a:cs typeface="Arial" panose="020B0604020202020204" pitchFamily="34" charset="0"/>
              </a:endParaRP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ART start within 90 days</a:t>
              </a: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Retained in care at 12 mos</a:t>
              </a: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Viral suppression at 12 mos</a:t>
              </a: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LTFU at 12 mos</a:t>
              </a:r>
            </a:p>
            <a:p>
              <a:pPr eaLnBrk="0" fontAlgn="base" hangingPunct="0">
                <a:lnSpc>
                  <a:spcPct val="80000"/>
                </a:lnSpc>
                <a:spcBef>
                  <a:spcPct val="0"/>
                </a:spcBef>
                <a:spcAft>
                  <a:spcPct val="0"/>
                </a:spcAft>
              </a:pPr>
              <a:endParaRPr lang="en-US" sz="1600" dirty="0">
                <a:solidFill>
                  <a:schemeClr val="tx2"/>
                </a:solidFill>
                <a:latin typeface="Arial" panose="020B0604020202020204" pitchFamily="34" charset="0"/>
                <a:cs typeface="Arial" panose="020B0604020202020204" pitchFamily="34" charset="0"/>
              </a:endParaRPr>
            </a:p>
            <a:p>
              <a:pP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Died by 12 mos</a:t>
              </a:r>
            </a:p>
          </p:txBody>
        </p:sp>
        <p:cxnSp>
          <p:nvCxnSpPr>
            <p:cNvPr id="127" name="Straight Connector 126">
              <a:extLst>
                <a:ext uri="{FF2B5EF4-FFF2-40B4-BE49-F238E27FC236}">
                  <a16:creationId xmlns:a16="http://schemas.microsoft.com/office/drawing/2014/main" id="{0C555F41-0D36-4B8D-85A1-7C7F169061D7}"/>
                </a:ext>
              </a:extLst>
            </p:cNvPr>
            <p:cNvCxnSpPr>
              <a:cxnSpLocks/>
            </p:cNvCxnSpPr>
            <p:nvPr/>
          </p:nvCxnSpPr>
          <p:spPr bwMode="auto">
            <a:xfrm>
              <a:off x="6031762" y="3674217"/>
              <a:ext cx="0" cy="2194560"/>
            </a:xfrm>
            <a:prstGeom prst="line">
              <a:avLst/>
            </a:prstGeom>
            <a:noFill/>
            <a:ln w="2857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77651C88-F4FF-4032-A7C8-4A58650F31C3}"/>
                </a:ext>
              </a:extLst>
            </p:cNvPr>
            <p:cNvCxnSpPr>
              <a:cxnSpLocks/>
            </p:cNvCxnSpPr>
            <p:nvPr/>
          </p:nvCxnSpPr>
          <p:spPr bwMode="auto">
            <a:xfrm>
              <a:off x="3822875" y="5831891"/>
              <a:ext cx="4378255" cy="0"/>
            </a:xfrm>
            <a:prstGeom prst="line">
              <a:avLst/>
            </a:prstGeom>
            <a:noFill/>
            <a:ln w="2857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0299E73E-FE8E-4F48-8EDB-2A79045EAE89}"/>
                </a:ext>
              </a:extLst>
            </p:cNvPr>
            <p:cNvCxnSpPr/>
            <p:nvPr/>
          </p:nvCxnSpPr>
          <p:spPr bwMode="auto">
            <a:xfrm>
              <a:off x="4354982" y="5837947"/>
              <a:ext cx="0" cy="52694"/>
            </a:xfrm>
            <a:prstGeom prst="line">
              <a:avLst/>
            </a:prstGeom>
            <a:noFill/>
            <a:ln w="2857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2E3D19F3-7CDB-41EB-9071-E1017B51FB90}"/>
                </a:ext>
              </a:extLst>
            </p:cNvPr>
            <p:cNvCxnSpPr/>
            <p:nvPr/>
          </p:nvCxnSpPr>
          <p:spPr bwMode="auto">
            <a:xfrm>
              <a:off x="6029284" y="5837947"/>
              <a:ext cx="0" cy="52694"/>
            </a:xfrm>
            <a:prstGeom prst="line">
              <a:avLst/>
            </a:prstGeom>
            <a:noFill/>
            <a:ln w="2857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4301B19B-223F-4487-B597-6D31E0FE9715}"/>
                </a:ext>
              </a:extLst>
            </p:cNvPr>
            <p:cNvCxnSpPr/>
            <p:nvPr/>
          </p:nvCxnSpPr>
          <p:spPr bwMode="auto">
            <a:xfrm>
              <a:off x="7178907" y="5837947"/>
              <a:ext cx="0" cy="52694"/>
            </a:xfrm>
            <a:prstGeom prst="line">
              <a:avLst/>
            </a:prstGeom>
            <a:noFill/>
            <a:ln w="2857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5DFBFE3A-5E4A-4BD3-A775-39A77AAB54FE}"/>
                </a:ext>
              </a:extLst>
            </p:cNvPr>
            <p:cNvCxnSpPr/>
            <p:nvPr/>
          </p:nvCxnSpPr>
          <p:spPr bwMode="auto">
            <a:xfrm>
              <a:off x="6756235" y="5837947"/>
              <a:ext cx="0" cy="52694"/>
            </a:xfrm>
            <a:prstGeom prst="line">
              <a:avLst/>
            </a:prstGeom>
            <a:noFill/>
            <a:ln w="28575" cap="flat" cmpd="sng" algn="ctr">
              <a:solidFill>
                <a:schemeClr val="tx1"/>
              </a:solidFill>
              <a:prstDash val="solid"/>
              <a:round/>
              <a:headEnd type="none" w="med" len="med"/>
              <a:tailEnd type="none" w="med" len="med"/>
            </a:ln>
            <a:effectLst/>
          </p:spPr>
        </p:cxnSp>
        <p:cxnSp>
          <p:nvCxnSpPr>
            <p:cNvPr id="133" name="Straight Arrow Connector 132">
              <a:extLst>
                <a:ext uri="{FF2B5EF4-FFF2-40B4-BE49-F238E27FC236}">
                  <a16:creationId xmlns:a16="http://schemas.microsoft.com/office/drawing/2014/main" id="{1BA6F240-BC7F-46F0-B51D-19D7712CCE2D}"/>
                </a:ext>
              </a:extLst>
            </p:cNvPr>
            <p:cNvCxnSpPr/>
            <p:nvPr/>
          </p:nvCxnSpPr>
          <p:spPr bwMode="auto">
            <a:xfrm flipH="1">
              <a:off x="4877511" y="6168855"/>
              <a:ext cx="1078682" cy="0"/>
            </a:xfrm>
            <a:prstGeom prst="straightConnector1">
              <a:avLst/>
            </a:prstGeom>
            <a:noFill/>
            <a:ln w="28575" cap="flat" cmpd="sng" algn="ctr">
              <a:solidFill>
                <a:schemeClr val="tx1"/>
              </a:solidFill>
              <a:prstDash val="solid"/>
              <a:round/>
              <a:headEnd type="none" w="med" len="med"/>
              <a:tailEnd type="triangle"/>
            </a:ln>
            <a:effectLst/>
          </p:spPr>
        </p:cxnSp>
        <p:cxnSp>
          <p:nvCxnSpPr>
            <p:cNvPr id="134" name="Straight Arrow Connector 133">
              <a:extLst>
                <a:ext uri="{FF2B5EF4-FFF2-40B4-BE49-F238E27FC236}">
                  <a16:creationId xmlns:a16="http://schemas.microsoft.com/office/drawing/2014/main" id="{4AE8D1FB-0367-416C-A055-F597622EE568}"/>
                </a:ext>
              </a:extLst>
            </p:cNvPr>
            <p:cNvCxnSpPr/>
            <p:nvPr/>
          </p:nvCxnSpPr>
          <p:spPr bwMode="auto">
            <a:xfrm>
              <a:off x="6120035" y="6168855"/>
              <a:ext cx="547973" cy="0"/>
            </a:xfrm>
            <a:prstGeom prst="straightConnector1">
              <a:avLst/>
            </a:prstGeom>
            <a:noFill/>
            <a:ln w="28575" cap="flat" cmpd="sng" algn="ctr">
              <a:solidFill>
                <a:schemeClr val="tx1"/>
              </a:solidFill>
              <a:prstDash val="solid"/>
              <a:round/>
              <a:headEnd type="none" w="med" len="med"/>
              <a:tailEnd type="triangle"/>
            </a:ln>
            <a:effectLst/>
          </p:spPr>
        </p:cxnSp>
        <p:sp>
          <p:nvSpPr>
            <p:cNvPr id="135" name="Rectangle 134">
              <a:extLst>
                <a:ext uri="{FF2B5EF4-FFF2-40B4-BE49-F238E27FC236}">
                  <a16:creationId xmlns:a16="http://schemas.microsoft.com/office/drawing/2014/main" id="{0B09E3D0-5278-4804-818F-E7BB37948883}"/>
                </a:ext>
              </a:extLst>
            </p:cNvPr>
            <p:cNvSpPr/>
            <p:nvPr/>
          </p:nvSpPr>
          <p:spPr>
            <a:xfrm>
              <a:off x="4142725" y="5844543"/>
              <a:ext cx="470122" cy="338642"/>
            </a:xfrm>
            <a:prstGeom prst="rect">
              <a:avLst/>
            </a:prstGeom>
          </p:spPr>
          <p:txBody>
            <a:bodyPr wrap="none">
              <a:spAutoFit/>
            </a:bodyPr>
            <a:lstStyle/>
            <a:p>
              <a:pPr eaLnBrk="0" fontAlgn="base" hangingPunct="0">
                <a:spcBef>
                  <a:spcPct val="0"/>
                </a:spcBef>
                <a:spcAft>
                  <a:spcPct val="0"/>
                </a:spcAft>
              </a:pPr>
              <a:r>
                <a:rPr lang="en-US" sz="1600" dirty="0">
                  <a:solidFill>
                    <a:srgbClr val="FFFFFF"/>
                  </a:solidFill>
                  <a:latin typeface="Arial" panose="020B0604020202020204" pitchFamily="34" charset="0"/>
                  <a:cs typeface="Arial" panose="020B0604020202020204" pitchFamily="34" charset="0"/>
                </a:rPr>
                <a:t>0.2</a:t>
              </a:r>
            </a:p>
          </p:txBody>
        </p:sp>
        <p:sp>
          <p:nvSpPr>
            <p:cNvPr id="136" name="Rectangle 135">
              <a:extLst>
                <a:ext uri="{FF2B5EF4-FFF2-40B4-BE49-F238E27FC236}">
                  <a16:creationId xmlns:a16="http://schemas.microsoft.com/office/drawing/2014/main" id="{B3D1FBB5-45B8-4389-91F7-DEC013DC20FE}"/>
                </a:ext>
              </a:extLst>
            </p:cNvPr>
            <p:cNvSpPr/>
            <p:nvPr/>
          </p:nvSpPr>
          <p:spPr>
            <a:xfrm>
              <a:off x="5882522" y="5833141"/>
              <a:ext cx="298558" cy="338642"/>
            </a:xfrm>
            <a:prstGeom prst="rect">
              <a:avLst/>
            </a:prstGeom>
          </p:spPr>
          <p:txBody>
            <a:bodyPr wrap="none">
              <a:spAutoFit/>
            </a:bodyPr>
            <a:lstStyle/>
            <a:p>
              <a:pPr eaLnBrk="0" fontAlgn="base" hangingPunct="0">
                <a:spcBef>
                  <a:spcPct val="0"/>
                </a:spcBef>
                <a:spcAft>
                  <a:spcPct val="0"/>
                </a:spcAft>
              </a:pPr>
              <a:r>
                <a:rPr lang="en-US" sz="1600" dirty="0">
                  <a:solidFill>
                    <a:srgbClr val="FFFFFF"/>
                  </a:solidFill>
                  <a:latin typeface="Arial" panose="020B0604020202020204" pitchFamily="34" charset="0"/>
                  <a:cs typeface="Arial" panose="020B0604020202020204" pitchFamily="34" charset="0"/>
                </a:rPr>
                <a:t>1</a:t>
              </a:r>
            </a:p>
          </p:txBody>
        </p:sp>
        <p:sp>
          <p:nvSpPr>
            <p:cNvPr id="137" name="Rectangle 136">
              <a:extLst>
                <a:ext uri="{FF2B5EF4-FFF2-40B4-BE49-F238E27FC236}">
                  <a16:creationId xmlns:a16="http://schemas.microsoft.com/office/drawing/2014/main" id="{BF5A6077-CF5C-41EB-891D-EAAAAA1C3F10}"/>
                </a:ext>
              </a:extLst>
            </p:cNvPr>
            <p:cNvSpPr/>
            <p:nvPr/>
          </p:nvSpPr>
          <p:spPr>
            <a:xfrm>
              <a:off x="7029667" y="5839065"/>
              <a:ext cx="298558" cy="338642"/>
            </a:xfrm>
            <a:prstGeom prst="rect">
              <a:avLst/>
            </a:prstGeom>
          </p:spPr>
          <p:txBody>
            <a:bodyPr wrap="none">
              <a:spAutoFit/>
            </a:bodyPr>
            <a:lstStyle/>
            <a:p>
              <a:pPr eaLnBrk="0" fontAlgn="base" hangingPunct="0">
                <a:spcBef>
                  <a:spcPct val="0"/>
                </a:spcBef>
                <a:spcAft>
                  <a:spcPct val="0"/>
                </a:spcAft>
              </a:pPr>
              <a:r>
                <a:rPr lang="en-US" sz="1600" dirty="0">
                  <a:solidFill>
                    <a:srgbClr val="FFFFFF"/>
                  </a:solidFill>
                  <a:latin typeface="Arial" panose="020B0604020202020204" pitchFamily="34" charset="0"/>
                  <a:cs typeface="Arial" panose="020B0604020202020204" pitchFamily="34" charset="0"/>
                </a:rPr>
                <a:t>3</a:t>
              </a:r>
            </a:p>
          </p:txBody>
        </p:sp>
        <p:sp>
          <p:nvSpPr>
            <p:cNvPr id="138" name="Rectangle 137">
              <a:extLst>
                <a:ext uri="{FF2B5EF4-FFF2-40B4-BE49-F238E27FC236}">
                  <a16:creationId xmlns:a16="http://schemas.microsoft.com/office/drawing/2014/main" id="{77F64AA1-AE23-4D6E-8BB4-C3C5F5FCEB28}"/>
                </a:ext>
              </a:extLst>
            </p:cNvPr>
            <p:cNvSpPr/>
            <p:nvPr/>
          </p:nvSpPr>
          <p:spPr>
            <a:xfrm>
              <a:off x="4477844" y="6163774"/>
              <a:ext cx="1586103" cy="338642"/>
            </a:xfrm>
            <a:prstGeom prst="rect">
              <a:avLst/>
            </a:prstGeom>
          </p:spPr>
          <p:txBody>
            <a:bodyPr wrap="none">
              <a:spAutoFit/>
            </a:bodyPr>
            <a:lstStyle/>
            <a:p>
              <a:pPr algn="r" eaLnBrk="0" fontAlgn="base" hangingPunct="0">
                <a:spcBef>
                  <a:spcPct val="0"/>
                </a:spcBef>
                <a:spcAft>
                  <a:spcPct val="0"/>
                </a:spcAft>
              </a:pPr>
              <a:r>
                <a:rPr lang="en-US" sz="1600" b="1" dirty="0">
                  <a:solidFill>
                    <a:srgbClr val="FFFFFF"/>
                  </a:solidFill>
                  <a:latin typeface="Arial" panose="020B0604020202020204" pitchFamily="34" charset="0"/>
                  <a:cs typeface="Arial" panose="020B0604020202020204" pitchFamily="34" charset="0"/>
                </a:rPr>
                <a:t>Standard Care</a:t>
              </a:r>
            </a:p>
          </p:txBody>
        </p:sp>
        <p:sp>
          <p:nvSpPr>
            <p:cNvPr id="139" name="Rectangle 138">
              <a:extLst>
                <a:ext uri="{FF2B5EF4-FFF2-40B4-BE49-F238E27FC236}">
                  <a16:creationId xmlns:a16="http://schemas.microsoft.com/office/drawing/2014/main" id="{E6B530F7-9526-4BEF-A014-CD42A879FF0C}"/>
                </a:ext>
              </a:extLst>
            </p:cNvPr>
            <p:cNvSpPr/>
            <p:nvPr/>
          </p:nvSpPr>
          <p:spPr>
            <a:xfrm>
              <a:off x="6023203" y="6167831"/>
              <a:ext cx="1634591" cy="338642"/>
            </a:xfrm>
            <a:prstGeom prst="rect">
              <a:avLst/>
            </a:prstGeom>
          </p:spPr>
          <p:txBody>
            <a:bodyPr wrap="none">
              <a:spAutoFit/>
            </a:bodyPr>
            <a:lstStyle/>
            <a:p>
              <a:pPr eaLnBrk="0" fontAlgn="base" hangingPunct="0">
                <a:spcBef>
                  <a:spcPct val="0"/>
                </a:spcBef>
                <a:spcAft>
                  <a:spcPct val="0"/>
                </a:spcAft>
              </a:pPr>
              <a:r>
                <a:rPr lang="en-US" sz="1600" b="1" dirty="0">
                  <a:solidFill>
                    <a:srgbClr val="FFFFFF"/>
                  </a:solidFill>
                  <a:latin typeface="Arial" panose="020B0604020202020204" pitchFamily="34" charset="0"/>
                  <a:cs typeface="Arial" panose="020B0604020202020204" pitchFamily="34" charset="0"/>
                </a:rPr>
                <a:t>Same Day ART</a:t>
              </a:r>
            </a:p>
          </p:txBody>
        </p:sp>
        <p:sp>
          <p:nvSpPr>
            <p:cNvPr id="140" name="Rectangle 139">
              <a:extLst>
                <a:ext uri="{FF2B5EF4-FFF2-40B4-BE49-F238E27FC236}">
                  <a16:creationId xmlns:a16="http://schemas.microsoft.com/office/drawing/2014/main" id="{5B43B4D0-5E37-493E-B25F-8202AFEBA5D7}"/>
                </a:ext>
              </a:extLst>
            </p:cNvPr>
            <p:cNvSpPr/>
            <p:nvPr/>
          </p:nvSpPr>
          <p:spPr>
            <a:xfrm>
              <a:off x="6607976" y="5839206"/>
              <a:ext cx="298558" cy="338642"/>
            </a:xfrm>
            <a:prstGeom prst="rect">
              <a:avLst/>
            </a:prstGeom>
          </p:spPr>
          <p:txBody>
            <a:bodyPr wrap="none">
              <a:spAutoFit/>
            </a:bodyPr>
            <a:lstStyle/>
            <a:p>
              <a:pPr eaLnBrk="0" fontAlgn="base" hangingPunct="0">
                <a:spcBef>
                  <a:spcPct val="0"/>
                </a:spcBef>
                <a:spcAft>
                  <a:spcPct val="0"/>
                </a:spcAft>
              </a:pPr>
              <a:r>
                <a:rPr lang="en-US" sz="1600" dirty="0">
                  <a:solidFill>
                    <a:srgbClr val="FFFFFF"/>
                  </a:solidFill>
                  <a:latin typeface="Arial" panose="020B0604020202020204" pitchFamily="34" charset="0"/>
                  <a:cs typeface="Arial" panose="020B0604020202020204" pitchFamily="34" charset="0"/>
                </a:rPr>
                <a:t>2</a:t>
              </a:r>
            </a:p>
          </p:txBody>
        </p:sp>
        <p:sp>
          <p:nvSpPr>
            <p:cNvPr id="141" name="Diamond 140">
              <a:extLst>
                <a:ext uri="{FF2B5EF4-FFF2-40B4-BE49-F238E27FC236}">
                  <a16:creationId xmlns:a16="http://schemas.microsoft.com/office/drawing/2014/main" id="{32A35132-3962-4B29-9E38-06496CE70E29}"/>
                </a:ext>
              </a:extLst>
            </p:cNvPr>
            <p:cNvSpPr/>
            <p:nvPr/>
          </p:nvSpPr>
          <p:spPr bwMode="auto">
            <a:xfrm>
              <a:off x="6144379" y="3920449"/>
              <a:ext cx="393817" cy="108618"/>
            </a:xfrm>
            <a:prstGeom prst="diamond">
              <a:avLst/>
            </a:prstGeom>
            <a:noFill/>
            <a:ln w="28575">
              <a:solidFill>
                <a:schemeClr val="accent2"/>
              </a:solidFill>
            </a:ln>
            <a:extLst/>
          </p:spPr>
          <p:txBody>
            <a:bodyPr wrap="square" rtlCol="0" anchor="ctr">
              <a:noAutofit/>
            </a:bodyPr>
            <a:lstStyle/>
            <a:p>
              <a:pPr algn="ctr" fontAlgn="base">
                <a:spcBef>
                  <a:spcPct val="0"/>
                </a:spcBef>
                <a:spcAft>
                  <a:spcPct val="0"/>
                </a:spcAft>
              </a:pPr>
              <a:endParaRPr lang="en-US" sz="1400" b="1" dirty="0">
                <a:solidFill>
                  <a:srgbClr val="CDCDCF"/>
                </a:solidFill>
                <a:latin typeface="Arial" panose="020B0604020202020204" pitchFamily="34" charset="0"/>
                <a:cs typeface="Arial" panose="020B0604020202020204" pitchFamily="34" charset="0"/>
              </a:endParaRPr>
            </a:p>
          </p:txBody>
        </p:sp>
        <p:sp>
          <p:nvSpPr>
            <p:cNvPr id="142" name="Diamond 141">
              <a:extLst>
                <a:ext uri="{FF2B5EF4-FFF2-40B4-BE49-F238E27FC236}">
                  <a16:creationId xmlns:a16="http://schemas.microsoft.com/office/drawing/2014/main" id="{C591EBDA-FBF9-4AA6-88D2-9336EEA91114}"/>
                </a:ext>
              </a:extLst>
            </p:cNvPr>
            <p:cNvSpPr/>
            <p:nvPr/>
          </p:nvSpPr>
          <p:spPr bwMode="auto">
            <a:xfrm>
              <a:off x="6029526" y="4314020"/>
              <a:ext cx="251722" cy="108855"/>
            </a:xfrm>
            <a:prstGeom prst="diamond">
              <a:avLst/>
            </a:prstGeom>
            <a:noFill/>
            <a:ln w="28575">
              <a:solidFill>
                <a:schemeClr val="accent2"/>
              </a:solidFill>
            </a:ln>
            <a:extLst/>
          </p:spPr>
          <p:txBody>
            <a:bodyPr wrap="square" rtlCol="0" anchor="ctr">
              <a:noAutofit/>
            </a:bodyPr>
            <a:lstStyle/>
            <a:p>
              <a:pPr algn="ctr" fontAlgn="base">
                <a:spcBef>
                  <a:spcPct val="0"/>
                </a:spcBef>
                <a:spcAft>
                  <a:spcPct val="0"/>
                </a:spcAft>
              </a:pPr>
              <a:endParaRPr lang="en-US" sz="1400" b="1" dirty="0">
                <a:solidFill>
                  <a:srgbClr val="CDCDCF"/>
                </a:solidFill>
                <a:latin typeface="Arial" panose="020B0604020202020204" pitchFamily="34" charset="0"/>
                <a:cs typeface="Arial" panose="020B0604020202020204" pitchFamily="34" charset="0"/>
              </a:endParaRPr>
            </a:p>
          </p:txBody>
        </p:sp>
        <p:sp>
          <p:nvSpPr>
            <p:cNvPr id="143" name="Diamond 142">
              <a:extLst>
                <a:ext uri="{FF2B5EF4-FFF2-40B4-BE49-F238E27FC236}">
                  <a16:creationId xmlns:a16="http://schemas.microsoft.com/office/drawing/2014/main" id="{43CD57BB-7751-49B6-8A82-E0A9C15FE298}"/>
                </a:ext>
              </a:extLst>
            </p:cNvPr>
            <p:cNvSpPr/>
            <p:nvPr/>
          </p:nvSpPr>
          <p:spPr bwMode="auto">
            <a:xfrm>
              <a:off x="6104776" y="4713665"/>
              <a:ext cx="173243" cy="101182"/>
            </a:xfrm>
            <a:prstGeom prst="diamond">
              <a:avLst/>
            </a:prstGeom>
            <a:noFill/>
            <a:ln w="28575">
              <a:solidFill>
                <a:schemeClr val="accent2"/>
              </a:solidFill>
            </a:ln>
            <a:extLst/>
          </p:spPr>
          <p:txBody>
            <a:bodyPr wrap="square" rtlCol="0" anchor="ctr">
              <a:noAutofit/>
            </a:bodyPr>
            <a:lstStyle/>
            <a:p>
              <a:pPr algn="ctr" fontAlgn="base">
                <a:spcBef>
                  <a:spcPct val="0"/>
                </a:spcBef>
                <a:spcAft>
                  <a:spcPct val="0"/>
                </a:spcAft>
              </a:pPr>
              <a:endParaRPr lang="en-US" sz="1400" b="1" dirty="0">
                <a:solidFill>
                  <a:srgbClr val="CDCDCF"/>
                </a:solidFill>
                <a:latin typeface="Arial" panose="020B0604020202020204" pitchFamily="34" charset="0"/>
                <a:cs typeface="Arial" panose="020B0604020202020204" pitchFamily="34" charset="0"/>
              </a:endParaRPr>
            </a:p>
          </p:txBody>
        </p:sp>
        <p:sp>
          <p:nvSpPr>
            <p:cNvPr id="144" name="Diamond 143">
              <a:extLst>
                <a:ext uri="{FF2B5EF4-FFF2-40B4-BE49-F238E27FC236}">
                  <a16:creationId xmlns:a16="http://schemas.microsoft.com/office/drawing/2014/main" id="{2FC8B93A-59CE-459B-BDA2-CB9EB80638C5}"/>
                </a:ext>
              </a:extLst>
            </p:cNvPr>
            <p:cNvSpPr/>
            <p:nvPr/>
          </p:nvSpPr>
          <p:spPr bwMode="auto">
            <a:xfrm>
              <a:off x="5131485" y="5101856"/>
              <a:ext cx="941003" cy="125799"/>
            </a:xfrm>
            <a:prstGeom prst="diamond">
              <a:avLst/>
            </a:prstGeom>
            <a:noFill/>
            <a:ln w="28575">
              <a:solidFill>
                <a:schemeClr val="accent2"/>
              </a:solidFill>
            </a:ln>
            <a:extLst/>
          </p:spPr>
          <p:txBody>
            <a:bodyPr wrap="square" rtlCol="0" anchor="ctr">
              <a:noAutofit/>
            </a:bodyPr>
            <a:lstStyle/>
            <a:p>
              <a:pPr algn="ctr" fontAlgn="base">
                <a:spcBef>
                  <a:spcPct val="0"/>
                </a:spcBef>
                <a:spcAft>
                  <a:spcPct val="0"/>
                </a:spcAft>
              </a:pPr>
              <a:endParaRPr lang="en-US" sz="1400" b="1" dirty="0">
                <a:solidFill>
                  <a:srgbClr val="CDCDCF"/>
                </a:solidFill>
                <a:latin typeface="Arial" panose="020B0604020202020204" pitchFamily="34" charset="0"/>
                <a:cs typeface="Arial" panose="020B0604020202020204" pitchFamily="34" charset="0"/>
              </a:endParaRPr>
            </a:p>
          </p:txBody>
        </p:sp>
        <p:sp>
          <p:nvSpPr>
            <p:cNvPr id="145" name="Diamond 144">
              <a:extLst>
                <a:ext uri="{FF2B5EF4-FFF2-40B4-BE49-F238E27FC236}">
                  <a16:creationId xmlns:a16="http://schemas.microsoft.com/office/drawing/2014/main" id="{5CAE6CAE-D1A4-46E5-833C-176606CC6890}"/>
                </a:ext>
              </a:extLst>
            </p:cNvPr>
            <p:cNvSpPr/>
            <p:nvPr/>
          </p:nvSpPr>
          <p:spPr bwMode="auto">
            <a:xfrm>
              <a:off x="4723933" y="5463987"/>
              <a:ext cx="1276135" cy="121316"/>
            </a:xfrm>
            <a:prstGeom prst="diamond">
              <a:avLst/>
            </a:prstGeom>
            <a:noFill/>
            <a:ln w="28575">
              <a:solidFill>
                <a:schemeClr val="accent2"/>
              </a:solidFill>
            </a:ln>
            <a:extLst/>
          </p:spPr>
          <p:txBody>
            <a:bodyPr wrap="square" rtlCol="0" anchor="ctr">
              <a:noAutofit/>
            </a:bodyPr>
            <a:lstStyle/>
            <a:p>
              <a:pPr algn="ctr" fontAlgn="base">
                <a:spcBef>
                  <a:spcPct val="0"/>
                </a:spcBef>
                <a:spcAft>
                  <a:spcPct val="0"/>
                </a:spcAft>
              </a:pPr>
              <a:endParaRPr lang="en-US" sz="1400" b="1" dirty="0">
                <a:solidFill>
                  <a:srgbClr val="CDCDCF"/>
                </a:solidFill>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80D3C319-198A-4587-AEAE-AB0AE73C8565}"/>
                </a:ext>
              </a:extLst>
            </p:cNvPr>
            <p:cNvSpPr/>
            <p:nvPr/>
          </p:nvSpPr>
          <p:spPr>
            <a:xfrm>
              <a:off x="6842592" y="3459743"/>
              <a:ext cx="1643840" cy="2284297"/>
            </a:xfrm>
            <a:prstGeom prst="rect">
              <a:avLst/>
            </a:prstGeom>
          </p:spPr>
          <p:txBody>
            <a:bodyPr wrap="square">
              <a:spAutoFit/>
            </a:bodyPr>
            <a:lstStyle/>
            <a:p>
              <a:pPr algn="ctr" eaLnBrk="0" fontAlgn="base" hangingPunct="0">
                <a:lnSpc>
                  <a:spcPct val="80000"/>
                </a:lnSpc>
                <a:spcBef>
                  <a:spcPct val="0"/>
                </a:spcBef>
                <a:spcAft>
                  <a:spcPct val="0"/>
                </a:spcAft>
              </a:pPr>
              <a:r>
                <a:rPr lang="en-US" b="1" dirty="0">
                  <a:solidFill>
                    <a:schemeClr val="tx2"/>
                  </a:solidFill>
                  <a:latin typeface="Arial" panose="020B0604020202020204" pitchFamily="34" charset="0"/>
                  <a:cs typeface="Arial" panose="020B0604020202020204" pitchFamily="34" charset="0"/>
                </a:rPr>
                <a:t>RR (95% CI)</a:t>
              </a:r>
            </a:p>
            <a:p>
              <a:pPr algn="ctr" eaLnBrk="0" fontAlgn="base" hangingPunct="0">
                <a:lnSpc>
                  <a:spcPct val="80000"/>
                </a:lnSpc>
                <a:spcBef>
                  <a:spcPct val="0"/>
                </a:spcBef>
                <a:spcAft>
                  <a:spcPct val="0"/>
                </a:spcAft>
              </a:pPr>
              <a:endParaRPr lang="en-US" sz="1600" b="1" dirty="0">
                <a:solidFill>
                  <a:schemeClr val="tx2"/>
                </a:solidFill>
                <a:latin typeface="Arial" panose="020B0604020202020204" pitchFamily="34" charset="0"/>
                <a:cs typeface="Arial" panose="020B0604020202020204" pitchFamily="34" charset="0"/>
              </a:endParaRP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1.35 (1.13-1.62)</a:t>
              </a: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1.11 (0.99-1.26)</a:t>
              </a: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1.17 (1.07-1.27)</a:t>
              </a: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   </a:t>
              </a:r>
            </a:p>
            <a:p>
              <a:pPr algn="ctr" eaLnBrk="0" fontAlgn="base" hangingPunct="0">
                <a:lnSpc>
                  <a:spcPct val="80000"/>
                </a:lnSpc>
                <a:spcBef>
                  <a:spcPct val="0"/>
                </a:spcBef>
                <a:spcAft>
                  <a:spcPct val="0"/>
                </a:spcAft>
              </a:pPr>
              <a:r>
                <a:rPr lang="en-US" sz="1600" dirty="0">
                  <a:solidFill>
                    <a:schemeClr val="tx2"/>
                  </a:solidFill>
                  <a:latin typeface="Arial" panose="020B0604020202020204" pitchFamily="34" charset="0"/>
                  <a:cs typeface="Arial" panose="020B0604020202020204" pitchFamily="34" charset="0"/>
                </a:rPr>
                <a:t>0.66 (0.42-1.04)</a:t>
              </a:r>
            </a:p>
            <a:p>
              <a:pPr algn="ctr" eaLnBrk="0" fontAlgn="base" hangingPunct="0">
                <a:lnSpc>
                  <a:spcPct val="80000"/>
                </a:lnSpc>
                <a:spcBef>
                  <a:spcPct val="0"/>
                </a:spcBef>
                <a:spcAft>
                  <a:spcPct val="0"/>
                </a:spcAft>
              </a:pPr>
              <a:endParaRPr lang="en-US" sz="1600" dirty="0">
                <a:solidFill>
                  <a:srgbClr val="FFFFFF"/>
                </a:solidFill>
                <a:latin typeface="Arial" panose="020B0604020202020204" pitchFamily="34" charset="0"/>
                <a:cs typeface="Arial" panose="020B0604020202020204" pitchFamily="34" charset="0"/>
              </a:endParaRPr>
            </a:p>
            <a:p>
              <a:pPr algn="ctr" eaLnBrk="0" fontAlgn="base" hangingPunct="0">
                <a:lnSpc>
                  <a:spcPct val="80000"/>
                </a:lnSpc>
                <a:spcBef>
                  <a:spcPct val="0"/>
                </a:spcBef>
                <a:spcAft>
                  <a:spcPct val="0"/>
                </a:spcAft>
              </a:pPr>
              <a:r>
                <a:rPr lang="en-US" sz="1600" dirty="0">
                  <a:solidFill>
                    <a:srgbClr val="FFFFFF"/>
                  </a:solidFill>
                  <a:latin typeface="Arial" panose="020B0604020202020204" pitchFamily="34" charset="0"/>
                  <a:cs typeface="Arial" panose="020B0604020202020204" pitchFamily="34" charset="0"/>
                </a:rPr>
                <a:t>0.53 (0.28-1.00)</a:t>
              </a:r>
            </a:p>
          </p:txBody>
        </p:sp>
      </p:grpSp>
      <p:sp>
        <p:nvSpPr>
          <p:cNvPr id="30" name="Text Box 15">
            <a:extLst>
              <a:ext uri="{FF2B5EF4-FFF2-40B4-BE49-F238E27FC236}">
                <a16:creationId xmlns:a16="http://schemas.microsoft.com/office/drawing/2014/main" id="{4BBF7ED3-E968-413C-BEB5-6CCDB7319CF9}"/>
              </a:ext>
            </a:extLst>
          </p:cNvPr>
          <p:cNvSpPr txBox="1">
            <a:spLocks noChangeArrowheads="1"/>
          </p:cNvSpPr>
          <p:nvPr/>
        </p:nvSpPr>
        <p:spPr bwMode="auto">
          <a:xfrm>
            <a:off x="286626" y="6426940"/>
            <a:ext cx="7853363" cy="523220"/>
          </a:xfrm>
          <a:prstGeom prst="rect">
            <a:avLst/>
          </a:prstGeom>
          <a:noFill/>
          <a:ln>
            <a:noFill/>
          </a:ln>
          <a:extLst/>
        </p:spPr>
        <p:txBody>
          <a:bodyPr anchor="b">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defRPr/>
            </a:pPr>
            <a:r>
              <a:rPr lang="en-US" sz="1400" b="0" dirty="0"/>
              <a:t> INSIGHT START Study Group. N Engl J Med. 2015;373:795-807.</a:t>
            </a:r>
          </a:p>
          <a:p>
            <a:pPr>
              <a:defRPr/>
            </a:pPr>
            <a:r>
              <a:rPr lang="nl-NL" altLang="en-US" sz="1400" b="0" spc="-10" dirty="0">
                <a:solidFill>
                  <a:srgbClr val="CDCDCF"/>
                </a:solidFill>
              </a:rPr>
              <a:t>notes</a:t>
            </a:r>
          </a:p>
        </p:txBody>
      </p:sp>
      <p:sp>
        <p:nvSpPr>
          <p:cNvPr id="2" name="Rectangle 1">
            <a:extLst>
              <a:ext uri="{FF2B5EF4-FFF2-40B4-BE49-F238E27FC236}">
                <a16:creationId xmlns:a16="http://schemas.microsoft.com/office/drawing/2014/main" id="{874173F6-11B2-40AC-928A-C8A207522969}"/>
              </a:ext>
            </a:extLst>
          </p:cNvPr>
          <p:cNvSpPr/>
          <p:nvPr/>
        </p:nvSpPr>
        <p:spPr>
          <a:xfrm>
            <a:off x="10508566" y="6457070"/>
            <a:ext cx="1027270" cy="338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84E0861-69E1-469F-9B82-7A0B0B3EA178}"/>
              </a:ext>
            </a:extLst>
          </p:cNvPr>
          <p:cNvSpPr/>
          <p:nvPr/>
        </p:nvSpPr>
        <p:spPr>
          <a:xfrm rot="-1800000">
            <a:off x="1835588" y="2651188"/>
            <a:ext cx="8268398" cy="2006684"/>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Accelerated ART initiation can lead to improved clinical outcomes and is likely to be of particular benefit in those settings where extensive patient preparation prior to starting ART results in long delays. </a:t>
            </a:r>
          </a:p>
          <a:p>
            <a:pPr algn="ctr"/>
            <a:endParaRPr lang="en-US" dirty="0">
              <a:solidFill>
                <a:srgbClr val="FF0000"/>
              </a:solidFill>
            </a:endParaRPr>
          </a:p>
          <a:p>
            <a:pPr algn="ctr"/>
            <a:r>
              <a:rPr lang="en-US" dirty="0">
                <a:solidFill>
                  <a:srgbClr val="FF0000"/>
                </a:solidFill>
              </a:rPr>
              <a:t>These findings informed a WHO recommendation supporting accelerated ART initiation, including same day ART start</a:t>
            </a:r>
          </a:p>
        </p:txBody>
      </p:sp>
    </p:spTree>
    <p:extLst>
      <p:ext uri="{BB962C8B-B14F-4D97-AF65-F5344CB8AC3E}">
        <p14:creationId xmlns:p14="http://schemas.microsoft.com/office/powerpoint/2010/main" val="108434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All HIV positive adults irrespective of CD4 counts or WHO stage are eligible to start ART (</a:t>
            </a:r>
            <a:r>
              <a:rPr lang="en-US" b="1" dirty="0"/>
              <a:t>Treat All</a:t>
            </a:r>
            <a:r>
              <a:rPr lang="en-US" dirty="0"/>
              <a:t>). </a:t>
            </a:r>
          </a:p>
          <a:p>
            <a:endParaRPr lang="en-US" dirty="0"/>
          </a:p>
          <a:p>
            <a:pPr marL="0" indent="0">
              <a:buNone/>
            </a:pPr>
            <a:endParaRPr lang="en-US" dirty="0"/>
          </a:p>
          <a:p>
            <a:r>
              <a:rPr lang="en-US" dirty="0"/>
              <a:t>Patients should be initiated on ART immediately when they are ready.</a:t>
            </a:r>
          </a:p>
          <a:p>
            <a:pPr lvl="1"/>
            <a:r>
              <a:rPr lang="en-US" dirty="0"/>
              <a:t>Same Day / Within 7 days</a:t>
            </a:r>
          </a:p>
          <a:p>
            <a:pPr lvl="1"/>
            <a:r>
              <a:rPr lang="en-US" dirty="0"/>
              <a:t>Except CM and TBM</a:t>
            </a:r>
          </a:p>
          <a:p>
            <a:pPr marL="0" indent="0">
              <a:buNone/>
            </a:pPr>
            <a:endParaRPr lang="en-ZA" dirty="0"/>
          </a:p>
          <a:p>
            <a:pPr marL="0" indent="0">
              <a:buNone/>
            </a:pPr>
            <a:endParaRPr lang="en-ZA" dirty="0"/>
          </a:p>
        </p:txBody>
      </p:sp>
      <p:sp>
        <p:nvSpPr>
          <p:cNvPr id="22530" name="Rectangle 5"/>
          <p:cNvSpPr>
            <a:spLocks noGrp="1" noChangeArrowheads="1"/>
          </p:cNvSpPr>
          <p:nvPr>
            <p:ph type="title"/>
          </p:nvPr>
        </p:nvSpPr>
        <p:spPr>
          <a:ln/>
        </p:spPr>
        <p:txBody>
          <a:bodyPr/>
          <a:lstStyle/>
          <a:p>
            <a:r>
              <a:rPr lang="en-US" altLang="en-US" sz="4800" dirty="0">
                <a:solidFill>
                  <a:schemeClr val="tx1"/>
                </a:solidFill>
                <a:latin typeface="Calibri Light" panose="020F0302020204030204" pitchFamily="34" charset="0"/>
                <a:cs typeface="Calibri Light" panose="020F0302020204030204" pitchFamily="34" charset="0"/>
              </a:rPr>
              <a:t>ART Eligibility Criteria-Namibia </a:t>
            </a:r>
          </a:p>
        </p:txBody>
      </p:sp>
      <p:sp>
        <p:nvSpPr>
          <p:cNvPr id="4" name="Rectangle 3">
            <a:extLst>
              <a:ext uri="{FF2B5EF4-FFF2-40B4-BE49-F238E27FC236}">
                <a16:creationId xmlns:a16="http://schemas.microsoft.com/office/drawing/2014/main" id="{39FEA936-1362-41D2-9736-A3F6665E81ED}"/>
              </a:ext>
            </a:extLst>
          </p:cNvPr>
          <p:cNvSpPr/>
          <p:nvPr/>
        </p:nvSpPr>
        <p:spPr>
          <a:xfrm>
            <a:off x="10396025" y="6569612"/>
            <a:ext cx="1186375" cy="112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4213757-2022-425A-9B24-00E46521EAFE}"/>
              </a:ext>
            </a:extLst>
          </p:cNvPr>
          <p:cNvSpPr/>
          <p:nvPr/>
        </p:nvSpPr>
        <p:spPr>
          <a:xfrm>
            <a:off x="422031" y="6248400"/>
            <a:ext cx="6104893" cy="2967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Namibia 5</a:t>
            </a:r>
            <a:r>
              <a:rPr lang="en-US" baseline="30000" dirty="0"/>
              <a:t>th</a:t>
            </a:r>
            <a:r>
              <a:rPr lang="en-US" dirty="0"/>
              <a:t> ART Guidelines -2016</a:t>
            </a:r>
          </a:p>
        </p:txBody>
      </p:sp>
    </p:spTree>
    <p:extLst>
      <p:ext uri="{BB962C8B-B14F-4D97-AF65-F5344CB8AC3E}">
        <p14:creationId xmlns:p14="http://schemas.microsoft.com/office/powerpoint/2010/main" val="887479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5"/>
          <p:cNvSpPr>
            <a:spLocks noGrp="1" noChangeArrowheads="1"/>
          </p:cNvSpPr>
          <p:nvPr>
            <p:ph type="body" idx="1"/>
          </p:nvPr>
        </p:nvSpPr>
        <p:spPr/>
        <p:txBody>
          <a:bodyPr>
            <a:normAutofit/>
          </a:bodyPr>
          <a:lstStyle/>
          <a:p>
            <a:pPr>
              <a:defRPr/>
            </a:pPr>
            <a:r>
              <a:rPr lang="en-US" dirty="0"/>
              <a:t>Baseline Psychosocial Assessment:</a:t>
            </a:r>
          </a:p>
          <a:p>
            <a:pPr marL="0" indent="0">
              <a:buNone/>
              <a:defRPr/>
            </a:pPr>
            <a:endParaRPr lang="en-US" dirty="0"/>
          </a:p>
          <a:p>
            <a:pPr>
              <a:defRPr/>
            </a:pPr>
            <a:r>
              <a:rPr lang="en-US" dirty="0"/>
              <a:t>Baseline Medical History:</a:t>
            </a:r>
          </a:p>
          <a:p>
            <a:pPr lvl="1">
              <a:defRPr/>
            </a:pPr>
            <a:r>
              <a:rPr lang="en-US" dirty="0"/>
              <a:t>Especially previous and current OIs: </a:t>
            </a:r>
          </a:p>
          <a:p>
            <a:pPr lvl="2">
              <a:defRPr/>
            </a:pPr>
            <a:r>
              <a:rPr lang="en-US" dirty="0"/>
              <a:t>particularly TB</a:t>
            </a:r>
          </a:p>
          <a:p>
            <a:pPr lvl="1">
              <a:defRPr/>
            </a:pPr>
            <a:r>
              <a:rPr lang="en-US" dirty="0"/>
              <a:t>Medical illnesses  </a:t>
            </a:r>
          </a:p>
          <a:p>
            <a:pPr lvl="1">
              <a:defRPr/>
            </a:pPr>
            <a:r>
              <a:rPr lang="en-US" dirty="0"/>
              <a:t>Hospitalizations and previous surgery</a:t>
            </a:r>
          </a:p>
          <a:p>
            <a:pPr lvl="1">
              <a:defRPr/>
            </a:pPr>
            <a:r>
              <a:rPr lang="en-US" dirty="0"/>
              <a:t>Reproductive health issues in both men and women:</a:t>
            </a:r>
          </a:p>
          <a:p>
            <a:pPr lvl="2">
              <a:defRPr/>
            </a:pPr>
            <a:r>
              <a:rPr lang="en-US" dirty="0"/>
              <a:t>current or planned pregnancy and access to contraception</a:t>
            </a:r>
          </a:p>
          <a:p>
            <a:pPr>
              <a:defRPr/>
            </a:pPr>
            <a:endParaRPr lang="en-US" dirty="0"/>
          </a:p>
        </p:txBody>
      </p:sp>
      <p:sp>
        <p:nvSpPr>
          <p:cNvPr id="27651" name="Rectangle 4"/>
          <p:cNvSpPr>
            <a:spLocks noGrp="1" noChangeArrowheads="1"/>
          </p:cNvSpPr>
          <p:nvPr>
            <p:ph type="title"/>
          </p:nvPr>
        </p:nvSpPr>
        <p:spPr>
          <a:ln/>
        </p:spPr>
        <p:txBody>
          <a:bodyPr/>
          <a:lstStyle/>
          <a:p>
            <a:r>
              <a:rPr lang="en-US" altLang="en-US" sz="3400" dirty="0">
                <a:solidFill>
                  <a:schemeClr val="tx1"/>
                </a:solidFill>
              </a:rPr>
              <a:t>ART: Assessment at the Time of Diagnosis </a:t>
            </a:r>
          </a:p>
        </p:txBody>
      </p:sp>
      <p:sp>
        <p:nvSpPr>
          <p:cNvPr id="2" name="Rectangle 1">
            <a:extLst>
              <a:ext uri="{FF2B5EF4-FFF2-40B4-BE49-F238E27FC236}">
                <a16:creationId xmlns:a16="http://schemas.microsoft.com/office/drawing/2014/main" id="{D31EC1F7-9F97-4C90-AD1F-343B3668B087}"/>
              </a:ext>
            </a:extLst>
          </p:cNvPr>
          <p:cNvSpPr/>
          <p:nvPr/>
        </p:nvSpPr>
        <p:spPr>
          <a:xfrm>
            <a:off x="10494498" y="6414868"/>
            <a:ext cx="1087902"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45C173D-6450-4ACC-A52F-9D6A47E749FA}"/>
              </a:ext>
            </a:extLst>
          </p:cNvPr>
          <p:cNvSpPr/>
          <p:nvPr/>
        </p:nvSpPr>
        <p:spPr>
          <a:xfrm>
            <a:off x="422031" y="6248400"/>
            <a:ext cx="6104893" cy="2967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Namibia 5</a:t>
            </a:r>
            <a:r>
              <a:rPr lang="en-US" baseline="30000" dirty="0"/>
              <a:t>th</a:t>
            </a:r>
            <a:r>
              <a:rPr lang="en-US" dirty="0"/>
              <a:t> ART Guidelines -2016</a:t>
            </a:r>
          </a:p>
        </p:txBody>
      </p:sp>
    </p:spTree>
    <p:extLst>
      <p:ext uri="{BB962C8B-B14F-4D97-AF65-F5344CB8AC3E}">
        <p14:creationId xmlns:p14="http://schemas.microsoft.com/office/powerpoint/2010/main" val="302091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77882131"/>
              </p:ext>
            </p:extLst>
          </p:nvPr>
        </p:nvGraphicFramePr>
        <p:xfrm>
          <a:off x="203200" y="1447803"/>
          <a:ext cx="11785600" cy="4876800"/>
        </p:xfrm>
        <a:graphic>
          <a:graphicData uri="http://schemas.openxmlformats.org/drawingml/2006/table">
            <a:tbl>
              <a:tblPr firstRow="1" firstCol="1" bandRow="1">
                <a:tableStyleId>{5C22544A-7EE6-4342-B048-85BDC9FD1C3A}</a:tableStyleId>
              </a:tblPr>
              <a:tblGrid>
                <a:gridCol w="4165600">
                  <a:extLst>
                    <a:ext uri="{9D8B030D-6E8A-4147-A177-3AD203B41FA5}">
                      <a16:colId xmlns:a16="http://schemas.microsoft.com/office/drawing/2014/main" val="20000"/>
                    </a:ext>
                  </a:extLst>
                </a:gridCol>
                <a:gridCol w="1887384">
                  <a:extLst>
                    <a:ext uri="{9D8B030D-6E8A-4147-A177-3AD203B41FA5}">
                      <a16:colId xmlns:a16="http://schemas.microsoft.com/office/drawing/2014/main" val="20001"/>
                    </a:ext>
                  </a:extLst>
                </a:gridCol>
                <a:gridCol w="5732616">
                  <a:extLst>
                    <a:ext uri="{9D8B030D-6E8A-4147-A177-3AD203B41FA5}">
                      <a16:colId xmlns:a16="http://schemas.microsoft.com/office/drawing/2014/main" val="20002"/>
                    </a:ext>
                  </a:extLst>
                </a:gridCol>
              </a:tblGrid>
              <a:tr h="775947">
                <a:tc>
                  <a:txBody>
                    <a:bodyPr/>
                    <a:lstStyle/>
                    <a:p>
                      <a:pPr marL="36195" indent="-6350" algn="l">
                        <a:lnSpc>
                          <a:spcPct val="107000"/>
                        </a:lnSpc>
                        <a:spcAft>
                          <a:spcPts val="0"/>
                        </a:spcAft>
                      </a:pPr>
                      <a:r>
                        <a:rPr lang="en-US" sz="2400" dirty="0">
                          <a:solidFill>
                            <a:schemeClr val="tx1"/>
                          </a:solidFill>
                          <a:effectLst/>
                        </a:rPr>
                        <a:t>Phase of HIV management</a:t>
                      </a:r>
                      <a:endParaRPr lang="en-ZA" sz="2400" dirty="0">
                        <a:solidFill>
                          <a:schemeClr val="tx1"/>
                        </a:solidFill>
                        <a:effectLst/>
                        <a:latin typeface="Calibri"/>
                        <a:ea typeface="Calibri"/>
                        <a:cs typeface="Calibri"/>
                      </a:endParaRPr>
                    </a:p>
                  </a:txBody>
                  <a:tcPr marL="0" marR="33867" marT="36195" marB="0"/>
                </a:tc>
                <a:tc>
                  <a:txBody>
                    <a:bodyPr/>
                    <a:lstStyle/>
                    <a:p>
                      <a:pPr marL="6350" indent="-6350" algn="l">
                        <a:lnSpc>
                          <a:spcPct val="107000"/>
                        </a:lnSpc>
                        <a:spcAft>
                          <a:spcPts val="0"/>
                        </a:spcAft>
                      </a:pPr>
                      <a:r>
                        <a:rPr lang="en-US" sz="2400" dirty="0">
                          <a:solidFill>
                            <a:schemeClr val="tx1"/>
                          </a:solidFill>
                          <a:effectLst/>
                        </a:rPr>
                        <a:t>Tests </a:t>
                      </a:r>
                      <a:endParaRPr lang="en-ZA" sz="2400" dirty="0">
                        <a:solidFill>
                          <a:schemeClr val="tx1"/>
                        </a:solidFill>
                        <a:effectLst/>
                        <a:latin typeface="Calibri"/>
                        <a:ea typeface="Calibri"/>
                        <a:cs typeface="Calibri"/>
                      </a:endParaRPr>
                    </a:p>
                  </a:txBody>
                  <a:tcPr marL="0" marR="33867" marT="36195" marB="0"/>
                </a:tc>
                <a:tc>
                  <a:txBody>
                    <a:bodyPr/>
                    <a:lstStyle/>
                    <a:p>
                      <a:pPr marL="6350" indent="-6350" algn="l">
                        <a:lnSpc>
                          <a:spcPct val="107000"/>
                        </a:lnSpc>
                        <a:spcAft>
                          <a:spcPts val="0"/>
                        </a:spcAft>
                      </a:pPr>
                      <a:r>
                        <a:rPr lang="en-US" sz="2400" dirty="0">
                          <a:solidFill>
                            <a:schemeClr val="tx1"/>
                          </a:solidFill>
                          <a:effectLst/>
                        </a:rPr>
                        <a:t>Frequency</a:t>
                      </a:r>
                      <a:endParaRPr lang="en-ZA" sz="2400" dirty="0">
                        <a:solidFill>
                          <a:schemeClr val="tx1"/>
                        </a:solidFill>
                        <a:effectLst/>
                        <a:latin typeface="Calibri"/>
                        <a:ea typeface="Calibri"/>
                        <a:cs typeface="Calibri"/>
                      </a:endParaRPr>
                    </a:p>
                  </a:txBody>
                  <a:tcPr marL="0" marR="33867" marT="36195" marB="0"/>
                </a:tc>
                <a:extLst>
                  <a:ext uri="{0D108BD9-81ED-4DB2-BD59-A6C34878D82A}">
                    <a16:rowId xmlns:a16="http://schemas.microsoft.com/office/drawing/2014/main" val="10000"/>
                  </a:ext>
                </a:extLst>
              </a:tr>
              <a:tr h="4100853">
                <a:tc>
                  <a:txBody>
                    <a:bodyPr/>
                    <a:lstStyle/>
                    <a:p>
                      <a:pPr marL="36195" indent="-6350" algn="l">
                        <a:lnSpc>
                          <a:spcPct val="107000"/>
                        </a:lnSpc>
                        <a:spcAft>
                          <a:spcPts val="0"/>
                        </a:spcAft>
                      </a:pPr>
                      <a:r>
                        <a:rPr lang="en-US" sz="2400" dirty="0">
                          <a:solidFill>
                            <a:schemeClr val="tx1"/>
                          </a:solidFill>
                          <a:effectLst/>
                        </a:rPr>
                        <a:t>At initial clinic visit </a:t>
                      </a:r>
                      <a:endParaRPr lang="en-ZA" sz="2400" dirty="0">
                        <a:solidFill>
                          <a:schemeClr val="tx1"/>
                        </a:solidFill>
                        <a:effectLst/>
                        <a:latin typeface="Calibri"/>
                        <a:ea typeface="Calibri"/>
                        <a:cs typeface="Calibri"/>
                      </a:endParaRPr>
                    </a:p>
                  </a:txBody>
                  <a:tcPr marL="0" marR="33867" marT="36195" marB="0"/>
                </a:tc>
                <a:tc>
                  <a:txBody>
                    <a:bodyPr/>
                    <a:lstStyle/>
                    <a:p>
                      <a:pPr marL="6350" indent="-6350" algn="l">
                        <a:lnSpc>
                          <a:spcPct val="107000"/>
                        </a:lnSpc>
                        <a:spcAft>
                          <a:spcPts val="295"/>
                        </a:spcAft>
                      </a:pPr>
                      <a:r>
                        <a:rPr lang="en-US" sz="2400" dirty="0">
                          <a:solidFill>
                            <a:schemeClr val="tx1"/>
                          </a:solidFill>
                          <a:effectLst/>
                        </a:rPr>
                        <a:t>CD4</a:t>
                      </a:r>
                      <a:endParaRPr lang="en-ZA" sz="2400" dirty="0">
                        <a:solidFill>
                          <a:schemeClr val="tx1"/>
                        </a:solidFill>
                        <a:effectLst/>
                      </a:endParaRPr>
                    </a:p>
                    <a:p>
                      <a:pPr marL="6350" indent="-6350" algn="l">
                        <a:lnSpc>
                          <a:spcPct val="107000"/>
                        </a:lnSpc>
                        <a:spcAft>
                          <a:spcPts val="150"/>
                        </a:spcAft>
                      </a:pPr>
                      <a:r>
                        <a:rPr lang="en-US" sz="2400" dirty="0">
                          <a:solidFill>
                            <a:schemeClr val="tx1"/>
                          </a:solidFill>
                          <a:effectLst/>
                        </a:rPr>
                        <a:t>HBsAg</a:t>
                      </a:r>
                      <a:endParaRPr lang="en-ZA" sz="2400" dirty="0">
                        <a:solidFill>
                          <a:schemeClr val="tx1"/>
                        </a:solidFill>
                        <a:effectLst/>
                      </a:endParaRPr>
                    </a:p>
                    <a:p>
                      <a:pPr marL="6350" indent="-6350" algn="l">
                        <a:lnSpc>
                          <a:spcPct val="107000"/>
                        </a:lnSpc>
                        <a:spcAft>
                          <a:spcPts val="0"/>
                        </a:spcAft>
                      </a:pPr>
                      <a:endParaRPr lang="en-US" sz="2400" dirty="0">
                        <a:solidFill>
                          <a:schemeClr val="tx1"/>
                        </a:solidFill>
                        <a:effectLst/>
                      </a:endParaRPr>
                    </a:p>
                    <a:p>
                      <a:pPr marL="6350" indent="-6350" algn="l">
                        <a:lnSpc>
                          <a:spcPct val="107000"/>
                        </a:lnSpc>
                        <a:spcAft>
                          <a:spcPts val="0"/>
                        </a:spcAft>
                      </a:pPr>
                      <a:endParaRPr lang="en-US" sz="2400" dirty="0">
                        <a:solidFill>
                          <a:schemeClr val="tx1"/>
                        </a:solidFill>
                        <a:effectLst/>
                      </a:endParaRPr>
                    </a:p>
                    <a:p>
                      <a:pPr marL="6350" indent="-6350" algn="l">
                        <a:lnSpc>
                          <a:spcPct val="107000"/>
                        </a:lnSpc>
                        <a:spcAft>
                          <a:spcPts val="0"/>
                        </a:spcAft>
                      </a:pPr>
                      <a:r>
                        <a:rPr lang="en-US" sz="2400" dirty="0">
                          <a:solidFill>
                            <a:schemeClr val="tx1"/>
                          </a:solidFill>
                          <a:effectLst/>
                        </a:rPr>
                        <a:t> </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CrAg</a:t>
                      </a:r>
                      <a:r>
                        <a:rPr lang="en-US" sz="2400" baseline="30000" dirty="0">
                          <a:solidFill>
                            <a:schemeClr val="tx1"/>
                          </a:solidFill>
                          <a:effectLst/>
                        </a:rPr>
                        <a:t>1</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Hb</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CrCl</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Urine dipstick</a:t>
                      </a:r>
                      <a:r>
                        <a:rPr lang="en-US" sz="2400" baseline="30000" dirty="0">
                          <a:solidFill>
                            <a:schemeClr val="tx1"/>
                          </a:solidFill>
                          <a:effectLst/>
                        </a:rPr>
                        <a:t>2</a:t>
                      </a:r>
                      <a:endParaRPr lang="en-ZA" sz="2400" dirty="0">
                        <a:solidFill>
                          <a:schemeClr val="tx1"/>
                        </a:solidFill>
                        <a:effectLst/>
                        <a:latin typeface="Calibri"/>
                        <a:ea typeface="Calibri"/>
                        <a:cs typeface="Calibri"/>
                      </a:endParaRPr>
                    </a:p>
                  </a:txBody>
                  <a:tcPr marL="0" marR="33867" marT="36195" marB="0"/>
                </a:tc>
                <a:tc>
                  <a:txBody>
                    <a:bodyPr/>
                    <a:lstStyle/>
                    <a:p>
                      <a:pPr marL="6350" indent="-6350" algn="l">
                        <a:lnSpc>
                          <a:spcPct val="107000"/>
                        </a:lnSpc>
                        <a:spcAft>
                          <a:spcPts val="295"/>
                        </a:spcAft>
                      </a:pPr>
                      <a:r>
                        <a:rPr lang="en-US" sz="2400" dirty="0">
                          <a:solidFill>
                            <a:schemeClr val="tx1"/>
                          </a:solidFill>
                          <a:effectLst/>
                        </a:rPr>
                        <a:t>Once</a:t>
                      </a:r>
                      <a:endParaRPr lang="en-ZA" sz="2400" dirty="0">
                        <a:solidFill>
                          <a:schemeClr val="tx1"/>
                        </a:solidFill>
                        <a:effectLst/>
                      </a:endParaRPr>
                    </a:p>
                    <a:p>
                      <a:pPr marL="6350" indent="-6350" algn="l">
                        <a:lnSpc>
                          <a:spcPct val="107000"/>
                        </a:lnSpc>
                        <a:spcAft>
                          <a:spcPts val="295"/>
                        </a:spcAft>
                      </a:pPr>
                      <a:r>
                        <a:rPr lang="en-US" sz="2400" dirty="0">
                          <a:solidFill>
                            <a:schemeClr val="tx1"/>
                          </a:solidFill>
                          <a:effectLst/>
                        </a:rPr>
                        <a:t>Once; if positive, repeat after 6 months. If HBsAg is reactive,  then the lab will automatically do ALT</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Once if CD4&lt;200 </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Once </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Once</a:t>
                      </a:r>
                      <a:endParaRPr lang="en-ZA" sz="2400" dirty="0">
                        <a:solidFill>
                          <a:schemeClr val="tx1"/>
                        </a:solidFill>
                        <a:effectLst/>
                      </a:endParaRPr>
                    </a:p>
                    <a:p>
                      <a:pPr marL="6350" indent="-6350" algn="l">
                        <a:lnSpc>
                          <a:spcPct val="107000"/>
                        </a:lnSpc>
                        <a:spcAft>
                          <a:spcPts val="0"/>
                        </a:spcAft>
                      </a:pPr>
                      <a:r>
                        <a:rPr lang="en-US" sz="2400" dirty="0">
                          <a:solidFill>
                            <a:schemeClr val="tx1"/>
                          </a:solidFill>
                          <a:effectLst/>
                        </a:rPr>
                        <a:t>Once</a:t>
                      </a:r>
                      <a:endParaRPr lang="en-ZA" sz="2400" dirty="0">
                        <a:solidFill>
                          <a:schemeClr val="tx1"/>
                        </a:solidFill>
                        <a:effectLst/>
                        <a:latin typeface="Calibri"/>
                        <a:ea typeface="Calibri"/>
                        <a:cs typeface="Calibri"/>
                      </a:endParaRPr>
                    </a:p>
                  </a:txBody>
                  <a:tcPr marL="0" marR="33867" marT="36195" marB="0"/>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a:xfrm>
            <a:off x="101607" y="228600"/>
            <a:ext cx="11434233" cy="914400"/>
          </a:xfrm>
        </p:spPr>
        <p:txBody>
          <a:bodyPr/>
          <a:lstStyle/>
          <a:p>
            <a:r>
              <a:rPr lang="en-US" altLang="en-US" dirty="0">
                <a:solidFill>
                  <a:schemeClr val="tx1"/>
                </a:solidFill>
              </a:rPr>
              <a:t>Laboratory Monitoring </a:t>
            </a:r>
            <a:endParaRPr lang="en-ZA" dirty="0">
              <a:solidFill>
                <a:schemeClr val="tx1"/>
              </a:solidFill>
            </a:endParaRPr>
          </a:p>
        </p:txBody>
      </p:sp>
      <p:sp>
        <p:nvSpPr>
          <p:cNvPr id="2" name="Rectangle 1">
            <a:extLst>
              <a:ext uri="{FF2B5EF4-FFF2-40B4-BE49-F238E27FC236}">
                <a16:creationId xmlns:a16="http://schemas.microsoft.com/office/drawing/2014/main" id="{3AD7F4AB-1B7A-4E83-BC07-A4A5BFB469BC}"/>
              </a:ext>
            </a:extLst>
          </p:cNvPr>
          <p:cNvSpPr/>
          <p:nvPr/>
        </p:nvSpPr>
        <p:spPr>
          <a:xfrm>
            <a:off x="10536702" y="6485206"/>
            <a:ext cx="999138" cy="372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99FC9B6-16D3-4A85-AC73-059F3A2696FF}"/>
              </a:ext>
            </a:extLst>
          </p:cNvPr>
          <p:cNvSpPr/>
          <p:nvPr/>
        </p:nvSpPr>
        <p:spPr>
          <a:xfrm>
            <a:off x="422031" y="6248400"/>
            <a:ext cx="6104893" cy="381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Namibia 5</a:t>
            </a:r>
            <a:r>
              <a:rPr lang="en-US" baseline="30000" dirty="0"/>
              <a:t>th</a:t>
            </a:r>
            <a:r>
              <a:rPr lang="en-US" dirty="0"/>
              <a:t> ART Guidelines -2016</a:t>
            </a:r>
          </a:p>
        </p:txBody>
      </p:sp>
    </p:spTree>
    <p:extLst>
      <p:ext uri="{BB962C8B-B14F-4D97-AF65-F5344CB8AC3E}">
        <p14:creationId xmlns:p14="http://schemas.microsoft.com/office/powerpoint/2010/main" val="1542435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normAutofit/>
          </a:bodyPr>
          <a:lstStyle/>
          <a:p>
            <a:pPr>
              <a:defRPr/>
            </a:pPr>
            <a:r>
              <a:rPr lang="en-ZA" altLang="en-US" dirty="0">
                <a:solidFill>
                  <a:schemeClr val="tx1"/>
                </a:solidFill>
              </a:rPr>
              <a:t>Recommended First Line ART Regimens</a:t>
            </a:r>
          </a:p>
        </p:txBody>
      </p:sp>
      <p:graphicFrame>
        <p:nvGraphicFramePr>
          <p:cNvPr id="2" name="Table 1"/>
          <p:cNvGraphicFramePr>
            <a:graphicFrameLocks noGrp="1"/>
          </p:cNvGraphicFramePr>
          <p:nvPr>
            <p:extLst>
              <p:ext uri="{D42A27DB-BD31-4B8C-83A1-F6EECF244321}">
                <p14:modId xmlns:p14="http://schemas.microsoft.com/office/powerpoint/2010/main" val="3986246645"/>
              </p:ext>
            </p:extLst>
          </p:nvPr>
        </p:nvGraphicFramePr>
        <p:xfrm>
          <a:off x="914402" y="1676400"/>
          <a:ext cx="10261598" cy="4191000"/>
        </p:xfrm>
        <a:graphic>
          <a:graphicData uri="http://schemas.openxmlformats.org/drawingml/2006/table">
            <a:tbl>
              <a:tblPr firstRow="1" firstCol="1" bandRow="1"/>
              <a:tblGrid>
                <a:gridCol w="3778320">
                  <a:extLst>
                    <a:ext uri="{9D8B030D-6E8A-4147-A177-3AD203B41FA5}">
                      <a16:colId xmlns:a16="http://schemas.microsoft.com/office/drawing/2014/main" val="20000"/>
                    </a:ext>
                  </a:extLst>
                </a:gridCol>
                <a:gridCol w="3458353">
                  <a:extLst>
                    <a:ext uri="{9D8B030D-6E8A-4147-A177-3AD203B41FA5}">
                      <a16:colId xmlns:a16="http://schemas.microsoft.com/office/drawing/2014/main" val="20001"/>
                    </a:ext>
                  </a:extLst>
                </a:gridCol>
                <a:gridCol w="3024925">
                  <a:extLst>
                    <a:ext uri="{9D8B030D-6E8A-4147-A177-3AD203B41FA5}">
                      <a16:colId xmlns:a16="http://schemas.microsoft.com/office/drawing/2014/main" val="20002"/>
                    </a:ext>
                  </a:extLst>
                </a:gridCol>
              </a:tblGrid>
              <a:tr h="867700">
                <a:tc>
                  <a:txBody>
                    <a:bodyPr/>
                    <a:lstStyle/>
                    <a:p>
                      <a:pPr algn="ctr">
                        <a:lnSpc>
                          <a:spcPct val="115000"/>
                        </a:lnSpc>
                        <a:spcAft>
                          <a:spcPts val="1000"/>
                        </a:spcAft>
                      </a:pPr>
                      <a:r>
                        <a:rPr lang="en-ZA" sz="2400" b="1" dirty="0">
                          <a:solidFill>
                            <a:schemeClr val="tx1"/>
                          </a:solidFill>
                          <a:effectLst/>
                          <a:latin typeface="Times New Roman"/>
                          <a:ea typeface="Calibri"/>
                          <a:cs typeface="Times New Roman"/>
                        </a:rPr>
                        <a:t>1</a:t>
                      </a:r>
                      <a:r>
                        <a:rPr lang="en-ZA" sz="2400" b="1" baseline="30000" dirty="0">
                          <a:solidFill>
                            <a:schemeClr val="tx1"/>
                          </a:solidFill>
                          <a:effectLst/>
                          <a:latin typeface="Times New Roman"/>
                          <a:ea typeface="Calibri"/>
                          <a:cs typeface="Times New Roman"/>
                        </a:rPr>
                        <a:t>st</a:t>
                      </a:r>
                      <a:r>
                        <a:rPr lang="en-ZA" sz="2400" b="1" dirty="0">
                          <a:solidFill>
                            <a:schemeClr val="tx1"/>
                          </a:solidFill>
                          <a:effectLst/>
                          <a:latin typeface="Times New Roman"/>
                          <a:ea typeface="Calibri"/>
                          <a:cs typeface="Times New Roman"/>
                        </a:rPr>
                        <a:t> line ART</a:t>
                      </a:r>
                      <a:endParaRPr lang="en-ZA" sz="2400" dirty="0">
                        <a:solidFill>
                          <a:schemeClr val="tx1"/>
                        </a:solidFill>
                        <a:effectLst/>
                        <a:latin typeface="Calibri"/>
                        <a:ea typeface="Calibri"/>
                        <a:cs typeface="Times New Roman"/>
                      </a:endParaRPr>
                    </a:p>
                  </a:txBody>
                  <a:tcPr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gn="ctr">
                        <a:lnSpc>
                          <a:spcPct val="115000"/>
                        </a:lnSpc>
                        <a:spcAft>
                          <a:spcPts val="1000"/>
                        </a:spcAft>
                      </a:pPr>
                      <a:r>
                        <a:rPr lang="en-ZA" sz="2400" b="1" dirty="0">
                          <a:solidFill>
                            <a:schemeClr val="tx1"/>
                          </a:solidFill>
                          <a:effectLst/>
                          <a:latin typeface="Times New Roman"/>
                          <a:ea typeface="Calibri"/>
                          <a:cs typeface="Times New Roman"/>
                        </a:rPr>
                        <a:t>Preferred 1</a:t>
                      </a:r>
                      <a:r>
                        <a:rPr lang="en-ZA" sz="2400" b="1" baseline="30000" dirty="0">
                          <a:solidFill>
                            <a:schemeClr val="tx1"/>
                          </a:solidFill>
                          <a:effectLst/>
                          <a:latin typeface="Times New Roman"/>
                          <a:ea typeface="Calibri"/>
                          <a:cs typeface="Times New Roman"/>
                        </a:rPr>
                        <a:t>st</a:t>
                      </a:r>
                      <a:r>
                        <a:rPr lang="en-ZA" sz="2400" b="1" dirty="0">
                          <a:solidFill>
                            <a:schemeClr val="tx1"/>
                          </a:solidFill>
                          <a:effectLst/>
                          <a:latin typeface="Times New Roman"/>
                          <a:ea typeface="Calibri"/>
                          <a:cs typeface="Times New Roman"/>
                        </a:rPr>
                        <a:t> line Regimens</a:t>
                      </a:r>
                      <a:endParaRPr lang="en-ZA" sz="2400" dirty="0">
                        <a:solidFill>
                          <a:schemeClr val="tx1"/>
                        </a:solidFill>
                        <a:effectLst/>
                        <a:latin typeface="Calibri"/>
                        <a:ea typeface="Calibri"/>
                        <a:cs typeface="Times New Roman"/>
                      </a:endParaRPr>
                    </a:p>
                  </a:txBody>
                  <a:tcPr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gn="ctr">
                        <a:lnSpc>
                          <a:spcPct val="115000"/>
                        </a:lnSpc>
                        <a:spcAft>
                          <a:spcPts val="1000"/>
                        </a:spcAft>
                      </a:pPr>
                      <a:r>
                        <a:rPr lang="en-ZA" sz="2400" b="1" dirty="0">
                          <a:solidFill>
                            <a:schemeClr val="tx1"/>
                          </a:solidFill>
                          <a:effectLst/>
                          <a:latin typeface="Times New Roman"/>
                          <a:ea typeface="Calibri"/>
                          <a:cs typeface="Times New Roman"/>
                        </a:rPr>
                        <a:t>Alternative 1</a:t>
                      </a:r>
                      <a:r>
                        <a:rPr lang="en-ZA" sz="2400" b="1" baseline="30000" dirty="0">
                          <a:solidFill>
                            <a:schemeClr val="tx1"/>
                          </a:solidFill>
                          <a:effectLst/>
                          <a:latin typeface="Times New Roman"/>
                          <a:ea typeface="Calibri"/>
                          <a:cs typeface="Times New Roman"/>
                        </a:rPr>
                        <a:t>st</a:t>
                      </a:r>
                      <a:r>
                        <a:rPr lang="en-ZA" sz="2400" b="1" dirty="0">
                          <a:solidFill>
                            <a:schemeClr val="tx1"/>
                          </a:solidFill>
                          <a:effectLst/>
                          <a:latin typeface="Times New Roman"/>
                          <a:ea typeface="Calibri"/>
                          <a:cs typeface="Times New Roman"/>
                        </a:rPr>
                        <a:t> line Regimens</a:t>
                      </a:r>
                      <a:endParaRPr lang="en-ZA" sz="2400" dirty="0">
                        <a:solidFill>
                          <a:schemeClr val="tx1"/>
                        </a:solidFill>
                        <a:effectLst/>
                        <a:latin typeface="Calibri"/>
                        <a:ea typeface="Calibri"/>
                        <a:cs typeface="Times New Roman"/>
                      </a:endParaRPr>
                    </a:p>
                  </a:txBody>
                  <a:tcPr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0"/>
                  </a:ext>
                </a:extLst>
              </a:tr>
              <a:tr h="3323300">
                <a:tc>
                  <a:txBody>
                    <a:bodyPr/>
                    <a:lstStyle/>
                    <a:p>
                      <a:pPr>
                        <a:lnSpc>
                          <a:spcPct val="115000"/>
                        </a:lnSpc>
                        <a:spcAft>
                          <a:spcPts val="1000"/>
                        </a:spcAft>
                      </a:pPr>
                      <a:r>
                        <a:rPr lang="en-ZA" sz="2000" dirty="0">
                          <a:effectLst/>
                          <a:latin typeface="Times New Roman"/>
                          <a:ea typeface="Calibri"/>
                          <a:cs typeface="Times New Roman"/>
                        </a:rPr>
                        <a:t>Adults (including adolescents ≥ 10 years old and weigh at least 35 kg), pregnant and breastfeeding women, adults with TB disease and adults with HBV         co-infection</a:t>
                      </a:r>
                      <a:endParaRPr lang="en-ZA" sz="2000" dirty="0">
                        <a:effectLst/>
                        <a:latin typeface="Calibri"/>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ZA" sz="2000" dirty="0">
                          <a:effectLst/>
                          <a:latin typeface="Times New Roman" panose="02020603050405020304" pitchFamily="18" charset="0"/>
                          <a:ea typeface="Calibri"/>
                          <a:cs typeface="Times New Roman" panose="02020603050405020304" pitchFamily="18" charset="0"/>
                        </a:rPr>
                        <a:t>TDF + FTC</a:t>
                      </a:r>
                      <a:r>
                        <a:rPr lang="en-ZA" sz="2000" baseline="30000" dirty="0">
                          <a:effectLst/>
                          <a:latin typeface="Times New Roman" panose="02020603050405020304" pitchFamily="18" charset="0"/>
                          <a:ea typeface="Calibri"/>
                          <a:cs typeface="Times New Roman" panose="02020603050405020304" pitchFamily="18" charset="0"/>
                        </a:rPr>
                        <a:t> </a:t>
                      </a:r>
                      <a:r>
                        <a:rPr lang="en-ZA" sz="2000" dirty="0">
                          <a:effectLst/>
                          <a:latin typeface="Times New Roman" panose="02020603050405020304" pitchFamily="18" charset="0"/>
                          <a:ea typeface="Calibri"/>
                          <a:cs typeface="Times New Roman" panose="02020603050405020304" pitchFamily="18" charset="0"/>
                        </a:rPr>
                        <a:t>(or 3TC) + EFV</a:t>
                      </a:r>
                    </a:p>
                    <a:p>
                      <a:pPr algn="ctr">
                        <a:lnSpc>
                          <a:spcPct val="115000"/>
                        </a:lnSpc>
                        <a:spcAft>
                          <a:spcPts val="0"/>
                        </a:spcAft>
                      </a:pPr>
                      <a:r>
                        <a:rPr lang="en-ZA" sz="2000" dirty="0">
                          <a:effectLst/>
                          <a:latin typeface="Times New Roman" panose="02020603050405020304" pitchFamily="18" charset="0"/>
                          <a:ea typeface="Calibri"/>
                          <a:cs typeface="Times New Roman" panose="02020603050405020304" pitchFamily="18" charset="0"/>
                        </a:rPr>
                        <a:t>(once daily FDC)</a:t>
                      </a:r>
                    </a:p>
                    <a:p>
                      <a:pPr algn="ctr">
                        <a:lnSpc>
                          <a:spcPct val="115000"/>
                        </a:lnSpc>
                        <a:spcAft>
                          <a:spcPts val="0"/>
                        </a:spcAft>
                      </a:pPr>
                      <a:r>
                        <a:rPr lang="en-ZA" sz="2000" dirty="0">
                          <a:effectLst/>
                          <a:latin typeface="Times New Roman" panose="02020603050405020304" pitchFamily="18" charset="0"/>
                          <a:ea typeface="Calibri"/>
                          <a:cs typeface="Times New Roman" panose="02020603050405020304" pitchFamily="18" charset="0"/>
                        </a:rPr>
                        <a:t>300mg+XTC+600mg</a:t>
                      </a:r>
                    </a:p>
                    <a:p>
                      <a:pPr algn="ctr">
                        <a:lnSpc>
                          <a:spcPct val="115000"/>
                        </a:lnSpc>
                        <a:spcAft>
                          <a:spcPts val="0"/>
                        </a:spcAft>
                      </a:pPr>
                      <a:r>
                        <a:rPr lang="en-ZA" sz="2000" baseline="0" dirty="0">
                          <a:effectLst/>
                          <a:latin typeface="Times New Roman" panose="02020603050405020304" pitchFamily="18" charset="0"/>
                          <a:ea typeface="Calibri"/>
                          <a:cs typeface="Times New Roman" panose="02020603050405020304" pitchFamily="18" charset="0"/>
                        </a:rPr>
                        <a:t> or </a:t>
                      </a:r>
                    </a:p>
                    <a:p>
                      <a:pPr marL="0" marR="0" lvl="0" indent="0" algn="ctr" defTabSz="914400" rtl="0" eaLnBrk="1" fontAlgn="auto" latinLnBrk="0" hangingPunct="1">
                        <a:lnSpc>
                          <a:spcPct val="115000"/>
                        </a:lnSpc>
                        <a:spcBef>
                          <a:spcPts val="0"/>
                        </a:spcBef>
                        <a:spcAft>
                          <a:spcPts val="0"/>
                        </a:spcAft>
                        <a:buClrTx/>
                        <a:buSzTx/>
                        <a:buFontTx/>
                        <a:buNone/>
                        <a:tabLst/>
                        <a:defRPr/>
                      </a:pPr>
                      <a:r>
                        <a:rPr lang="en-ZA" sz="2000" baseline="0" dirty="0">
                          <a:effectLst/>
                          <a:latin typeface="Times New Roman" panose="02020603050405020304" pitchFamily="18" charset="0"/>
                          <a:ea typeface="Calibri"/>
                          <a:cs typeface="Times New Roman" panose="02020603050405020304" pitchFamily="18" charset="0"/>
                        </a:rPr>
                        <a:t>400mg -</a:t>
                      </a:r>
                      <a:r>
                        <a:rPr lang="en-GB" sz="2000" kern="1200" dirty="0">
                          <a:solidFill>
                            <a:schemeClr val="tx1"/>
                          </a:solidFill>
                          <a:effectLst/>
                          <a:latin typeface="Times New Roman" panose="02020603050405020304" pitchFamily="18" charset="0"/>
                          <a:ea typeface="+mn-ea"/>
                          <a:cs typeface="Times New Roman" panose="02020603050405020304" pitchFamily="18" charset="0"/>
                        </a:rPr>
                        <a:t>significant adverse events to EFV 600mgs. </a:t>
                      </a:r>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pPr algn="ctr">
                        <a:lnSpc>
                          <a:spcPct val="115000"/>
                        </a:lnSpc>
                        <a:spcAft>
                          <a:spcPts val="0"/>
                        </a:spcAft>
                      </a:pPr>
                      <a:endParaRPr lang="en-ZA" sz="2000" dirty="0">
                        <a:effectLst/>
                        <a:latin typeface="Calibri"/>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ZA" sz="2000" dirty="0">
                          <a:effectLst/>
                          <a:latin typeface="Times New Roman"/>
                          <a:ea typeface="Calibri"/>
                          <a:cs typeface="Times New Roman"/>
                        </a:rPr>
                        <a:t>AZT + 3TC + EFV</a:t>
                      </a:r>
                      <a:endParaRPr lang="en-ZA" sz="2000" dirty="0">
                        <a:effectLst/>
                        <a:latin typeface="Calibri"/>
                        <a:ea typeface="Calibri"/>
                        <a:cs typeface="Times New Roman"/>
                      </a:endParaRPr>
                    </a:p>
                    <a:p>
                      <a:pPr algn="ctr">
                        <a:lnSpc>
                          <a:spcPct val="115000"/>
                        </a:lnSpc>
                        <a:spcAft>
                          <a:spcPts val="1000"/>
                        </a:spcAft>
                      </a:pPr>
                      <a:r>
                        <a:rPr lang="en-ZA" sz="2000" dirty="0">
                          <a:effectLst/>
                          <a:latin typeface="Times New Roman"/>
                          <a:ea typeface="Calibri"/>
                          <a:cs typeface="Times New Roman"/>
                        </a:rPr>
                        <a:t>AZT + 3TC + NVP</a:t>
                      </a:r>
                      <a:endParaRPr lang="en-ZA" sz="2000" dirty="0">
                        <a:effectLst/>
                        <a:latin typeface="Calibri"/>
                        <a:ea typeface="Calibri"/>
                        <a:cs typeface="Times New Roman"/>
                      </a:endParaRPr>
                    </a:p>
                    <a:p>
                      <a:pPr algn="ctr">
                        <a:lnSpc>
                          <a:spcPct val="115000"/>
                        </a:lnSpc>
                        <a:spcAft>
                          <a:spcPts val="1000"/>
                        </a:spcAft>
                      </a:pPr>
                      <a:r>
                        <a:rPr lang="en-ZA" sz="2000" dirty="0">
                          <a:effectLst/>
                          <a:latin typeface="Times New Roman"/>
                          <a:ea typeface="Calibri"/>
                          <a:cs typeface="Times New Roman"/>
                        </a:rPr>
                        <a:t>TDF + FTC (or 3TC) + NVP</a:t>
                      </a:r>
                      <a:endParaRPr lang="en-ZA" sz="2000" dirty="0">
                        <a:effectLst/>
                        <a:latin typeface="Calibri"/>
                        <a:ea typeface="Calibri"/>
                        <a:cs typeface="Times New Roman"/>
                      </a:endParaRPr>
                    </a:p>
                    <a:p>
                      <a:pPr algn="ctr">
                        <a:lnSpc>
                          <a:spcPct val="115000"/>
                        </a:lnSpc>
                        <a:spcAft>
                          <a:spcPts val="1000"/>
                        </a:spcAft>
                      </a:pPr>
                      <a:r>
                        <a:rPr lang="en-ZA" sz="2000" dirty="0">
                          <a:effectLst/>
                          <a:latin typeface="Times New Roman"/>
                          <a:ea typeface="Calibri"/>
                          <a:cs typeface="Times New Roman"/>
                        </a:rPr>
                        <a:t>ABC + 3TC + EFV (or NVP</a:t>
                      </a:r>
                      <a:r>
                        <a:rPr lang="en-ZA" sz="1200" dirty="0">
                          <a:effectLst/>
                          <a:latin typeface="Times New Roman"/>
                          <a:ea typeface="Calibri"/>
                          <a:cs typeface="Times New Roman"/>
                        </a:rPr>
                        <a:t>)</a:t>
                      </a:r>
                      <a:endParaRPr lang="en-ZA" sz="1100" dirty="0">
                        <a:effectLst/>
                        <a:latin typeface="Calibri"/>
                        <a:ea typeface="Calibri"/>
                        <a:cs typeface="Times New Roman"/>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Rectangle 2">
            <a:extLst>
              <a:ext uri="{FF2B5EF4-FFF2-40B4-BE49-F238E27FC236}">
                <a16:creationId xmlns:a16="http://schemas.microsoft.com/office/drawing/2014/main" id="{63FD81A6-DC65-44BD-90E4-7339211B0E74}"/>
              </a:ext>
            </a:extLst>
          </p:cNvPr>
          <p:cNvSpPr/>
          <p:nvPr/>
        </p:nvSpPr>
        <p:spPr>
          <a:xfrm>
            <a:off x="10381957" y="6443003"/>
            <a:ext cx="1153877" cy="414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4287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en-ZA" dirty="0">
                <a:solidFill>
                  <a:schemeClr val="tx1"/>
                </a:solidFill>
              </a:rPr>
              <a:t>Recommended Second line Regimen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62095065"/>
              </p:ext>
            </p:extLst>
          </p:nvPr>
        </p:nvGraphicFramePr>
        <p:xfrm>
          <a:off x="1905000" y="1447801"/>
          <a:ext cx="8458200" cy="5105399"/>
        </p:xfrm>
        <a:graphic>
          <a:graphicData uri="http://schemas.openxmlformats.org/drawingml/2006/table">
            <a:tbl>
              <a:tblPr firstRow="1" firstCol="1" bandRow="1"/>
              <a:tblGrid>
                <a:gridCol w="2204720">
                  <a:extLst>
                    <a:ext uri="{9D8B030D-6E8A-4147-A177-3AD203B41FA5}">
                      <a16:colId xmlns:a16="http://schemas.microsoft.com/office/drawing/2014/main" val="20000"/>
                    </a:ext>
                  </a:extLst>
                </a:gridCol>
                <a:gridCol w="2205355">
                  <a:extLst>
                    <a:ext uri="{9D8B030D-6E8A-4147-A177-3AD203B41FA5}">
                      <a16:colId xmlns:a16="http://schemas.microsoft.com/office/drawing/2014/main" val="20001"/>
                    </a:ext>
                  </a:extLst>
                </a:gridCol>
                <a:gridCol w="4048125">
                  <a:extLst>
                    <a:ext uri="{9D8B030D-6E8A-4147-A177-3AD203B41FA5}">
                      <a16:colId xmlns:a16="http://schemas.microsoft.com/office/drawing/2014/main" val="20002"/>
                    </a:ext>
                  </a:extLst>
                </a:gridCol>
              </a:tblGrid>
              <a:tr h="740035">
                <a:tc gridSpan="3">
                  <a:txBody>
                    <a:bodyPr/>
                    <a:lstStyle/>
                    <a:p>
                      <a:pPr marL="6350" indent="-6350" algn="just">
                        <a:lnSpc>
                          <a:spcPct val="103000"/>
                        </a:lnSpc>
                        <a:spcAft>
                          <a:spcPts val="25"/>
                        </a:spcAft>
                      </a:pPr>
                      <a:r>
                        <a:rPr lang="en-US" sz="2000" b="1" dirty="0">
                          <a:solidFill>
                            <a:srgbClr val="FFFFFF"/>
                          </a:solidFill>
                          <a:effectLst/>
                          <a:latin typeface="Calibri"/>
                          <a:ea typeface="Calibri"/>
                          <a:cs typeface="Calibri"/>
                        </a:rPr>
                        <a:t>Preferred Second-Line ART Regimens</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10000"/>
                  </a:ext>
                </a:extLst>
              </a:tr>
              <a:tr h="616780">
                <a:tc>
                  <a:txBody>
                    <a:bodyPr/>
                    <a:lstStyle/>
                    <a:p>
                      <a:pPr marL="6350" indent="-6350" algn="just">
                        <a:lnSpc>
                          <a:spcPct val="103000"/>
                        </a:lnSpc>
                        <a:spcAft>
                          <a:spcPts val="25"/>
                        </a:spcAft>
                      </a:pPr>
                      <a:r>
                        <a:rPr lang="en-US" sz="2000" b="1" dirty="0">
                          <a:solidFill>
                            <a:srgbClr val="181717"/>
                          </a:solidFill>
                          <a:effectLst/>
                          <a:latin typeface="Calibri"/>
                          <a:ea typeface="Calibri"/>
                          <a:cs typeface="Calibri"/>
                        </a:rPr>
                        <a:t>Target population</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just">
                        <a:lnSpc>
                          <a:spcPct val="103000"/>
                        </a:lnSpc>
                        <a:spcAft>
                          <a:spcPts val="25"/>
                        </a:spcAft>
                      </a:pPr>
                      <a:r>
                        <a:rPr lang="en-US" sz="2000" b="1" dirty="0">
                          <a:solidFill>
                            <a:srgbClr val="181717"/>
                          </a:solidFill>
                          <a:effectLst/>
                          <a:latin typeface="Calibri"/>
                          <a:ea typeface="Calibri"/>
                          <a:cs typeface="Calibri"/>
                        </a:rPr>
                        <a:t>Regimen</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just">
                        <a:lnSpc>
                          <a:spcPct val="103000"/>
                        </a:lnSpc>
                        <a:spcAft>
                          <a:spcPts val="25"/>
                        </a:spcAft>
                      </a:pPr>
                      <a:r>
                        <a:rPr lang="en-US" sz="2000" b="1" dirty="0">
                          <a:solidFill>
                            <a:srgbClr val="181717"/>
                          </a:solidFill>
                          <a:effectLst/>
                          <a:latin typeface="Calibri"/>
                          <a:ea typeface="Calibri"/>
                          <a:cs typeface="Calibri"/>
                        </a:rPr>
                        <a:t>Remarks</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3560">
                <a:tc>
                  <a:txBody>
                    <a:bodyPr/>
                    <a:lstStyle/>
                    <a:p>
                      <a:pPr marL="6350" indent="-6350" algn="just">
                        <a:lnSpc>
                          <a:spcPct val="103000"/>
                        </a:lnSpc>
                        <a:spcAft>
                          <a:spcPts val="25"/>
                        </a:spcAft>
                      </a:pPr>
                      <a:r>
                        <a:rPr lang="en-US" sz="2000" b="1" dirty="0">
                          <a:solidFill>
                            <a:srgbClr val="181717"/>
                          </a:solidFill>
                          <a:effectLst/>
                          <a:latin typeface="Calibri"/>
                          <a:ea typeface="Calibri"/>
                          <a:cs typeface="Times New Roman"/>
                        </a:rPr>
                        <a:t>HIV+ adults</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rowSpan="2">
                  <a:txBody>
                    <a:bodyPr/>
                    <a:lstStyle/>
                    <a:p>
                      <a:pPr marL="6350" indent="-6350" algn="just">
                        <a:lnSpc>
                          <a:spcPct val="103000"/>
                        </a:lnSpc>
                        <a:spcAft>
                          <a:spcPts val="25"/>
                        </a:spcAft>
                      </a:pPr>
                      <a:r>
                        <a:rPr lang="pt-BR" sz="2000">
                          <a:solidFill>
                            <a:srgbClr val="181717"/>
                          </a:solidFill>
                          <a:effectLst/>
                          <a:latin typeface="Calibri"/>
                          <a:ea typeface="Calibri"/>
                          <a:cs typeface="Calibri"/>
                        </a:rPr>
                        <a:t>Preferred:  AZT</a:t>
                      </a:r>
                      <a:r>
                        <a:rPr lang="pt-BR" sz="2000" baseline="30000">
                          <a:solidFill>
                            <a:srgbClr val="181717"/>
                          </a:solidFill>
                          <a:effectLst/>
                          <a:latin typeface="Calibri"/>
                          <a:ea typeface="Calibri"/>
                          <a:cs typeface="Calibri"/>
                        </a:rPr>
                        <a:t>1</a:t>
                      </a:r>
                      <a:r>
                        <a:rPr lang="pt-BR" sz="2000">
                          <a:solidFill>
                            <a:srgbClr val="181717"/>
                          </a:solidFill>
                          <a:effectLst/>
                          <a:latin typeface="Calibri"/>
                          <a:ea typeface="Calibri"/>
                          <a:cs typeface="Calibri"/>
                        </a:rPr>
                        <a:t>/TDF/3TC/ATV-r</a:t>
                      </a:r>
                      <a:endParaRPr lang="en-ZA" sz="2000" dirty="0">
                        <a:solidFill>
                          <a:srgbClr val="181717"/>
                        </a:solidFill>
                        <a:effectLst/>
                        <a:latin typeface="Calibri"/>
                        <a:ea typeface="Calibri"/>
                        <a:cs typeface="Calibri"/>
                      </a:endParaRPr>
                    </a:p>
                    <a:p>
                      <a:pPr marL="6350" indent="-6350" algn="just">
                        <a:lnSpc>
                          <a:spcPct val="103000"/>
                        </a:lnSpc>
                        <a:spcAft>
                          <a:spcPts val="25"/>
                        </a:spcAft>
                      </a:pPr>
                      <a:r>
                        <a:rPr lang="pt-BR" sz="2000">
                          <a:solidFill>
                            <a:srgbClr val="181717"/>
                          </a:solidFill>
                          <a:effectLst/>
                          <a:latin typeface="Calibri"/>
                          <a:ea typeface="Calibri"/>
                          <a:cs typeface="Calibri"/>
                        </a:rPr>
                        <a:t> </a:t>
                      </a:r>
                      <a:endParaRPr lang="en-ZA" sz="2000" dirty="0">
                        <a:solidFill>
                          <a:srgbClr val="181717"/>
                        </a:solidFill>
                        <a:effectLst/>
                        <a:latin typeface="Calibri"/>
                        <a:ea typeface="Calibri"/>
                        <a:cs typeface="Calibri"/>
                      </a:endParaRPr>
                    </a:p>
                    <a:p>
                      <a:pPr marL="6350" indent="-6350" algn="just">
                        <a:lnSpc>
                          <a:spcPct val="107000"/>
                        </a:lnSpc>
                        <a:spcAft>
                          <a:spcPts val="0"/>
                        </a:spcAft>
                      </a:pPr>
                      <a:r>
                        <a:rPr lang="pt-BR" sz="2000">
                          <a:solidFill>
                            <a:srgbClr val="181717"/>
                          </a:solidFill>
                          <a:effectLst/>
                          <a:latin typeface="Calibri"/>
                          <a:ea typeface="Calibri"/>
                          <a:cs typeface="Calibri"/>
                        </a:rPr>
                        <a:t>Alternative: AZT /TDF/3TC/LPV-r</a:t>
                      </a:r>
                      <a:r>
                        <a:rPr lang="pt-BR" sz="2000" baseline="30000">
                          <a:solidFill>
                            <a:srgbClr val="181717"/>
                          </a:solidFill>
                          <a:effectLst/>
                          <a:latin typeface="Calibri"/>
                          <a:ea typeface="Calibri"/>
                          <a:cs typeface="Calibri"/>
                        </a:rPr>
                        <a:t>2</a:t>
                      </a:r>
                      <a:endParaRPr lang="en-ZA" sz="2000" dirty="0">
                        <a:solidFill>
                          <a:srgbClr val="181717"/>
                        </a:solidFill>
                        <a:effectLst/>
                        <a:latin typeface="Calibri"/>
                        <a:ea typeface="Calibri"/>
                        <a:cs typeface="Calibri"/>
                      </a:endParaRPr>
                    </a:p>
                    <a:p>
                      <a:pPr marL="6350" indent="-6350" algn="just">
                        <a:lnSpc>
                          <a:spcPct val="103000"/>
                        </a:lnSpc>
                        <a:spcAft>
                          <a:spcPts val="25"/>
                        </a:spcAft>
                      </a:pPr>
                      <a:r>
                        <a:rPr lang="pt-BR" sz="2000" b="1">
                          <a:solidFill>
                            <a:srgbClr val="181717"/>
                          </a:solidFill>
                          <a:effectLst/>
                          <a:latin typeface="Calibri"/>
                          <a:ea typeface="Calibri"/>
                          <a:cs typeface="Calibri"/>
                        </a:rPr>
                        <a:t> </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 indent="-6350" algn="just">
                        <a:lnSpc>
                          <a:spcPct val="103000"/>
                        </a:lnSpc>
                        <a:spcAft>
                          <a:spcPts val="0"/>
                        </a:spcAft>
                      </a:pPr>
                      <a:r>
                        <a:rPr lang="en-US" sz="2000" dirty="0">
                          <a:solidFill>
                            <a:srgbClr val="181717"/>
                          </a:solidFill>
                          <a:effectLst/>
                          <a:latin typeface="Calibri"/>
                          <a:ea typeface="Calibri"/>
                          <a:cs typeface="Calibri"/>
                        </a:rPr>
                        <a:t>Where standard first line regimens were used </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57512">
                <a:tc>
                  <a:txBody>
                    <a:bodyPr/>
                    <a:lstStyle/>
                    <a:p>
                      <a:pPr marL="6350" indent="-6350" algn="just">
                        <a:lnSpc>
                          <a:spcPct val="103000"/>
                        </a:lnSpc>
                        <a:spcAft>
                          <a:spcPts val="25"/>
                        </a:spcAft>
                      </a:pPr>
                      <a:r>
                        <a:rPr lang="en-ZA" sz="2000" b="1" dirty="0">
                          <a:solidFill>
                            <a:srgbClr val="181717"/>
                          </a:solidFill>
                          <a:effectLst/>
                          <a:latin typeface="Calibri"/>
                          <a:ea typeface="Calibri"/>
                          <a:cs typeface="Times New Roman"/>
                        </a:rPr>
                        <a:t>HIV+pregnant and breastfeeding women</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DBF0"/>
                    </a:solidFill>
                  </a:tcPr>
                </a:tc>
                <a:tc vMerge="1">
                  <a:txBody>
                    <a:bodyPr/>
                    <a:lstStyle/>
                    <a:p>
                      <a:endParaRPr lang="en-ZA"/>
                    </a:p>
                  </a:txBody>
                  <a:tcPr/>
                </a:tc>
                <a:tc>
                  <a:txBody>
                    <a:bodyPr/>
                    <a:lstStyle/>
                    <a:p>
                      <a:pPr marL="6350" indent="-6350" algn="just">
                        <a:lnSpc>
                          <a:spcPct val="103000"/>
                        </a:lnSpc>
                        <a:spcAft>
                          <a:spcPts val="25"/>
                        </a:spcAft>
                      </a:pPr>
                      <a:r>
                        <a:rPr lang="en-US" sz="2000" b="1" dirty="0">
                          <a:solidFill>
                            <a:srgbClr val="181717"/>
                          </a:solidFill>
                          <a:effectLst/>
                          <a:latin typeface="Calibri"/>
                          <a:ea typeface="Calibri"/>
                          <a:cs typeface="Calibri"/>
                        </a:rPr>
                        <a:t> </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DBF0"/>
                    </a:solidFill>
                  </a:tcPr>
                </a:tc>
                <a:extLst>
                  <a:ext uri="{0D108BD9-81ED-4DB2-BD59-A6C34878D82A}">
                    <a16:rowId xmlns:a16="http://schemas.microsoft.com/office/drawing/2014/main" val="10003"/>
                  </a:ext>
                </a:extLst>
              </a:tr>
              <a:tr h="1257512">
                <a:tc>
                  <a:txBody>
                    <a:bodyPr/>
                    <a:lstStyle/>
                    <a:p>
                      <a:pPr marL="6350" indent="-6350" algn="just">
                        <a:lnSpc>
                          <a:spcPct val="103000"/>
                        </a:lnSpc>
                        <a:spcAft>
                          <a:spcPts val="25"/>
                        </a:spcAft>
                      </a:pPr>
                      <a:r>
                        <a:rPr lang="en-US" sz="2000" b="1" dirty="0">
                          <a:solidFill>
                            <a:srgbClr val="181717"/>
                          </a:solidFill>
                          <a:effectLst/>
                          <a:latin typeface="Calibri"/>
                          <a:ea typeface="Calibri"/>
                          <a:cs typeface="Times New Roman"/>
                        </a:rPr>
                        <a:t>HIV/TB co-infection</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just">
                        <a:lnSpc>
                          <a:spcPct val="103000"/>
                        </a:lnSpc>
                        <a:spcAft>
                          <a:spcPts val="25"/>
                        </a:spcAft>
                      </a:pPr>
                      <a:r>
                        <a:rPr lang="en-US" sz="2000" dirty="0">
                          <a:solidFill>
                            <a:srgbClr val="181717"/>
                          </a:solidFill>
                          <a:effectLst/>
                          <a:latin typeface="Calibri"/>
                          <a:ea typeface="Calibri"/>
                          <a:cs typeface="Calibri"/>
                        </a:rPr>
                        <a:t>AZT</a:t>
                      </a:r>
                      <a:r>
                        <a:rPr lang="en-US" sz="2000" baseline="30000" dirty="0">
                          <a:solidFill>
                            <a:srgbClr val="181717"/>
                          </a:solidFill>
                          <a:effectLst/>
                          <a:latin typeface="Calibri"/>
                          <a:ea typeface="Calibri"/>
                          <a:cs typeface="Calibri"/>
                        </a:rPr>
                        <a:t>1</a:t>
                      </a:r>
                      <a:r>
                        <a:rPr lang="en-US" sz="2000" dirty="0">
                          <a:solidFill>
                            <a:srgbClr val="181717"/>
                          </a:solidFill>
                          <a:effectLst/>
                          <a:latin typeface="Calibri"/>
                          <a:ea typeface="Calibri"/>
                          <a:cs typeface="Calibri"/>
                        </a:rPr>
                        <a:t>/TDF/3TC/LPV/RTV</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indent="-6350" algn="l">
                        <a:lnSpc>
                          <a:spcPct val="107000"/>
                        </a:lnSpc>
                        <a:spcAft>
                          <a:spcPts val="0"/>
                        </a:spcAft>
                      </a:pPr>
                      <a:r>
                        <a:rPr lang="en-US" sz="2000" dirty="0">
                          <a:solidFill>
                            <a:srgbClr val="181717"/>
                          </a:solidFill>
                          <a:effectLst/>
                          <a:latin typeface="Calibri"/>
                          <a:ea typeface="Calibri"/>
                          <a:cs typeface="Calibri"/>
                        </a:rPr>
                        <a:t>Increase dose of RTV: i.e., LPV/RTV</a:t>
                      </a:r>
                      <a:endParaRPr lang="en-ZA" sz="2000" dirty="0">
                        <a:solidFill>
                          <a:srgbClr val="181717"/>
                        </a:solidFill>
                        <a:effectLst/>
                        <a:latin typeface="Calibri"/>
                        <a:ea typeface="Calibri"/>
                        <a:cs typeface="Calibri"/>
                      </a:endParaRPr>
                    </a:p>
                    <a:p>
                      <a:pPr marL="6350" indent="-6350" algn="just">
                        <a:lnSpc>
                          <a:spcPct val="103000"/>
                        </a:lnSpc>
                        <a:spcAft>
                          <a:spcPts val="25"/>
                        </a:spcAft>
                      </a:pPr>
                      <a:r>
                        <a:rPr lang="en-US" sz="2000" dirty="0">
                          <a:solidFill>
                            <a:srgbClr val="181717"/>
                          </a:solidFill>
                          <a:effectLst/>
                          <a:latin typeface="Calibri"/>
                          <a:ea typeface="Calibri"/>
                          <a:cs typeface="Calibri"/>
                        </a:rPr>
                        <a:t>400mg/400mg</a:t>
                      </a:r>
                      <a:r>
                        <a:rPr lang="en-US" sz="2000" baseline="30000" dirty="0">
                          <a:solidFill>
                            <a:srgbClr val="181717"/>
                          </a:solidFill>
                          <a:effectLst/>
                          <a:latin typeface="Calibri"/>
                          <a:ea typeface="Calibri"/>
                          <a:cs typeface="Calibri"/>
                        </a:rPr>
                        <a:t>2</a:t>
                      </a:r>
                      <a:endParaRPr lang="en-ZA" sz="2000" dirty="0">
                        <a:solidFill>
                          <a:srgbClr val="181717"/>
                        </a:solidFill>
                        <a:effectLst/>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AC6A646D-7915-45E0-AB6C-08F570B7B9D0}"/>
              </a:ext>
            </a:extLst>
          </p:cNvPr>
          <p:cNvSpPr/>
          <p:nvPr/>
        </p:nvSpPr>
        <p:spPr>
          <a:xfrm>
            <a:off x="10363200" y="6553200"/>
            <a:ext cx="1284849"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881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body" idx="1"/>
          </p:nvPr>
        </p:nvSpPr>
        <p:spPr/>
        <p:txBody>
          <a:bodyPr>
            <a:normAutofit fontScale="92500" lnSpcReduction="20000"/>
          </a:bodyPr>
          <a:lstStyle/>
          <a:p>
            <a:pPr>
              <a:lnSpc>
                <a:spcPct val="200000"/>
              </a:lnSpc>
            </a:pPr>
            <a:r>
              <a:rPr lang="en-US" altLang="en-US" dirty="0"/>
              <a:t>For use in both public and private sectors</a:t>
            </a:r>
          </a:p>
          <a:p>
            <a:pPr>
              <a:lnSpc>
                <a:spcPct val="200000"/>
              </a:lnSpc>
            </a:pPr>
            <a:r>
              <a:rPr lang="en-US" altLang="en-US" dirty="0"/>
              <a:t>Specifies patient eligibility criteria and proper ART preparation</a:t>
            </a:r>
          </a:p>
          <a:p>
            <a:pPr>
              <a:lnSpc>
                <a:spcPct val="200000"/>
              </a:lnSpc>
            </a:pPr>
            <a:r>
              <a:rPr lang="en-US" altLang="en-US" dirty="0"/>
              <a:t>Specifies standard treatment regimens and follow-up</a:t>
            </a:r>
          </a:p>
          <a:p>
            <a:pPr>
              <a:lnSpc>
                <a:spcPct val="200000"/>
              </a:lnSpc>
            </a:pPr>
            <a:r>
              <a:rPr lang="en-US" altLang="en-US" dirty="0"/>
              <a:t>Provides guidance on treatment adherence</a:t>
            </a:r>
          </a:p>
          <a:p>
            <a:pPr>
              <a:lnSpc>
                <a:spcPct val="200000"/>
              </a:lnSpc>
            </a:pPr>
            <a:r>
              <a:rPr lang="en-GB" altLang="en-US" dirty="0"/>
              <a:t>Management of comorbidities </a:t>
            </a:r>
            <a:r>
              <a:rPr lang="en-US" altLang="en-US" dirty="0"/>
              <a:t> </a:t>
            </a:r>
          </a:p>
          <a:p>
            <a:pPr>
              <a:lnSpc>
                <a:spcPct val="200000"/>
              </a:lnSpc>
            </a:pPr>
            <a:endParaRPr lang="en-US" altLang="en-US" dirty="0"/>
          </a:p>
        </p:txBody>
      </p:sp>
      <p:sp>
        <p:nvSpPr>
          <p:cNvPr id="19459" name="Rectangle 6"/>
          <p:cNvSpPr>
            <a:spLocks noGrp="1" noChangeArrowheads="1"/>
          </p:cNvSpPr>
          <p:nvPr>
            <p:ph type="title"/>
          </p:nvPr>
        </p:nvSpPr>
        <p:spPr>
          <a:ln/>
        </p:spPr>
        <p:txBody>
          <a:bodyPr/>
          <a:lstStyle/>
          <a:p>
            <a:r>
              <a:rPr lang="en-US" altLang="en-US" b="1" dirty="0"/>
              <a:t>Namibia’s ART Guidelines</a:t>
            </a:r>
          </a:p>
        </p:txBody>
      </p:sp>
      <p:sp>
        <p:nvSpPr>
          <p:cNvPr id="3" name="Rectangle 2">
            <a:extLst>
              <a:ext uri="{FF2B5EF4-FFF2-40B4-BE49-F238E27FC236}">
                <a16:creationId xmlns:a16="http://schemas.microsoft.com/office/drawing/2014/main" id="{18C2DC31-836A-4216-94A9-7A74C8AAF3A4}"/>
              </a:ext>
            </a:extLst>
          </p:cNvPr>
          <p:cNvSpPr/>
          <p:nvPr/>
        </p:nvSpPr>
        <p:spPr>
          <a:xfrm>
            <a:off x="2082018" y="6386732"/>
            <a:ext cx="7920111"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https://aidsfree.usaid.gov/sites/default/files/na_national_guidelines_art.pdf</a:t>
            </a:r>
          </a:p>
        </p:txBody>
      </p:sp>
    </p:spTree>
    <p:extLst>
      <p:ext uri="{BB962C8B-B14F-4D97-AF65-F5344CB8AC3E}">
        <p14:creationId xmlns:p14="http://schemas.microsoft.com/office/powerpoint/2010/main" val="388841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p:txBody>
          <a:bodyPr/>
          <a:lstStyle/>
          <a:p>
            <a:pPr>
              <a:lnSpc>
                <a:spcPct val="150000"/>
              </a:lnSpc>
            </a:pPr>
            <a:r>
              <a:rPr lang="en-US" altLang="en-US" dirty="0"/>
              <a:t>Given to patients who have failed available 1st and 2nd line regimens</a:t>
            </a:r>
          </a:p>
          <a:p>
            <a:pPr>
              <a:lnSpc>
                <a:spcPct val="150000"/>
              </a:lnSpc>
            </a:pPr>
            <a:endParaRPr lang="en-US" altLang="en-US" dirty="0"/>
          </a:p>
          <a:p>
            <a:pPr>
              <a:lnSpc>
                <a:spcPct val="150000"/>
              </a:lnSpc>
            </a:pPr>
            <a:r>
              <a:rPr lang="en-US" altLang="en-US" dirty="0"/>
              <a:t>This regimen is designed based on resistance testing results</a:t>
            </a:r>
          </a:p>
          <a:p>
            <a:pPr lvl="1">
              <a:lnSpc>
                <a:spcPct val="150000"/>
              </a:lnSpc>
            </a:pPr>
            <a:r>
              <a:rPr lang="en-US" altLang="en-US" dirty="0"/>
              <a:t>A special laboratory request form is used for this and must be authorized by a specialist</a:t>
            </a:r>
          </a:p>
          <a:p>
            <a:endParaRPr lang="en-US" altLang="en-US" dirty="0"/>
          </a:p>
          <a:p>
            <a:endParaRPr lang="en-US" altLang="en-US" dirty="0"/>
          </a:p>
        </p:txBody>
      </p:sp>
      <p:sp>
        <p:nvSpPr>
          <p:cNvPr id="71683" name="Title 2"/>
          <p:cNvSpPr>
            <a:spLocks noGrp="1"/>
          </p:cNvSpPr>
          <p:nvPr>
            <p:ph type="title"/>
          </p:nvPr>
        </p:nvSpPr>
        <p:spPr>
          <a:ln/>
        </p:spPr>
        <p:txBody>
          <a:bodyPr/>
          <a:lstStyle/>
          <a:p>
            <a:r>
              <a:rPr lang="en-US" altLang="en-US" dirty="0">
                <a:solidFill>
                  <a:schemeClr val="tx1"/>
                </a:solidFill>
              </a:rPr>
              <a:t>Third-Line Regimen for Adults</a:t>
            </a:r>
          </a:p>
        </p:txBody>
      </p:sp>
      <p:sp>
        <p:nvSpPr>
          <p:cNvPr id="2" name="Rectangle 1">
            <a:extLst>
              <a:ext uri="{FF2B5EF4-FFF2-40B4-BE49-F238E27FC236}">
                <a16:creationId xmlns:a16="http://schemas.microsoft.com/office/drawing/2014/main" id="{29064579-D975-4872-846A-4BBE9B900964}"/>
              </a:ext>
            </a:extLst>
          </p:cNvPr>
          <p:cNvSpPr/>
          <p:nvPr/>
        </p:nvSpPr>
        <p:spPr>
          <a:xfrm>
            <a:off x="10438228" y="6485206"/>
            <a:ext cx="1097606" cy="19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Tree>
    <p:extLst>
      <p:ext uri="{BB962C8B-B14F-4D97-AF65-F5344CB8AC3E}">
        <p14:creationId xmlns:p14="http://schemas.microsoft.com/office/powerpoint/2010/main" val="96916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lnSpcReduction="10000"/>
          </a:bodyPr>
          <a:lstStyle/>
          <a:p>
            <a:pPr>
              <a:defRPr/>
            </a:pPr>
            <a:r>
              <a:rPr lang="en-US" altLang="en-US" dirty="0"/>
              <a:t>Drug classes and VLs should guide switching  of ARVs:  </a:t>
            </a:r>
          </a:p>
          <a:p>
            <a:pPr>
              <a:defRPr/>
            </a:pPr>
            <a:r>
              <a:rPr lang="en-US" altLang="en-US" dirty="0"/>
              <a:t>Drug Classes</a:t>
            </a:r>
          </a:p>
          <a:p>
            <a:pPr lvl="1">
              <a:defRPr/>
            </a:pPr>
            <a:r>
              <a:rPr lang="en-US" altLang="en-US" dirty="0"/>
              <a:t>TAM Drugs- AZT and D4T</a:t>
            </a:r>
          </a:p>
          <a:p>
            <a:pPr lvl="1">
              <a:defRPr/>
            </a:pPr>
            <a:r>
              <a:rPr lang="en-US" altLang="en-US" dirty="0"/>
              <a:t>K65R Drugs- ABC and TDF</a:t>
            </a:r>
          </a:p>
          <a:p>
            <a:pPr lvl="1">
              <a:defRPr/>
            </a:pPr>
            <a:r>
              <a:rPr lang="en-US" altLang="en-US" dirty="0"/>
              <a:t>M184V Drugs- 3TC and FTC</a:t>
            </a:r>
          </a:p>
          <a:p>
            <a:pPr lvl="1">
              <a:defRPr/>
            </a:pPr>
            <a:r>
              <a:rPr lang="en-US" altLang="en-US" dirty="0"/>
              <a:t>NNRTI Drugs-NVP and EFV</a:t>
            </a:r>
          </a:p>
          <a:p>
            <a:pPr>
              <a:defRPr/>
            </a:pPr>
            <a:r>
              <a:rPr lang="en-US" altLang="en-US" dirty="0"/>
              <a:t>ONLY switch between classes, (e.g. TAM to K65R) if viral load &lt;40</a:t>
            </a:r>
          </a:p>
          <a:p>
            <a:pPr>
              <a:defRPr/>
            </a:pPr>
            <a:r>
              <a:rPr lang="en-US" altLang="en-US" dirty="0"/>
              <a:t>If viral load &gt;40 you may keep the same drug if not toxicity or switch within class ( e.g. D4T to AZT)</a:t>
            </a:r>
          </a:p>
          <a:p>
            <a:pPr>
              <a:defRPr/>
            </a:pPr>
            <a:endParaRPr lang="en-US" altLang="en-US" dirty="0"/>
          </a:p>
          <a:p>
            <a:pPr>
              <a:defRPr/>
            </a:pPr>
            <a:endParaRPr lang="en-US" altLang="en-US" dirty="0"/>
          </a:p>
          <a:p>
            <a:pPr>
              <a:defRPr/>
            </a:pPr>
            <a:endParaRPr lang="en-US" altLang="en-US" dirty="0"/>
          </a:p>
        </p:txBody>
      </p:sp>
      <p:sp>
        <p:nvSpPr>
          <p:cNvPr id="35843" name="Title 2"/>
          <p:cNvSpPr>
            <a:spLocks noGrp="1"/>
          </p:cNvSpPr>
          <p:nvPr>
            <p:ph type="title"/>
          </p:nvPr>
        </p:nvSpPr>
        <p:spPr>
          <a:ln/>
        </p:spPr>
        <p:txBody>
          <a:bodyPr/>
          <a:lstStyle/>
          <a:p>
            <a:r>
              <a:rPr lang="en-US" altLang="en-US" dirty="0">
                <a:solidFill>
                  <a:schemeClr val="tx1"/>
                </a:solidFill>
              </a:rPr>
              <a:t>Switching of ARVs Between Classes in First Line ART Regimen</a:t>
            </a:r>
          </a:p>
        </p:txBody>
      </p:sp>
      <p:sp>
        <p:nvSpPr>
          <p:cNvPr id="2" name="Rectangle 1">
            <a:extLst>
              <a:ext uri="{FF2B5EF4-FFF2-40B4-BE49-F238E27FC236}">
                <a16:creationId xmlns:a16="http://schemas.microsoft.com/office/drawing/2014/main" id="{FC3DD9FB-65BD-405B-9167-2E3443798617}"/>
              </a:ext>
            </a:extLst>
          </p:cNvPr>
          <p:cNvSpPr/>
          <p:nvPr/>
        </p:nvSpPr>
        <p:spPr>
          <a:xfrm>
            <a:off x="10424160" y="6485206"/>
            <a:ext cx="1111674" cy="267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4977B0-0651-432E-897F-AB5B5A38137A}"/>
              </a:ext>
            </a:extLst>
          </p:cNvPr>
          <p:cNvSpPr/>
          <p:nvPr/>
        </p:nvSpPr>
        <p:spPr>
          <a:xfrm>
            <a:off x="422031" y="6248400"/>
            <a:ext cx="6104893" cy="2967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Namibia 5</a:t>
            </a:r>
            <a:r>
              <a:rPr lang="en-US" baseline="30000" dirty="0"/>
              <a:t>th</a:t>
            </a:r>
            <a:r>
              <a:rPr lang="en-US" dirty="0"/>
              <a:t> ART Guidelines -2016</a:t>
            </a:r>
          </a:p>
        </p:txBody>
      </p:sp>
    </p:spTree>
    <p:extLst>
      <p:ext uri="{BB962C8B-B14F-4D97-AF65-F5344CB8AC3E}">
        <p14:creationId xmlns:p14="http://schemas.microsoft.com/office/powerpoint/2010/main" val="343870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noChangeArrowheads="1"/>
          </p:cNvSpPr>
          <p:nvPr>
            <p:ph type="title"/>
          </p:nvPr>
        </p:nvSpPr>
        <p:spPr/>
        <p:txBody>
          <a:bodyPr>
            <a:normAutofit fontScale="90000"/>
          </a:bodyPr>
          <a:lstStyle/>
          <a:p>
            <a:pPr>
              <a:defRPr/>
            </a:pPr>
            <a:r>
              <a:rPr lang="en-ZA" dirty="0"/>
              <a:t>Transitioning safely to the new preferred first line regimen (3)</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045267079"/>
              </p:ext>
            </p:extLst>
          </p:nvPr>
        </p:nvGraphicFramePr>
        <p:xfrm>
          <a:off x="1981200" y="1600200"/>
          <a:ext cx="8229600" cy="5048250"/>
        </p:xfrm>
        <a:graphic>
          <a:graphicData uri="http://schemas.openxmlformats.org/drawingml/2006/table">
            <a:tbl>
              <a:tblPr firstRow="1" firstCol="1" bandRow="1"/>
              <a:tblGrid>
                <a:gridCol w="20574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3962400">
                  <a:extLst>
                    <a:ext uri="{9D8B030D-6E8A-4147-A177-3AD203B41FA5}">
                      <a16:colId xmlns:a16="http://schemas.microsoft.com/office/drawing/2014/main" val="20002"/>
                    </a:ext>
                  </a:extLst>
                </a:gridCol>
              </a:tblGrid>
              <a:tr h="420687">
                <a:tc rowSpan="2">
                  <a:txBody>
                    <a:bodyPr/>
                    <a:lstStyle/>
                    <a:p>
                      <a:pPr algn="ctr">
                        <a:lnSpc>
                          <a:spcPct val="115000"/>
                        </a:lnSpc>
                        <a:spcAft>
                          <a:spcPts val="0"/>
                        </a:spcAft>
                      </a:pPr>
                      <a:r>
                        <a:rPr lang="en-US" sz="2400" b="1" dirty="0">
                          <a:solidFill>
                            <a:schemeClr val="tx2"/>
                          </a:solidFill>
                          <a:effectLst/>
                          <a:latin typeface="Arial"/>
                          <a:ea typeface="Calibri"/>
                          <a:cs typeface="Times New Roman"/>
                        </a:rPr>
                        <a:t>Current ARVs</a:t>
                      </a:r>
                      <a:endParaRPr lang="en-ZA" sz="2400" dirty="0">
                        <a:solidFill>
                          <a:schemeClr val="tx2"/>
                        </a:solidFill>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gridSpan="2">
                  <a:txBody>
                    <a:bodyPr/>
                    <a:lstStyle/>
                    <a:p>
                      <a:pPr algn="ctr">
                        <a:lnSpc>
                          <a:spcPct val="115000"/>
                        </a:lnSpc>
                        <a:spcAft>
                          <a:spcPts val="0"/>
                        </a:spcAft>
                      </a:pPr>
                      <a:r>
                        <a:rPr lang="en-US" sz="2400" b="1" dirty="0">
                          <a:solidFill>
                            <a:schemeClr val="tx2"/>
                          </a:solidFill>
                          <a:effectLst/>
                          <a:latin typeface="Arial"/>
                          <a:ea typeface="Calibri"/>
                          <a:cs typeface="Times New Roman"/>
                        </a:rPr>
                        <a:t>VL within last 6 months</a:t>
                      </a:r>
                      <a:endParaRPr lang="en-ZA" sz="2400" dirty="0">
                        <a:solidFill>
                          <a:schemeClr val="tx2"/>
                        </a:solidFill>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hMerge="1">
                  <a:txBody>
                    <a:bodyPr/>
                    <a:lstStyle/>
                    <a:p>
                      <a:endParaRPr lang="en-ZA"/>
                    </a:p>
                  </a:txBody>
                  <a:tcPr/>
                </a:tc>
                <a:extLst>
                  <a:ext uri="{0D108BD9-81ED-4DB2-BD59-A6C34878D82A}">
                    <a16:rowId xmlns:a16="http://schemas.microsoft.com/office/drawing/2014/main" val="10000"/>
                  </a:ext>
                </a:extLst>
              </a:tr>
              <a:tr h="420687">
                <a:tc vMerge="1">
                  <a:txBody>
                    <a:bodyPr/>
                    <a:lstStyle/>
                    <a:p>
                      <a:endParaRPr lang="en-ZA"/>
                    </a:p>
                  </a:txBody>
                  <a:tcPr/>
                </a:tc>
                <a:tc>
                  <a:txBody>
                    <a:bodyPr/>
                    <a:lstStyle/>
                    <a:p>
                      <a:pPr algn="ctr">
                        <a:lnSpc>
                          <a:spcPct val="115000"/>
                        </a:lnSpc>
                        <a:spcAft>
                          <a:spcPts val="0"/>
                        </a:spcAft>
                      </a:pPr>
                      <a:r>
                        <a:rPr lang="en-US" sz="2400" b="1" dirty="0">
                          <a:solidFill>
                            <a:srgbClr val="0033CC"/>
                          </a:solidFill>
                          <a:effectLst/>
                          <a:latin typeface="Arial"/>
                          <a:ea typeface="Calibri"/>
                          <a:cs typeface="Times New Roman"/>
                        </a:rPr>
                        <a:t>VL &lt;40</a:t>
                      </a:r>
                      <a:endParaRPr lang="en-ZA" sz="2400" dirty="0">
                        <a:solidFill>
                          <a:srgbClr val="0033CC"/>
                        </a:solidFill>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tc>
                  <a:txBody>
                    <a:bodyPr/>
                    <a:lstStyle/>
                    <a:p>
                      <a:pPr algn="ctr">
                        <a:lnSpc>
                          <a:spcPct val="115000"/>
                        </a:lnSpc>
                        <a:spcAft>
                          <a:spcPts val="0"/>
                        </a:spcAft>
                      </a:pPr>
                      <a:r>
                        <a:rPr lang="en-US" sz="2400" b="1" dirty="0">
                          <a:solidFill>
                            <a:srgbClr val="FF0000"/>
                          </a:solidFill>
                          <a:effectLst/>
                          <a:latin typeface="Arial"/>
                          <a:ea typeface="Calibri"/>
                          <a:cs typeface="Times New Roman"/>
                        </a:rPr>
                        <a:t>VL ≥40</a:t>
                      </a:r>
                      <a:endParaRPr lang="en-ZA" sz="2400" dirty="0">
                        <a:solidFill>
                          <a:srgbClr val="FF0000"/>
                        </a:solidFill>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2944813">
                <a:tc>
                  <a:txBody>
                    <a:bodyPr/>
                    <a:lstStyle/>
                    <a:p>
                      <a:pPr algn="ctr">
                        <a:lnSpc>
                          <a:spcPct val="115000"/>
                        </a:lnSpc>
                        <a:spcAft>
                          <a:spcPts val="0"/>
                        </a:spcAft>
                      </a:pPr>
                      <a:r>
                        <a:rPr lang="en-US" sz="2400" dirty="0">
                          <a:solidFill>
                            <a:schemeClr val="tx2"/>
                          </a:solidFill>
                          <a:effectLst/>
                          <a:latin typeface="Arial"/>
                          <a:ea typeface="Calibri"/>
                          <a:cs typeface="Times New Roman"/>
                        </a:rPr>
                        <a:t>AZT/3TC/ NVP </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2400" dirty="0">
                          <a:solidFill>
                            <a:schemeClr val="tx2"/>
                          </a:solidFill>
                          <a:effectLst/>
                          <a:latin typeface="Arial"/>
                          <a:ea typeface="Calibri"/>
                          <a:cs typeface="Times New Roman"/>
                        </a:rPr>
                        <a:t>Change to TDF/FTC/EFV</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indent="-342900" algn="l">
                        <a:lnSpc>
                          <a:spcPct val="115000"/>
                        </a:lnSpc>
                        <a:spcAft>
                          <a:spcPts val="0"/>
                        </a:spcAft>
                        <a:buFont typeface="Arial" panose="020B0604020202020204" pitchFamily="34" charset="0"/>
                        <a:buChar char="•"/>
                      </a:pPr>
                      <a:r>
                        <a:rPr lang="en-US" sz="2400" dirty="0">
                          <a:solidFill>
                            <a:schemeClr val="tx2"/>
                          </a:solidFill>
                          <a:effectLst/>
                          <a:latin typeface="Arial"/>
                          <a:ea typeface="Calibri"/>
                          <a:cs typeface="Times New Roman"/>
                        </a:rPr>
                        <a:t>Continue AZT/3TC/NVP</a:t>
                      </a:r>
                    </a:p>
                    <a:p>
                      <a:pPr marL="342900" indent="-342900" algn="l">
                        <a:lnSpc>
                          <a:spcPct val="115000"/>
                        </a:lnSpc>
                        <a:spcAft>
                          <a:spcPts val="0"/>
                        </a:spcAft>
                        <a:buFont typeface="Arial" panose="020B0604020202020204" pitchFamily="34" charset="0"/>
                        <a:buChar char="•"/>
                      </a:pPr>
                      <a:r>
                        <a:rPr lang="en-US" sz="2400" dirty="0">
                          <a:solidFill>
                            <a:schemeClr val="tx2"/>
                          </a:solidFill>
                          <a:effectLst/>
                          <a:latin typeface="Arial"/>
                          <a:ea typeface="Calibri"/>
                          <a:cs typeface="Times New Roman"/>
                        </a:rPr>
                        <a:t>E.A.C</a:t>
                      </a:r>
                    </a:p>
                    <a:p>
                      <a:pPr marL="342900" indent="-342900" algn="l">
                        <a:lnSpc>
                          <a:spcPct val="115000"/>
                        </a:lnSpc>
                        <a:spcAft>
                          <a:spcPts val="0"/>
                        </a:spcAft>
                        <a:buFont typeface="Arial" panose="020B0604020202020204" pitchFamily="34" charset="0"/>
                        <a:buChar char="•"/>
                      </a:pPr>
                      <a:r>
                        <a:rPr lang="en-US" sz="2400" dirty="0">
                          <a:solidFill>
                            <a:schemeClr val="tx2"/>
                          </a:solidFill>
                          <a:effectLst/>
                          <a:latin typeface="Arial"/>
                          <a:ea typeface="Calibri"/>
                          <a:cs typeface="Times New Roman"/>
                        </a:rPr>
                        <a:t>Possible 2</a:t>
                      </a:r>
                      <a:r>
                        <a:rPr lang="en-US" sz="2400" baseline="30000" dirty="0">
                          <a:solidFill>
                            <a:schemeClr val="tx2"/>
                          </a:solidFill>
                          <a:effectLst/>
                          <a:latin typeface="Arial"/>
                          <a:ea typeface="Calibri"/>
                          <a:cs typeface="Times New Roman"/>
                        </a:rPr>
                        <a:t>nd</a:t>
                      </a:r>
                      <a:r>
                        <a:rPr lang="en-US" sz="2400" dirty="0">
                          <a:solidFill>
                            <a:schemeClr val="tx2"/>
                          </a:solidFill>
                          <a:effectLst/>
                          <a:latin typeface="Arial"/>
                          <a:ea typeface="Calibri"/>
                          <a:cs typeface="Times New Roman"/>
                        </a:rPr>
                        <a:t> line if VL remains &gt;1000 copies/ml</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2063">
                <a:tc>
                  <a:txBody>
                    <a:bodyPr/>
                    <a:lstStyle/>
                    <a:p>
                      <a:pPr algn="ctr">
                        <a:lnSpc>
                          <a:spcPct val="115000"/>
                        </a:lnSpc>
                        <a:spcAft>
                          <a:spcPts val="0"/>
                        </a:spcAft>
                      </a:pPr>
                      <a:r>
                        <a:rPr lang="en-US" sz="2400" dirty="0">
                          <a:solidFill>
                            <a:schemeClr val="tx2"/>
                          </a:solidFill>
                          <a:effectLst/>
                          <a:latin typeface="Arial"/>
                          <a:ea typeface="Calibri"/>
                          <a:cs typeface="Times New Roman"/>
                        </a:rPr>
                        <a:t>TDF/3TC + NVP</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2400" dirty="0">
                          <a:solidFill>
                            <a:schemeClr val="tx2"/>
                          </a:solidFill>
                          <a:effectLst/>
                          <a:latin typeface="Arial"/>
                          <a:ea typeface="Calibri"/>
                          <a:cs typeface="Times New Roman"/>
                        </a:rPr>
                        <a:t>Change to TDF/XTC)/EFV</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2400" dirty="0">
                          <a:solidFill>
                            <a:schemeClr val="tx2"/>
                          </a:solidFill>
                          <a:effectLst/>
                          <a:latin typeface="Arial"/>
                          <a:ea typeface="Calibri"/>
                          <a:cs typeface="Times New Roman"/>
                        </a:rPr>
                        <a:t>Change to TDF/XTC/EFV</a:t>
                      </a:r>
                      <a:endParaRPr lang="en-ZA" sz="2400" dirty="0">
                        <a:solidFill>
                          <a:schemeClr val="tx2"/>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0B1B1696-3E8F-4592-9126-3DA25FA5884D}"/>
              </a:ext>
            </a:extLst>
          </p:cNvPr>
          <p:cNvSpPr/>
          <p:nvPr/>
        </p:nvSpPr>
        <p:spPr>
          <a:xfrm>
            <a:off x="10508566" y="6443003"/>
            <a:ext cx="1027268"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DC1CF70-43A8-435A-A75D-C5869BA1F156}"/>
                  </a:ext>
                </a:extLst>
              </p14:cNvPr>
              <p14:cNvContentPartPr/>
              <p14:nvPr/>
            </p14:nvContentPartPr>
            <p14:xfrm>
              <a:off x="10466142" y="6369868"/>
              <a:ext cx="1131840" cy="327600"/>
            </p14:xfrm>
          </p:contentPart>
        </mc:Choice>
        <mc:Fallback xmlns="">
          <p:pic>
            <p:nvPicPr>
              <p:cNvPr id="4" name="Ink 3">
                <a:extLst>
                  <a:ext uri="{FF2B5EF4-FFF2-40B4-BE49-F238E27FC236}">
                    <a16:creationId xmlns:a16="http://schemas.microsoft.com/office/drawing/2014/main" id="{5DC1CF70-43A8-435A-A75D-C5869BA1F156}"/>
                  </a:ext>
                </a:extLst>
              </p:cNvPr>
              <p:cNvPicPr/>
              <p:nvPr/>
            </p:nvPicPr>
            <p:blipFill>
              <a:blip r:embed="rId4"/>
              <a:stretch>
                <a:fillRect/>
              </a:stretch>
            </p:blipFill>
            <p:spPr>
              <a:xfrm>
                <a:off x="10412142" y="6262228"/>
                <a:ext cx="1239480" cy="543240"/>
              </a:xfrm>
              <a:prstGeom prst="rect">
                <a:avLst/>
              </a:prstGeom>
            </p:spPr>
          </p:pic>
        </mc:Fallback>
      </mc:AlternateContent>
    </p:spTree>
    <p:extLst>
      <p:ext uri="{BB962C8B-B14F-4D97-AF65-F5344CB8AC3E}">
        <p14:creationId xmlns:p14="http://schemas.microsoft.com/office/powerpoint/2010/main" val="3395805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64B0-FC18-4EC8-87DC-02D6A9F5BA9A}"/>
              </a:ext>
            </a:extLst>
          </p:cNvPr>
          <p:cNvSpPr>
            <a:spLocks noGrp="1"/>
          </p:cNvSpPr>
          <p:nvPr>
            <p:ph type="title"/>
          </p:nvPr>
        </p:nvSpPr>
        <p:spPr/>
        <p:txBody>
          <a:bodyPr/>
          <a:lstStyle/>
          <a:p>
            <a:r>
              <a:rPr lang="en-US" sz="4800" b="0" dirty="0">
                <a:solidFill>
                  <a:schemeClr val="tx2"/>
                </a:solidFill>
                <a:latin typeface="Calibri Light" panose="020F0302020204030204" pitchFamily="34" charset="0"/>
                <a:cs typeface="Calibri Light" panose="020F0302020204030204" pitchFamily="34" charset="0"/>
              </a:rPr>
              <a:t>Discussion: How Soon to Start ART </a:t>
            </a:r>
          </a:p>
        </p:txBody>
      </p:sp>
      <p:sp>
        <p:nvSpPr>
          <p:cNvPr id="3" name="Content Placeholder 2">
            <a:extLst>
              <a:ext uri="{FF2B5EF4-FFF2-40B4-BE49-F238E27FC236}">
                <a16:creationId xmlns:a16="http://schemas.microsoft.com/office/drawing/2014/main" id="{5C1092F6-1A96-4588-9AA2-DEE08AC57CF6}"/>
              </a:ext>
            </a:extLst>
          </p:cNvPr>
          <p:cNvSpPr>
            <a:spLocks noGrp="1"/>
          </p:cNvSpPr>
          <p:nvPr>
            <p:ph idx="1"/>
          </p:nvPr>
        </p:nvSpPr>
        <p:spPr/>
        <p:txBody>
          <a:bodyPr/>
          <a:lstStyle/>
          <a:p>
            <a:pPr>
              <a:lnSpc>
                <a:spcPct val="200000"/>
              </a:lnSpc>
            </a:pPr>
            <a:r>
              <a:rPr lang="en-US" dirty="0"/>
              <a:t>Is same-day ART feasible?</a:t>
            </a:r>
          </a:p>
          <a:p>
            <a:pPr>
              <a:lnSpc>
                <a:spcPct val="200000"/>
              </a:lnSpc>
            </a:pPr>
            <a:r>
              <a:rPr lang="en-US" dirty="0"/>
              <a:t>What resources are needed to support same-day ART?</a:t>
            </a:r>
          </a:p>
          <a:p>
            <a:pPr>
              <a:lnSpc>
                <a:spcPct val="200000"/>
              </a:lnSpc>
            </a:pPr>
            <a:r>
              <a:rPr lang="en-US" dirty="0">
                <a:solidFill>
                  <a:srgbClr val="FF0000"/>
                </a:solidFill>
              </a:rPr>
              <a:t>Experience in using the current first lines (EFV 600mg)</a:t>
            </a:r>
          </a:p>
          <a:p>
            <a:pPr lvl="1">
              <a:lnSpc>
                <a:spcPct val="200000"/>
              </a:lnSpc>
            </a:pPr>
            <a:r>
              <a:rPr lang="en-US" dirty="0">
                <a:solidFill>
                  <a:srgbClr val="FF0000"/>
                </a:solidFill>
              </a:rPr>
              <a:t>New data on EFV 400mg</a:t>
            </a:r>
          </a:p>
          <a:p>
            <a:pPr>
              <a:lnSpc>
                <a:spcPct val="200000"/>
              </a:lnSpc>
            </a:pPr>
            <a:r>
              <a:rPr lang="en-US" dirty="0"/>
              <a:t>What do the guidelines say?</a:t>
            </a:r>
          </a:p>
        </p:txBody>
      </p:sp>
      <p:sp>
        <p:nvSpPr>
          <p:cNvPr id="4" name="Rectangle 3">
            <a:extLst>
              <a:ext uri="{FF2B5EF4-FFF2-40B4-BE49-F238E27FC236}">
                <a16:creationId xmlns:a16="http://schemas.microsoft.com/office/drawing/2014/main" id="{D87AB41D-635C-4279-A3EF-8EDFA2D1E011}"/>
              </a:ext>
            </a:extLst>
          </p:cNvPr>
          <p:cNvSpPr/>
          <p:nvPr/>
        </p:nvSpPr>
        <p:spPr>
          <a:xfrm>
            <a:off x="10494498" y="6414868"/>
            <a:ext cx="1087902" cy="266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607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10;&#10;Description generated with very high confidence">
            <a:extLst>
              <a:ext uri="{FF2B5EF4-FFF2-40B4-BE49-F238E27FC236}">
                <a16:creationId xmlns:a16="http://schemas.microsoft.com/office/drawing/2014/main" id="{9CEB846B-E8EA-45D5-B148-266666CABE98}"/>
              </a:ext>
            </a:extLst>
          </p:cNvPr>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rot="16200000">
            <a:off x="-57666" y="1023022"/>
            <a:ext cx="6238970" cy="5071585"/>
          </a:xfrm>
        </p:spPr>
      </p:pic>
      <p:pic>
        <p:nvPicPr>
          <p:cNvPr id="6" name="Picture 5">
            <a:extLst>
              <a:ext uri="{FF2B5EF4-FFF2-40B4-BE49-F238E27FC236}">
                <a16:creationId xmlns:a16="http://schemas.microsoft.com/office/drawing/2014/main" id="{0536A656-09D1-4AF3-8531-A0D4ED1D50C1}"/>
              </a:ext>
            </a:extLst>
          </p:cNvPr>
          <p:cNvPicPr>
            <a:picLocks noChangeAspect="1"/>
          </p:cNvPicPr>
          <p:nvPr/>
        </p:nvPicPr>
        <p:blipFill>
          <a:blip r:embed="rId3"/>
          <a:stretch>
            <a:fillRect/>
          </a:stretch>
        </p:blipFill>
        <p:spPr>
          <a:xfrm>
            <a:off x="5721179" y="487497"/>
            <a:ext cx="5944796" cy="6238970"/>
          </a:xfrm>
          <a:prstGeom prst="rect">
            <a:avLst/>
          </a:prstGeom>
        </p:spPr>
      </p:pic>
      <p:sp>
        <p:nvSpPr>
          <p:cNvPr id="11" name="Rectangle 10">
            <a:extLst>
              <a:ext uri="{FF2B5EF4-FFF2-40B4-BE49-F238E27FC236}">
                <a16:creationId xmlns:a16="http://schemas.microsoft.com/office/drawing/2014/main" id="{1E29016C-715A-44BB-B885-36A722796D0B}"/>
              </a:ext>
            </a:extLst>
          </p:cNvPr>
          <p:cNvSpPr/>
          <p:nvPr/>
        </p:nvSpPr>
        <p:spPr>
          <a:xfrm>
            <a:off x="842912" y="707390"/>
            <a:ext cx="4437813" cy="250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2"/>
                </a:solidFill>
              </a:rPr>
              <a:t>EFV 600mg</a:t>
            </a:r>
          </a:p>
          <a:p>
            <a:pPr algn="ctr"/>
            <a:r>
              <a:rPr lang="en-US" sz="4000" dirty="0">
                <a:solidFill>
                  <a:schemeClr val="tx2"/>
                </a:solidFill>
              </a:rPr>
              <a:t>1.CNS</a:t>
            </a:r>
          </a:p>
          <a:p>
            <a:pPr algn="ctr"/>
            <a:r>
              <a:rPr lang="en-US" sz="1400" dirty="0">
                <a:solidFill>
                  <a:schemeClr val="tx2"/>
                </a:solidFill>
              </a:rPr>
              <a:t>(Depression ) </a:t>
            </a:r>
          </a:p>
        </p:txBody>
      </p:sp>
    </p:spTree>
    <p:extLst>
      <p:ext uri="{BB962C8B-B14F-4D97-AF65-F5344CB8AC3E}">
        <p14:creationId xmlns:p14="http://schemas.microsoft.com/office/powerpoint/2010/main" val="2224305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65BD-2453-45D0-9547-EA81856D4C0C}"/>
              </a:ext>
            </a:extLst>
          </p:cNvPr>
          <p:cNvSpPr>
            <a:spLocks noGrp="1"/>
          </p:cNvSpPr>
          <p:nvPr>
            <p:ph type="title"/>
          </p:nvPr>
        </p:nvSpPr>
        <p:spPr>
          <a:xfrm>
            <a:off x="609613" y="4385084"/>
            <a:ext cx="10923639" cy="1317643"/>
          </a:xfrm>
        </p:spPr>
        <p:txBody>
          <a:bodyPr vert="horz" lIns="91440" tIns="45720" rIns="91440" bIns="45720" rtlCol="0" anchor="b">
            <a:normAutofit fontScale="90000"/>
          </a:bodyPr>
          <a:lstStyle/>
          <a:p>
            <a:r>
              <a:rPr lang="en-GB" sz="6000" kern="1200" dirty="0">
                <a:solidFill>
                  <a:schemeClr val="tx1"/>
                </a:solidFill>
                <a:latin typeface="+mj-lt"/>
                <a:ea typeface="+mj-ea"/>
                <a:cs typeface="+mj-cs"/>
              </a:rPr>
              <a:t>Male clients on EFV 600mg</a:t>
            </a:r>
            <a:br>
              <a:rPr lang="en-GB" sz="6000" kern="1200" dirty="0">
                <a:solidFill>
                  <a:schemeClr val="tx1"/>
                </a:solidFill>
                <a:latin typeface="+mj-lt"/>
                <a:ea typeface="+mj-ea"/>
                <a:cs typeface="+mj-cs"/>
              </a:rPr>
            </a:br>
            <a:r>
              <a:rPr lang="en-GB" sz="1300" kern="1200" dirty="0">
                <a:solidFill>
                  <a:schemeClr val="tx1"/>
                </a:solidFill>
                <a:latin typeface="+mj-lt"/>
                <a:ea typeface="+mj-ea"/>
                <a:cs typeface="+mj-cs"/>
              </a:rPr>
              <a:t>Cyt 2B6</a:t>
            </a:r>
            <a:br>
              <a:rPr lang="en-GB" sz="1300" kern="1200" dirty="0">
                <a:solidFill>
                  <a:schemeClr val="tx1"/>
                </a:solidFill>
                <a:latin typeface="+mj-lt"/>
                <a:ea typeface="+mj-ea"/>
                <a:cs typeface="+mj-cs"/>
              </a:rPr>
            </a:br>
            <a:r>
              <a:rPr lang="en-GB" sz="1300" kern="1200" dirty="0">
                <a:solidFill>
                  <a:schemeClr val="tx1"/>
                </a:solidFill>
                <a:latin typeface="+mj-lt"/>
                <a:ea typeface="+mj-ea"/>
                <a:cs typeface="+mj-cs"/>
              </a:rPr>
              <a:t> Cyt 2A6 </a:t>
            </a:r>
            <a:endParaRPr lang="en-US" sz="1300" kern="1200" dirty="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4F903D12-8568-4F05-86EE-4A8E05439CDB}"/>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988"/>
          <a:stretch/>
        </p:blipFill>
        <p:spPr>
          <a:xfrm>
            <a:off x="24" y="10"/>
            <a:ext cx="6095975" cy="4252522"/>
          </a:xfrm>
          <a:prstGeom prst="rect">
            <a:avLst/>
          </a:prstGeom>
        </p:spPr>
      </p:pic>
      <p:pic>
        <p:nvPicPr>
          <p:cNvPr id="6" name="Picture 5">
            <a:extLst>
              <a:ext uri="{FF2B5EF4-FFF2-40B4-BE49-F238E27FC236}">
                <a16:creationId xmlns:a16="http://schemas.microsoft.com/office/drawing/2014/main" id="{BD911DB7-AA79-46D9-9A5C-4B6DFF89932C}"/>
              </a:ext>
            </a:extLst>
          </p:cNvPr>
          <p:cNvPicPr>
            <a:picLocks noChangeAspect="1"/>
          </p:cNvPicPr>
          <p:nvPr/>
        </p:nvPicPr>
        <p:blipFill rotWithShape="1">
          <a:blip r:embed="rId3"/>
          <a:srcRect l="11547" r="2458" b="2"/>
          <a:stretch/>
        </p:blipFill>
        <p:spPr>
          <a:xfrm>
            <a:off x="6096012" y="-681"/>
            <a:ext cx="6096001" cy="4253215"/>
          </a:xfrm>
          <a:prstGeom prst="rect">
            <a:avLst/>
          </a:prstGeom>
        </p:spPr>
      </p:pic>
      <p:sp>
        <p:nvSpPr>
          <p:cNvPr id="3" name="Rectangle 2">
            <a:extLst>
              <a:ext uri="{FF2B5EF4-FFF2-40B4-BE49-F238E27FC236}">
                <a16:creationId xmlns:a16="http://schemas.microsoft.com/office/drawing/2014/main" id="{1F861F4B-E80D-46FB-836B-0DD4F7097150}"/>
              </a:ext>
            </a:extLst>
          </p:cNvPr>
          <p:cNvSpPr/>
          <p:nvPr/>
        </p:nvSpPr>
        <p:spPr>
          <a:xfrm>
            <a:off x="10396025" y="6414868"/>
            <a:ext cx="1137227"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203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generated with very high confidence">
            <a:extLst>
              <a:ext uri="{FF2B5EF4-FFF2-40B4-BE49-F238E27FC236}">
                <a16:creationId xmlns:a16="http://schemas.microsoft.com/office/drawing/2014/main" id="{D28F1BA2-2B13-4037-9CF5-D98D2B478FF6}"/>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a:stretch/>
        </p:blipFill>
        <p:spPr>
          <a:xfrm>
            <a:off x="22" y="10"/>
            <a:ext cx="12191980" cy="6857990"/>
          </a:xfrm>
          <a:prstGeom prst="rect">
            <a:avLst/>
          </a:prstGeom>
        </p:spPr>
      </p:pic>
    </p:spTree>
    <p:extLst>
      <p:ext uri="{BB962C8B-B14F-4D97-AF65-F5344CB8AC3E}">
        <p14:creationId xmlns:p14="http://schemas.microsoft.com/office/powerpoint/2010/main" val="4155188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p:cNvSpPr txBox="1">
            <a:spLocks/>
          </p:cNvSpPr>
          <p:nvPr/>
        </p:nvSpPr>
        <p:spPr bwMode="auto">
          <a:xfrm>
            <a:off x="46568" y="1125541"/>
            <a:ext cx="2415117" cy="579437"/>
          </a:xfrm>
          <a:prstGeom prst="rect">
            <a:avLst/>
          </a:prstGeom>
          <a:noFill/>
          <a:ln w="9525">
            <a:noFill/>
            <a:miter lim="800000"/>
            <a:headEnd/>
            <a:tailEnd/>
          </a:ln>
        </p:spPr>
        <p:txBody>
          <a:bodyPr/>
          <a:lstStyle/>
          <a:p>
            <a:pPr marL="342900" indent="-342900" fontAlgn="base">
              <a:spcBef>
                <a:spcPct val="20000"/>
              </a:spcBef>
              <a:spcAft>
                <a:spcPct val="0"/>
              </a:spcAft>
              <a:buClr>
                <a:srgbClr val="CC3300"/>
              </a:buClr>
              <a:buFont typeface="Wingdings" pitchFamily="-109" charset="2"/>
              <a:buChar char="§"/>
              <a:defRPr/>
            </a:pPr>
            <a:r>
              <a:rPr lang="fr-FR" sz="2800" b="1" kern="0" dirty="0">
                <a:solidFill>
                  <a:srgbClr val="CC3300"/>
                </a:solidFill>
                <a:latin typeface="Calibri" pitchFamily="-109" charset="0"/>
                <a:ea typeface="ＭＳ Ｐゴシック" pitchFamily="-109" charset="-128"/>
                <a:cs typeface="ＭＳ Ｐゴシック" pitchFamily="-109" charset="-128"/>
              </a:rPr>
              <a:t>Design</a:t>
            </a:r>
          </a:p>
        </p:txBody>
      </p:sp>
      <p:cxnSp>
        <p:nvCxnSpPr>
          <p:cNvPr id="3075" name="Connecteur droit 66"/>
          <p:cNvCxnSpPr>
            <a:cxnSpLocks noChangeShapeType="1"/>
          </p:cNvCxnSpPr>
          <p:nvPr/>
        </p:nvCxnSpPr>
        <p:spPr bwMode="auto">
          <a:xfrm rot="5400000">
            <a:off x="3448051" y="2584981"/>
            <a:ext cx="400050" cy="2116"/>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3076" name="Espace réservé du contenu 2"/>
          <p:cNvSpPr>
            <a:spLocks/>
          </p:cNvSpPr>
          <p:nvPr/>
        </p:nvSpPr>
        <p:spPr bwMode="auto">
          <a:xfrm>
            <a:off x="46567" y="4724400"/>
            <a:ext cx="119507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800100" indent="-34290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eaLnBrk="1" fontAlgn="base" hangingPunct="1">
              <a:spcAft>
                <a:spcPct val="0"/>
              </a:spcAft>
            </a:pPr>
            <a:r>
              <a:rPr lang="en-GB" altLang="en-US" sz="2800" b="1" dirty="0">
                <a:latin typeface="Calibri" pitchFamily="34" charset="0"/>
              </a:rPr>
              <a:t>Objective</a:t>
            </a:r>
          </a:p>
          <a:p>
            <a:pPr lvl="1" eaLnBrk="1" fontAlgn="base" hangingPunct="1">
              <a:spcAft>
                <a:spcPct val="0"/>
              </a:spcAft>
            </a:pPr>
            <a:r>
              <a:rPr lang="en-GB" altLang="en-US" sz="1800" dirty="0"/>
              <a:t>Non inferiority of EFV 400 mg at W48: % HIV RNA &lt; 200 c/mL by modified intention to treat analysis (all randomised participants who received at least </a:t>
            </a:r>
            <a:br>
              <a:rPr lang="en-GB" altLang="en-US" sz="1800" dirty="0"/>
            </a:br>
            <a:r>
              <a:rPr lang="en-GB" altLang="en-US" sz="1800" dirty="0"/>
              <a:t>1 dose of study drug and at least one follow-up visit), 2-sided significance level of 5%, lower margin of the 95% CI for the difference = -10%, 90% power</a:t>
            </a:r>
            <a:endParaRPr lang="en-GB" altLang="en-US" sz="1800" b="1" dirty="0"/>
          </a:p>
        </p:txBody>
      </p:sp>
      <p:graphicFrame>
        <p:nvGraphicFramePr>
          <p:cNvPr id="207880" name="Group 8"/>
          <p:cNvGraphicFramePr>
            <a:graphicFrameLocks noGrp="1"/>
          </p:cNvGraphicFramePr>
          <p:nvPr/>
        </p:nvGraphicFramePr>
        <p:xfrm>
          <a:off x="5149851" y="2517775"/>
          <a:ext cx="4711700" cy="486214"/>
        </p:xfrm>
        <a:graphic>
          <a:graphicData uri="http://schemas.openxmlformats.org/drawingml/2006/table">
            <a:tbl>
              <a:tblPr/>
              <a:tblGrid>
                <a:gridCol w="4711700">
                  <a:extLst>
                    <a:ext uri="{9D8B030D-6E8A-4147-A177-3AD203B41FA5}">
                      <a16:colId xmlns:a16="http://schemas.microsoft.com/office/drawing/2014/main" val="20000"/>
                    </a:ext>
                  </a:extLst>
                </a:gridCol>
              </a:tblGrid>
              <a:tr h="481013">
                <a:tc>
                  <a:txBody>
                    <a:bodyPr/>
                    <a:lstStyle/>
                    <a:p>
                      <a:pPr marL="0" marR="0" lvl="0" indent="0" algn="l" defTabSz="914400" rtl="0" eaLnBrk="1" fontAlgn="base" latinLnBrk="0" hangingPunct="1">
                        <a:lnSpc>
                          <a:spcPct val="80000"/>
                        </a:lnSpc>
                        <a:spcBef>
                          <a:spcPct val="20000"/>
                        </a:spcBef>
                        <a:spcAft>
                          <a:spcPct val="0"/>
                        </a:spcAft>
                        <a:buClrTx/>
                        <a:buSzTx/>
                        <a:buFont typeface="Wingdings" pitchFamily="-109" charset="2"/>
                        <a:buNone/>
                        <a:tabLst/>
                      </a:pPr>
                      <a:r>
                        <a:rPr kumimoji="0" lang="en-GB" sz="1600" b="1" i="0" u="none" strike="noStrike" cap="none" normalizeH="0" baseline="0" dirty="0">
                          <a:ln>
                            <a:noFill/>
                          </a:ln>
                          <a:solidFill>
                            <a:schemeClr val="tx1"/>
                          </a:solidFill>
                          <a:effectLst/>
                          <a:latin typeface="Calibri" pitchFamily="-109" charset="0"/>
                          <a:ea typeface="ＭＳ Ｐゴシック" pitchFamily="-109" charset="-128"/>
                          <a:cs typeface="ＭＳ Ｐゴシック" pitchFamily="-109" charset="-128"/>
                        </a:rPr>
                        <a:t>TDF/FTC + EFV 400 mg </a:t>
                      </a:r>
                      <a:br>
                        <a:rPr kumimoji="0" lang="en-GB" sz="1600" b="1" i="0" u="none" strike="noStrike" cap="none" normalizeH="0" baseline="0" dirty="0">
                          <a:ln>
                            <a:noFill/>
                          </a:ln>
                          <a:solidFill>
                            <a:schemeClr val="tx1"/>
                          </a:solidFill>
                          <a:effectLst/>
                          <a:latin typeface="Calibri" pitchFamily="-109" charset="0"/>
                          <a:ea typeface="ＭＳ Ｐゴシック" pitchFamily="-109" charset="-128"/>
                          <a:cs typeface="ＭＳ Ｐゴシック" pitchFamily="-109" charset="-128"/>
                        </a:rPr>
                      </a:br>
                      <a:r>
                        <a:rPr kumimoji="0" lang="en-GB" sz="1600" b="1" i="0" u="none" strike="noStrike" cap="none" normalizeH="0" baseline="0" dirty="0">
                          <a:ln>
                            <a:noFill/>
                          </a:ln>
                          <a:solidFill>
                            <a:schemeClr val="tx1"/>
                          </a:solidFill>
                          <a:effectLst/>
                          <a:latin typeface="Calibri" pitchFamily="-109" charset="0"/>
                          <a:ea typeface="ＭＳ Ｐゴシック" pitchFamily="-109" charset="-128"/>
                          <a:cs typeface="ＭＳ Ｐゴシック" pitchFamily="-109" charset="-128"/>
                        </a:rPr>
                        <a:t>(2 x 200 mg pills + 1 placebo pill) QD</a:t>
                      </a:r>
                    </a:p>
                  </a:txBody>
                  <a:tcPr marL="121933" marR="121933" marT="45622" marB="45622"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bl>
          </a:graphicData>
        </a:graphic>
      </p:graphicFrame>
      <p:graphicFrame>
        <p:nvGraphicFramePr>
          <p:cNvPr id="207888" name="Group 16"/>
          <p:cNvGraphicFramePr>
            <a:graphicFrameLocks noGrp="1"/>
          </p:cNvGraphicFramePr>
          <p:nvPr/>
        </p:nvGraphicFramePr>
        <p:xfrm>
          <a:off x="5149851" y="3581400"/>
          <a:ext cx="4711700" cy="443858"/>
        </p:xfrm>
        <a:graphic>
          <a:graphicData uri="http://schemas.openxmlformats.org/drawingml/2006/table">
            <a:tbl>
              <a:tblPr/>
              <a:tblGrid>
                <a:gridCol w="4711700">
                  <a:extLst>
                    <a:ext uri="{9D8B030D-6E8A-4147-A177-3AD203B41FA5}">
                      <a16:colId xmlns:a16="http://schemas.microsoft.com/office/drawing/2014/main" val="20000"/>
                    </a:ext>
                  </a:extLst>
                </a:gridCol>
              </a:tblGrid>
              <a:tr h="433388">
                <a:tc>
                  <a:txBody>
                    <a:bodyPr/>
                    <a:lstStyle/>
                    <a:p>
                      <a:pPr marL="0" marR="0" lvl="0" indent="0" algn="l" defTabSz="914400" rtl="0" eaLnBrk="1" fontAlgn="base" latinLnBrk="0" hangingPunct="1">
                        <a:lnSpc>
                          <a:spcPct val="70000"/>
                        </a:lnSpc>
                        <a:spcBef>
                          <a:spcPct val="20000"/>
                        </a:spcBef>
                        <a:spcAft>
                          <a:spcPct val="0"/>
                        </a:spcAft>
                        <a:buClrTx/>
                        <a:buSzTx/>
                        <a:buFont typeface="Wingdings" pitchFamily="-109" charset="2"/>
                        <a:buNone/>
                        <a:tabLst/>
                        <a:defRPr/>
                      </a:pPr>
                      <a:r>
                        <a:rPr kumimoji="0" lang="en-GB" sz="1600" b="1" i="0" u="none" strike="noStrike" cap="none" normalizeH="0" baseline="0" dirty="0">
                          <a:ln>
                            <a:noFill/>
                          </a:ln>
                          <a:solidFill>
                            <a:srgbClr val="000000"/>
                          </a:solidFill>
                          <a:effectLst/>
                          <a:latin typeface="Calibri" pitchFamily="-109" charset="0"/>
                          <a:ea typeface="ＭＳ Ｐゴシック" pitchFamily="-109" charset="-128"/>
                          <a:cs typeface="ＭＳ Ｐゴシック" pitchFamily="-109" charset="-128"/>
                        </a:rPr>
                        <a:t>TDF/FTC + EFV 600 mg  </a:t>
                      </a:r>
                      <a:br>
                        <a:rPr kumimoji="0" lang="en-GB" sz="1600" b="1" i="0" u="none" strike="noStrike" cap="none" normalizeH="0" baseline="0" dirty="0">
                          <a:ln>
                            <a:noFill/>
                          </a:ln>
                          <a:solidFill>
                            <a:srgbClr val="000000"/>
                          </a:solidFill>
                          <a:effectLst/>
                          <a:latin typeface="Calibri" pitchFamily="-109" charset="0"/>
                          <a:ea typeface="ＭＳ Ｐゴシック" pitchFamily="-109" charset="-128"/>
                          <a:cs typeface="ＭＳ Ｐゴシック" pitchFamily="-109" charset="-128"/>
                        </a:rPr>
                      </a:br>
                      <a:r>
                        <a:rPr kumimoji="0" lang="en-GB" sz="1600" b="1" i="0" u="none" strike="noStrike" cap="none" normalizeH="0" baseline="0" dirty="0">
                          <a:ln>
                            <a:noFill/>
                          </a:ln>
                          <a:solidFill>
                            <a:srgbClr val="000000"/>
                          </a:solidFill>
                          <a:effectLst/>
                          <a:latin typeface="Calibri" pitchFamily="-109" charset="0"/>
                          <a:ea typeface="ＭＳ Ｐゴシック" pitchFamily="-109" charset="-128"/>
                          <a:cs typeface="ＭＳ Ｐゴシック" pitchFamily="-109" charset="-128"/>
                        </a:rPr>
                        <a:t>(3 x 200 mg pills) QD</a:t>
                      </a:r>
                    </a:p>
                  </a:txBody>
                  <a:tcPr marL="121933" marR="121933" marT="45780" marB="4578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9933"/>
                    </a:solidFill>
                  </a:tcPr>
                </a:tc>
                <a:extLst>
                  <a:ext uri="{0D108BD9-81ED-4DB2-BD59-A6C34878D82A}">
                    <a16:rowId xmlns:a16="http://schemas.microsoft.com/office/drawing/2014/main" val="10000"/>
                  </a:ext>
                </a:extLst>
              </a:tr>
            </a:tbl>
          </a:graphicData>
        </a:graphic>
      </p:graphicFrame>
      <p:sp>
        <p:nvSpPr>
          <p:cNvPr id="3081" name="Oval 170"/>
          <p:cNvSpPr>
            <a:spLocks noChangeArrowheads="1"/>
          </p:cNvSpPr>
          <p:nvPr/>
        </p:nvSpPr>
        <p:spPr bwMode="auto">
          <a:xfrm>
            <a:off x="2620435" y="1371603"/>
            <a:ext cx="2053167" cy="1014413"/>
          </a:xfrm>
          <a:prstGeom prst="ellipse">
            <a:avLst/>
          </a:prstGeom>
          <a:solidFill>
            <a:srgbClr val="E5E5F7"/>
          </a:solidFill>
          <a:ln>
            <a:noFill/>
          </a:ln>
          <a:effectLst>
            <a:prstShdw prst="shdw17" dist="17961" dir="2700000">
              <a:srgbClr val="898994">
                <a:alpha val="74997"/>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eaLnBrk="1" fontAlgn="base" hangingPunct="1">
              <a:spcBef>
                <a:spcPct val="0"/>
              </a:spcBef>
              <a:spcAft>
                <a:spcPct val="0"/>
              </a:spcAft>
              <a:buClrTx/>
              <a:buFontTx/>
              <a:buNone/>
            </a:pPr>
            <a:r>
              <a:rPr lang="en-GB" altLang="en-US" sz="1400" b="1" dirty="0">
                <a:solidFill>
                  <a:srgbClr val="000066"/>
                </a:solidFill>
                <a:latin typeface="Calibri" pitchFamily="34" charset="0"/>
                <a:cs typeface="Arial" charset="0"/>
              </a:rPr>
              <a:t>Randomisation*</a:t>
            </a:r>
          </a:p>
          <a:p>
            <a:pPr algn="ctr" eaLnBrk="1" fontAlgn="base" hangingPunct="1">
              <a:spcBef>
                <a:spcPct val="0"/>
              </a:spcBef>
              <a:spcAft>
                <a:spcPct val="0"/>
              </a:spcAft>
              <a:buClrTx/>
              <a:buFontTx/>
              <a:buNone/>
            </a:pPr>
            <a:r>
              <a:rPr lang="en-GB" altLang="en-US" sz="1400" b="1" dirty="0">
                <a:solidFill>
                  <a:srgbClr val="000066"/>
                </a:solidFill>
                <a:latin typeface="Calibri" pitchFamily="34" charset="0"/>
                <a:cs typeface="Arial" charset="0"/>
              </a:rPr>
              <a:t>1 : 1</a:t>
            </a:r>
          </a:p>
          <a:p>
            <a:pPr algn="ctr" eaLnBrk="1" fontAlgn="base" hangingPunct="1">
              <a:spcBef>
                <a:spcPct val="0"/>
              </a:spcBef>
              <a:spcAft>
                <a:spcPct val="0"/>
              </a:spcAft>
              <a:buClrTx/>
              <a:buFontTx/>
              <a:buNone/>
            </a:pPr>
            <a:r>
              <a:rPr lang="en-GB" altLang="en-US" sz="1400" b="1" dirty="0">
                <a:solidFill>
                  <a:srgbClr val="000066"/>
                </a:solidFill>
                <a:latin typeface="Calibri" pitchFamily="34" charset="0"/>
                <a:cs typeface="Arial" charset="0"/>
              </a:rPr>
              <a:t>Double-blind</a:t>
            </a:r>
          </a:p>
        </p:txBody>
      </p:sp>
      <p:sp>
        <p:nvSpPr>
          <p:cNvPr id="3082" name="AutoShape 162"/>
          <p:cNvSpPr>
            <a:spLocks noChangeArrowheads="1"/>
          </p:cNvSpPr>
          <p:nvPr/>
        </p:nvSpPr>
        <p:spPr bwMode="auto">
          <a:xfrm>
            <a:off x="435479" y="2420185"/>
            <a:ext cx="2721027" cy="1736646"/>
          </a:xfrm>
          <a:prstGeom prst="roundRect">
            <a:avLst>
              <a:gd name="adj" fmla="val 16667"/>
            </a:avLst>
          </a:prstGeom>
          <a:solidFill>
            <a:srgbClr val="E2E2F6"/>
          </a:solidFill>
          <a:ln>
            <a:noFill/>
          </a:ln>
          <a:effectLst>
            <a:prstShdw prst="shdw17" dist="17961" dir="2700000">
              <a:srgbClr val="888894">
                <a:alpha val="74997"/>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eaLnBrk="1" fontAlgn="base" hangingPunct="1">
              <a:spcBef>
                <a:spcPct val="0"/>
              </a:spcBef>
              <a:spcAft>
                <a:spcPct val="0"/>
              </a:spcAft>
              <a:buClrTx/>
              <a:buFontTx/>
              <a:buNone/>
            </a:pPr>
            <a:r>
              <a:rPr lang="en-GB" altLang="en-US" sz="1600" b="1" dirty="0">
                <a:solidFill>
                  <a:srgbClr val="000066"/>
                </a:solidFill>
                <a:latin typeface="Calibri" pitchFamily="34" charset="0"/>
                <a:cs typeface="Arial" charset="0"/>
              </a:rPr>
              <a:t>&gt; 16 years</a:t>
            </a:r>
          </a:p>
          <a:p>
            <a:pPr algn="ctr" eaLnBrk="1" fontAlgn="base" hangingPunct="1">
              <a:spcBef>
                <a:spcPct val="0"/>
              </a:spcBef>
              <a:spcAft>
                <a:spcPct val="0"/>
              </a:spcAft>
              <a:buClrTx/>
              <a:buFontTx/>
              <a:buNone/>
            </a:pPr>
            <a:r>
              <a:rPr lang="en-GB" altLang="en-US" sz="1600" b="1" dirty="0">
                <a:solidFill>
                  <a:srgbClr val="000066"/>
                </a:solidFill>
                <a:latin typeface="Calibri" pitchFamily="34" charset="0"/>
                <a:cs typeface="Arial" charset="0"/>
              </a:rPr>
              <a:t>ARV-naïve </a:t>
            </a:r>
          </a:p>
          <a:p>
            <a:pPr algn="ctr" eaLnBrk="1" fontAlgn="base" hangingPunct="1">
              <a:spcBef>
                <a:spcPct val="0"/>
              </a:spcBef>
              <a:spcAft>
                <a:spcPct val="0"/>
              </a:spcAft>
              <a:buClrTx/>
              <a:buFontTx/>
              <a:buNone/>
            </a:pPr>
            <a:r>
              <a:rPr lang="en-GB" altLang="en-US" sz="1600" b="1" dirty="0">
                <a:solidFill>
                  <a:srgbClr val="000066"/>
                </a:solidFill>
                <a:latin typeface="Calibri" pitchFamily="34" charset="0"/>
                <a:cs typeface="Arial" charset="0"/>
              </a:rPr>
              <a:t>HIV RNA </a:t>
            </a:r>
            <a:r>
              <a:rPr lang="en-GB" altLang="en-US" sz="1600" b="1" u="sng" dirty="0">
                <a:solidFill>
                  <a:srgbClr val="000066"/>
                </a:solidFill>
                <a:latin typeface="Calibri" pitchFamily="34" charset="0"/>
                <a:cs typeface="Arial" charset="0"/>
              </a:rPr>
              <a:t>&gt;</a:t>
            </a:r>
            <a:r>
              <a:rPr lang="en-GB" altLang="en-US" sz="1600" b="1" dirty="0">
                <a:solidFill>
                  <a:srgbClr val="000066"/>
                </a:solidFill>
                <a:latin typeface="Calibri" pitchFamily="34" charset="0"/>
                <a:cs typeface="Arial" charset="0"/>
              </a:rPr>
              <a:t> 1,000 c/mL</a:t>
            </a:r>
          </a:p>
          <a:p>
            <a:pPr algn="ctr" eaLnBrk="1" fontAlgn="base" hangingPunct="1">
              <a:spcBef>
                <a:spcPct val="0"/>
              </a:spcBef>
              <a:spcAft>
                <a:spcPct val="0"/>
              </a:spcAft>
              <a:buClrTx/>
              <a:buFontTx/>
              <a:buNone/>
            </a:pPr>
            <a:r>
              <a:rPr lang="en-GB" altLang="en-US" sz="1600" b="1" dirty="0">
                <a:solidFill>
                  <a:srgbClr val="000066"/>
                </a:solidFill>
                <a:latin typeface="Calibri" pitchFamily="34" charset="0"/>
                <a:cs typeface="Arial" charset="0"/>
              </a:rPr>
              <a:t>CD4 cell count: 50-500/mm</a:t>
            </a:r>
            <a:r>
              <a:rPr lang="en-GB" altLang="en-US" sz="1600" b="1" baseline="30000" dirty="0">
                <a:solidFill>
                  <a:srgbClr val="000066"/>
                </a:solidFill>
                <a:latin typeface="Calibri" pitchFamily="34" charset="0"/>
                <a:cs typeface="Arial" charset="0"/>
              </a:rPr>
              <a:t>3</a:t>
            </a:r>
          </a:p>
          <a:p>
            <a:pPr algn="ctr" eaLnBrk="1" fontAlgn="base" hangingPunct="1">
              <a:spcBef>
                <a:spcPct val="0"/>
              </a:spcBef>
              <a:spcAft>
                <a:spcPct val="0"/>
              </a:spcAft>
              <a:buClrTx/>
              <a:buFontTx/>
              <a:buNone/>
            </a:pPr>
            <a:r>
              <a:rPr lang="en-GB" altLang="en-US" sz="1600" b="1" dirty="0">
                <a:solidFill>
                  <a:srgbClr val="000066"/>
                </a:solidFill>
                <a:latin typeface="Calibri" pitchFamily="34" charset="0"/>
                <a:cs typeface="Arial" charset="0"/>
              </a:rPr>
              <a:t>Creatinine clearance </a:t>
            </a:r>
          </a:p>
          <a:p>
            <a:pPr algn="ctr" eaLnBrk="1" fontAlgn="base" hangingPunct="1">
              <a:spcBef>
                <a:spcPct val="0"/>
              </a:spcBef>
              <a:spcAft>
                <a:spcPct val="0"/>
              </a:spcAft>
              <a:buClrTx/>
              <a:buFontTx/>
              <a:buNone/>
            </a:pPr>
            <a:r>
              <a:rPr lang="en-GB" altLang="en-US" sz="1600" b="1" u="sng" dirty="0">
                <a:solidFill>
                  <a:srgbClr val="000066"/>
                </a:solidFill>
                <a:latin typeface="Calibri" pitchFamily="34" charset="0"/>
                <a:cs typeface="Arial" charset="0"/>
              </a:rPr>
              <a:t>&gt;</a:t>
            </a:r>
            <a:r>
              <a:rPr lang="en-GB" altLang="en-US" sz="1600" b="1" dirty="0">
                <a:solidFill>
                  <a:srgbClr val="000066"/>
                </a:solidFill>
                <a:latin typeface="Calibri" pitchFamily="34" charset="0"/>
                <a:cs typeface="Arial" charset="0"/>
              </a:rPr>
              <a:t> 50 mL/min</a:t>
            </a:r>
          </a:p>
        </p:txBody>
      </p:sp>
      <p:sp>
        <p:nvSpPr>
          <p:cNvPr id="3083" name="ZoneTexte 71"/>
          <p:cNvSpPr txBox="1">
            <a:spLocks noChangeArrowheads="1"/>
          </p:cNvSpPr>
          <p:nvPr/>
        </p:nvSpPr>
        <p:spPr bwMode="auto">
          <a:xfrm>
            <a:off x="67733" y="4216403"/>
            <a:ext cx="121242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eaLnBrk="1" fontAlgn="base" hangingPunct="1">
              <a:spcBef>
                <a:spcPct val="0"/>
              </a:spcBef>
              <a:spcAft>
                <a:spcPct val="0"/>
              </a:spcAft>
              <a:buClrTx/>
              <a:buFontTx/>
              <a:buNone/>
            </a:pPr>
            <a:r>
              <a:rPr lang="en-GB" altLang="en-US" sz="1400" dirty="0">
                <a:solidFill>
                  <a:srgbClr val="000066"/>
                </a:solidFill>
              </a:rPr>
              <a:t>*Randomisation was stratified by clinical site and by HIV RNA (</a:t>
            </a:r>
            <a:r>
              <a:rPr lang="en-GB" altLang="en-US" sz="1400" u="sng" dirty="0">
                <a:solidFill>
                  <a:srgbClr val="000066"/>
                </a:solidFill>
              </a:rPr>
              <a:t>&lt;</a:t>
            </a:r>
            <a:r>
              <a:rPr lang="en-GB" altLang="en-US" sz="1400" dirty="0">
                <a:solidFill>
                  <a:srgbClr val="000066"/>
                </a:solidFill>
              </a:rPr>
              <a:t> or &gt; 100,000 c/mL) at screening</a:t>
            </a:r>
            <a:endParaRPr lang="en-GB" altLang="en-US" sz="1400" baseline="30000" dirty="0">
              <a:solidFill>
                <a:srgbClr val="000066"/>
              </a:solidFill>
            </a:endParaRPr>
          </a:p>
        </p:txBody>
      </p:sp>
      <p:cxnSp>
        <p:nvCxnSpPr>
          <p:cNvPr id="3084" name="AutoShape 60"/>
          <p:cNvCxnSpPr>
            <a:cxnSpLocks noChangeShapeType="1"/>
          </p:cNvCxnSpPr>
          <p:nvPr/>
        </p:nvCxnSpPr>
        <p:spPr bwMode="auto">
          <a:xfrm rot="10800000" flipH="1" flipV="1">
            <a:off x="5086351" y="2794003"/>
            <a:ext cx="2116" cy="993775"/>
          </a:xfrm>
          <a:prstGeom prst="bentConnector3">
            <a:avLst>
              <a:gd name="adj1" fmla="val -53487472"/>
            </a:avLst>
          </a:prstGeom>
          <a:noFill/>
          <a:ln w="38100">
            <a:solidFill>
              <a:schemeClr val="accent2"/>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085" name="Line 63"/>
          <p:cNvSpPr>
            <a:spLocks noChangeShapeType="1"/>
          </p:cNvSpPr>
          <p:nvPr/>
        </p:nvSpPr>
        <p:spPr bwMode="auto">
          <a:xfrm>
            <a:off x="3473453" y="3284538"/>
            <a:ext cx="577849"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en-GB" dirty="0">
              <a:solidFill>
                <a:srgbClr val="000000"/>
              </a:solidFill>
            </a:endParaRPr>
          </a:p>
        </p:txBody>
      </p:sp>
      <p:sp>
        <p:nvSpPr>
          <p:cNvPr id="3086" name="Rectangle 9"/>
          <p:cNvSpPr>
            <a:spLocks noChangeArrowheads="1"/>
          </p:cNvSpPr>
          <p:nvPr/>
        </p:nvSpPr>
        <p:spPr bwMode="auto">
          <a:xfrm>
            <a:off x="4100058" y="3460750"/>
            <a:ext cx="827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eaLnBrk="1" fontAlgn="base" hangingPunct="1">
              <a:spcBef>
                <a:spcPct val="0"/>
              </a:spcBef>
              <a:spcAft>
                <a:spcPct val="0"/>
              </a:spcAft>
              <a:buClrTx/>
              <a:buFontTx/>
              <a:buNone/>
            </a:pPr>
            <a:r>
              <a:rPr lang="en-GB" altLang="en-US" sz="1600" b="1" dirty="0">
                <a:solidFill>
                  <a:srgbClr val="C00000"/>
                </a:solidFill>
                <a:latin typeface="Calibri" pitchFamily="34" charset="0"/>
                <a:cs typeface="Arial" charset="0"/>
              </a:rPr>
              <a:t>N = 312</a:t>
            </a:r>
          </a:p>
        </p:txBody>
      </p:sp>
      <p:sp>
        <p:nvSpPr>
          <p:cNvPr id="3087" name="Rectangle 8"/>
          <p:cNvSpPr>
            <a:spLocks noChangeArrowheads="1"/>
          </p:cNvSpPr>
          <p:nvPr/>
        </p:nvSpPr>
        <p:spPr bwMode="auto">
          <a:xfrm>
            <a:off x="4100058" y="2466975"/>
            <a:ext cx="8274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eaLnBrk="1" fontAlgn="base" hangingPunct="1">
              <a:spcBef>
                <a:spcPct val="0"/>
              </a:spcBef>
              <a:spcAft>
                <a:spcPct val="0"/>
              </a:spcAft>
              <a:buClrTx/>
              <a:buFontTx/>
              <a:buNone/>
            </a:pPr>
            <a:r>
              <a:rPr lang="en-GB" altLang="en-US" sz="1600" b="1" dirty="0">
                <a:solidFill>
                  <a:srgbClr val="C00000"/>
                </a:solidFill>
                <a:latin typeface="Calibri" pitchFamily="34" charset="0"/>
                <a:cs typeface="Arial" charset="0"/>
              </a:rPr>
              <a:t>N = 324</a:t>
            </a:r>
          </a:p>
        </p:txBody>
      </p:sp>
      <p:sp>
        <p:nvSpPr>
          <p:cNvPr id="28781" name="Oval 109"/>
          <p:cNvSpPr>
            <a:spLocks noChangeArrowheads="1"/>
          </p:cNvSpPr>
          <p:nvPr/>
        </p:nvSpPr>
        <p:spPr bwMode="auto">
          <a:xfrm>
            <a:off x="9461502" y="1447800"/>
            <a:ext cx="768351" cy="527050"/>
          </a:xfrm>
          <a:prstGeom prst="ellipse">
            <a:avLst/>
          </a:prstGeom>
          <a:solidFill>
            <a:schemeClr val="bg1"/>
          </a:solidFill>
          <a:ln w="9525">
            <a:solidFill>
              <a:schemeClr val="accent1"/>
            </a:solidFill>
            <a:round/>
            <a:headEnd/>
            <a:tailEnd/>
          </a:ln>
          <a:effectLst>
            <a:prstShdw prst="shdw17" dist="17961" dir="2700000">
              <a:schemeClr val="accent1">
                <a:gamma/>
                <a:shade val="60000"/>
                <a:invGamma/>
                <a:alpha val="74998"/>
              </a:schemeClr>
            </a:prstShdw>
          </a:effectLst>
        </p:spPr>
        <p:txBody>
          <a:bodyPr wrap="none" anchor="ctr"/>
          <a:lstStyle/>
          <a:p>
            <a:pPr algn="ctr" fontAlgn="base">
              <a:spcBef>
                <a:spcPct val="0"/>
              </a:spcBef>
              <a:spcAft>
                <a:spcPct val="0"/>
              </a:spcAft>
              <a:defRPr/>
            </a:pPr>
            <a:r>
              <a:rPr lang="en-GB" sz="1600" b="1" dirty="0">
                <a:solidFill>
                  <a:srgbClr val="0066FF"/>
                </a:solidFill>
                <a:latin typeface="Calibri" pitchFamily="-109" charset="0"/>
                <a:ea typeface="ＭＳ Ｐゴシック" pitchFamily="-109" charset="-128"/>
                <a:cs typeface="ＭＳ Ｐゴシック" pitchFamily="-109" charset="-128"/>
              </a:rPr>
              <a:t>W48</a:t>
            </a:r>
            <a:endParaRPr lang="en-GB" sz="1600" dirty="0">
              <a:solidFill>
                <a:srgbClr val="0066FF"/>
              </a:solidFill>
              <a:latin typeface="Calibri" pitchFamily="-109" charset="0"/>
              <a:ea typeface="ＭＳ Ｐゴシック" pitchFamily="-109" charset="-128"/>
              <a:cs typeface="ＭＳ Ｐゴシック" pitchFamily="-109" charset="-128"/>
            </a:endParaRPr>
          </a:p>
        </p:txBody>
      </p:sp>
      <p:sp>
        <p:nvSpPr>
          <p:cNvPr id="28782" name="Oval 110"/>
          <p:cNvSpPr>
            <a:spLocks noChangeArrowheads="1"/>
          </p:cNvSpPr>
          <p:nvPr/>
        </p:nvSpPr>
        <p:spPr bwMode="auto">
          <a:xfrm>
            <a:off x="11228919" y="1447800"/>
            <a:ext cx="768349" cy="527050"/>
          </a:xfrm>
          <a:prstGeom prst="ellipse">
            <a:avLst/>
          </a:prstGeom>
          <a:solidFill>
            <a:schemeClr val="bg1"/>
          </a:solidFill>
          <a:ln w="9525">
            <a:solidFill>
              <a:schemeClr val="accent1"/>
            </a:solidFill>
            <a:round/>
            <a:headEnd/>
            <a:tailEnd/>
          </a:ln>
          <a:effectLst>
            <a:prstShdw prst="shdw17" dist="17961" dir="2700000">
              <a:schemeClr val="accent1">
                <a:gamma/>
                <a:shade val="60000"/>
                <a:invGamma/>
                <a:alpha val="74998"/>
              </a:schemeClr>
            </a:prstShdw>
          </a:effectLst>
        </p:spPr>
        <p:txBody>
          <a:bodyPr wrap="none" anchor="ctr"/>
          <a:lstStyle/>
          <a:p>
            <a:pPr algn="ctr" fontAlgn="base">
              <a:spcBef>
                <a:spcPct val="0"/>
              </a:spcBef>
              <a:spcAft>
                <a:spcPct val="0"/>
              </a:spcAft>
              <a:defRPr/>
            </a:pPr>
            <a:r>
              <a:rPr lang="en-GB" sz="1600" b="1" dirty="0">
                <a:solidFill>
                  <a:srgbClr val="0066FF"/>
                </a:solidFill>
                <a:latin typeface="Calibri" pitchFamily="-109" charset="0"/>
                <a:ea typeface="ＭＳ Ｐゴシック" pitchFamily="-109" charset="-128"/>
                <a:cs typeface="ＭＳ Ｐゴシック" pitchFamily="-109" charset="-128"/>
              </a:rPr>
              <a:t>W96</a:t>
            </a:r>
            <a:endParaRPr lang="en-GB" sz="1600" dirty="0">
              <a:solidFill>
                <a:srgbClr val="0066FF"/>
              </a:solidFill>
              <a:latin typeface="Calibri" pitchFamily="-109" charset="0"/>
              <a:ea typeface="ＭＳ Ｐゴシック" pitchFamily="-109" charset="-128"/>
              <a:cs typeface="ＭＳ Ｐゴシック" pitchFamily="-109" charset="-128"/>
            </a:endParaRPr>
          </a:p>
        </p:txBody>
      </p:sp>
      <p:sp>
        <p:nvSpPr>
          <p:cNvPr id="3090" name="Line 172"/>
          <p:cNvSpPr>
            <a:spLocks noChangeShapeType="1"/>
          </p:cNvSpPr>
          <p:nvPr/>
        </p:nvSpPr>
        <p:spPr bwMode="auto">
          <a:xfrm>
            <a:off x="11626851" y="1987552"/>
            <a:ext cx="0" cy="2151063"/>
          </a:xfrm>
          <a:prstGeom prst="line">
            <a:avLst/>
          </a:prstGeom>
          <a:noFill/>
          <a:ln w="12700">
            <a:solidFill>
              <a:srgbClr val="7E7ED4"/>
            </a:solidFill>
            <a:prstDash val="dash"/>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en-GB" dirty="0">
              <a:solidFill>
                <a:srgbClr val="000000"/>
              </a:solidFill>
            </a:endParaRPr>
          </a:p>
        </p:txBody>
      </p:sp>
      <p:sp>
        <p:nvSpPr>
          <p:cNvPr id="3091" name="Line 172"/>
          <p:cNvSpPr>
            <a:spLocks noChangeShapeType="1"/>
          </p:cNvSpPr>
          <p:nvPr/>
        </p:nvSpPr>
        <p:spPr bwMode="auto">
          <a:xfrm>
            <a:off x="9886951" y="1987552"/>
            <a:ext cx="0" cy="2151063"/>
          </a:xfrm>
          <a:prstGeom prst="line">
            <a:avLst/>
          </a:prstGeom>
          <a:noFill/>
          <a:ln w="12700">
            <a:solidFill>
              <a:srgbClr val="7E7ED4"/>
            </a:solidFill>
            <a:prstDash val="dash"/>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en-GB" dirty="0">
              <a:solidFill>
                <a:srgbClr val="000000"/>
              </a:solidFill>
            </a:endParaRPr>
          </a:p>
        </p:txBody>
      </p:sp>
      <p:grpSp>
        <p:nvGrpSpPr>
          <p:cNvPr id="3092" name="Group 37"/>
          <p:cNvGrpSpPr>
            <a:grpSpLocks/>
          </p:cNvGrpSpPr>
          <p:nvPr/>
        </p:nvGrpSpPr>
        <p:grpSpPr bwMode="auto">
          <a:xfrm>
            <a:off x="9861553" y="2800353"/>
            <a:ext cx="1737783" cy="974725"/>
            <a:chOff x="4502" y="1764"/>
            <a:chExt cx="646" cy="614"/>
          </a:xfrm>
        </p:grpSpPr>
        <p:sp>
          <p:nvSpPr>
            <p:cNvPr id="3098" name="Line 31"/>
            <p:cNvSpPr>
              <a:spLocks noChangeShapeType="1"/>
            </p:cNvSpPr>
            <p:nvPr/>
          </p:nvSpPr>
          <p:spPr bwMode="auto">
            <a:xfrm flipV="1">
              <a:off x="4502" y="1764"/>
              <a:ext cx="646" cy="0"/>
            </a:xfrm>
            <a:prstGeom prst="line">
              <a:avLst/>
            </a:prstGeom>
            <a:noFill/>
            <a:ln w="38100">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GB" dirty="0">
                <a:solidFill>
                  <a:srgbClr val="000000"/>
                </a:solidFill>
              </a:endParaRPr>
            </a:p>
          </p:txBody>
        </p:sp>
        <p:sp>
          <p:nvSpPr>
            <p:cNvPr id="3099" name="Line 31"/>
            <p:cNvSpPr>
              <a:spLocks noChangeShapeType="1"/>
            </p:cNvSpPr>
            <p:nvPr/>
          </p:nvSpPr>
          <p:spPr bwMode="auto">
            <a:xfrm flipV="1">
              <a:off x="4502" y="2378"/>
              <a:ext cx="646" cy="0"/>
            </a:xfrm>
            <a:prstGeom prst="line">
              <a:avLst/>
            </a:prstGeom>
            <a:noFill/>
            <a:ln w="38100">
              <a:solidFill>
                <a:srgbClr val="33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457200" fontAlgn="base">
                <a:spcBef>
                  <a:spcPct val="0"/>
                </a:spcBef>
                <a:spcAft>
                  <a:spcPct val="0"/>
                </a:spcAft>
              </a:pPr>
              <a:endParaRPr lang="en-GB" dirty="0">
                <a:solidFill>
                  <a:srgbClr val="000000"/>
                </a:solidFill>
              </a:endParaRPr>
            </a:p>
          </p:txBody>
        </p:sp>
      </p:grpSp>
      <p:sp>
        <p:nvSpPr>
          <p:cNvPr id="3093" name="Rectangle 20"/>
          <p:cNvSpPr>
            <a:spLocks noChangeArrowheads="1"/>
          </p:cNvSpPr>
          <p:nvPr/>
        </p:nvSpPr>
        <p:spPr bwMode="auto">
          <a:xfrm>
            <a:off x="8058529" y="6581778"/>
            <a:ext cx="4031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r" defTabSz="457200" eaLnBrk="1" fontAlgn="base" hangingPunct="1">
              <a:spcBef>
                <a:spcPct val="0"/>
              </a:spcBef>
              <a:spcAft>
                <a:spcPct val="0"/>
              </a:spcAft>
              <a:buClrTx/>
              <a:buFontTx/>
              <a:buNone/>
            </a:pPr>
            <a:r>
              <a:rPr lang="fr-FR" altLang="en-US" sz="1200" i="1" dirty="0">
                <a:solidFill>
                  <a:srgbClr val="CC0000"/>
                </a:solidFill>
              </a:rPr>
              <a:t>Encore1 Study Group, Puls R. Lancet 2014;383:1474-82</a:t>
            </a:r>
          </a:p>
        </p:txBody>
      </p:sp>
      <p:grpSp>
        <p:nvGrpSpPr>
          <p:cNvPr id="3094" name="Grouper 41"/>
          <p:cNvGrpSpPr>
            <a:grpSpLocks/>
          </p:cNvGrpSpPr>
          <p:nvPr/>
        </p:nvGrpSpPr>
        <p:grpSpPr bwMode="auto">
          <a:xfrm>
            <a:off x="0" y="6570666"/>
            <a:ext cx="1219200" cy="287337"/>
            <a:chOff x="0" y="6570663"/>
            <a:chExt cx="1393200" cy="288111"/>
          </a:xfrm>
        </p:grpSpPr>
        <p:sp>
          <p:nvSpPr>
            <p:cNvPr id="3096" name="AutoShape 162"/>
            <p:cNvSpPr>
              <a:spLocks noChangeArrowheads="1"/>
            </p:cNvSpPr>
            <p:nvPr/>
          </p:nvSpPr>
          <p:spPr bwMode="auto">
            <a:xfrm>
              <a:off x="0" y="6570663"/>
              <a:ext cx="1393200" cy="287337"/>
            </a:xfrm>
            <a:prstGeom prst="roundRect">
              <a:avLst>
                <a:gd name="adj" fmla="val 16667"/>
              </a:avLst>
            </a:prstGeom>
            <a:solidFill>
              <a:srgbClr val="E2E2F6"/>
            </a:solidFill>
            <a:ln>
              <a:noFill/>
            </a:ln>
            <a:effectLst>
              <a:prstShdw prst="shdw17" dist="17961" dir="2700000">
                <a:srgbClr val="888894">
                  <a:alpha val="74997"/>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eaLnBrk="1" fontAlgn="base" hangingPunct="1">
                <a:spcBef>
                  <a:spcPct val="0"/>
                </a:spcBef>
                <a:spcAft>
                  <a:spcPct val="0"/>
                </a:spcAft>
                <a:buClrTx/>
                <a:buFontTx/>
                <a:buNone/>
              </a:pPr>
              <a:endParaRPr lang="en-GB" altLang="en-US" sz="1800" b="1" dirty="0">
                <a:solidFill>
                  <a:srgbClr val="000066"/>
                </a:solidFill>
                <a:latin typeface="Calibri" pitchFamily="34" charset="0"/>
                <a:cs typeface="Arial" charset="0"/>
              </a:endParaRPr>
            </a:p>
          </p:txBody>
        </p:sp>
        <p:sp>
          <p:nvSpPr>
            <p:cNvPr id="3097" name="ZoneTexte 23"/>
            <p:cNvSpPr txBox="1">
              <a:spLocks noChangeArrowheads="1"/>
            </p:cNvSpPr>
            <p:nvPr/>
          </p:nvSpPr>
          <p:spPr bwMode="auto">
            <a:xfrm>
              <a:off x="58766" y="6581775"/>
              <a:ext cx="1334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eaLnBrk="1" fontAlgn="base" hangingPunct="1">
                <a:spcBef>
                  <a:spcPct val="0"/>
                </a:spcBef>
                <a:spcAft>
                  <a:spcPct val="0"/>
                </a:spcAft>
                <a:buClrTx/>
                <a:buFontTx/>
                <a:buNone/>
              </a:pPr>
              <a:r>
                <a:rPr lang="en-GB" altLang="en-US" sz="1200" b="1" i="1" dirty="0">
                  <a:solidFill>
                    <a:srgbClr val="333399"/>
                  </a:solidFill>
                  <a:latin typeface="Cambria" pitchFamily="18" charset="0"/>
                </a:rPr>
                <a:t>ENCORE1</a:t>
              </a:r>
            </a:p>
          </p:txBody>
        </p:sp>
      </p:grpSp>
      <p:sp>
        <p:nvSpPr>
          <p:cNvPr id="3095" name="Rectangle 27"/>
          <p:cNvSpPr>
            <a:spLocks noGrp="1" noChangeArrowheads="1"/>
          </p:cNvSpPr>
          <p:nvPr>
            <p:ph type="title"/>
          </p:nvPr>
        </p:nvSpPr>
        <p:spPr>
          <a:xfrm>
            <a:off x="67735" y="44450"/>
            <a:ext cx="12122151" cy="1106488"/>
          </a:xfrm>
        </p:spPr>
        <p:txBody>
          <a:bodyPr/>
          <a:lstStyle/>
          <a:p>
            <a:r>
              <a:rPr lang="fr-FR" altLang="en-US" sz="3200" dirty="0">
                <a:solidFill>
                  <a:schemeClr val="tx1"/>
                </a:solidFill>
                <a:ea typeface="ＭＳ Ｐゴシック" pitchFamily="34" charset="-128"/>
              </a:rPr>
              <a:t>ENCORE1 Study</a:t>
            </a:r>
            <a:r>
              <a:rPr lang="en-GB" altLang="en-US" sz="3200" dirty="0">
                <a:solidFill>
                  <a:schemeClr val="tx1"/>
                </a:solidFill>
                <a:ea typeface="ＭＳ Ｐゴシック" pitchFamily="34" charset="-128"/>
              </a:rPr>
              <a:t>: (EFV 400 mg vs 600 mg QD)</a:t>
            </a:r>
            <a:br>
              <a:rPr lang="en-GB" altLang="en-US" sz="3200" dirty="0">
                <a:solidFill>
                  <a:schemeClr val="tx1"/>
                </a:solidFill>
                <a:ea typeface="ＭＳ Ｐゴシック" pitchFamily="34" charset="-128"/>
              </a:rPr>
            </a:br>
            <a:r>
              <a:rPr lang="en-GB" altLang="en-US" sz="3200" dirty="0">
                <a:solidFill>
                  <a:schemeClr val="tx1"/>
                </a:solidFill>
                <a:ea typeface="ＭＳ Ｐゴシック" pitchFamily="34" charset="-128"/>
              </a:rPr>
              <a:t>+ TDF/FTC</a:t>
            </a:r>
          </a:p>
        </p:txBody>
      </p:sp>
    </p:spTree>
    <p:custDataLst>
      <p:tags r:id="rId1"/>
    </p:custDataLst>
    <p:extLst>
      <p:ext uri="{BB962C8B-B14F-4D97-AF65-F5344CB8AC3E}">
        <p14:creationId xmlns:p14="http://schemas.microsoft.com/office/powerpoint/2010/main" val="1494429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0434" name="Group 98"/>
          <p:cNvGraphicFramePr>
            <a:graphicFrameLocks noGrp="1"/>
          </p:cNvGraphicFramePr>
          <p:nvPr/>
        </p:nvGraphicFramePr>
        <p:xfrm>
          <a:off x="609601" y="1676401"/>
          <a:ext cx="11277601" cy="4791337"/>
        </p:xfrm>
        <a:graphic>
          <a:graphicData uri="http://schemas.openxmlformats.org/drawingml/2006/table">
            <a:tbl>
              <a:tblPr/>
              <a:tblGrid>
                <a:gridCol w="507067">
                  <a:extLst>
                    <a:ext uri="{9D8B030D-6E8A-4147-A177-3AD203B41FA5}">
                      <a16:colId xmlns:a16="http://schemas.microsoft.com/office/drawing/2014/main" val="20000"/>
                    </a:ext>
                  </a:extLst>
                </a:gridCol>
                <a:gridCol w="4369733">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gridCol w="2844800">
                  <a:extLst>
                    <a:ext uri="{9D8B030D-6E8A-4147-A177-3AD203B41FA5}">
                      <a16:colId xmlns:a16="http://schemas.microsoft.com/office/drawing/2014/main" val="20003"/>
                    </a:ext>
                  </a:extLst>
                </a:gridCol>
                <a:gridCol w="914401">
                  <a:extLst>
                    <a:ext uri="{9D8B030D-6E8A-4147-A177-3AD203B41FA5}">
                      <a16:colId xmlns:a16="http://schemas.microsoft.com/office/drawing/2014/main" val="20004"/>
                    </a:ext>
                  </a:extLst>
                </a:gridCol>
              </a:tblGrid>
              <a:tr h="258662">
                <a:tc gridSpan="2">
                  <a:txBody>
                    <a:bodyPr/>
                    <a:lstStyle/>
                    <a:p>
                      <a:pPr marL="0" marR="0" lvl="0" indent="0" algn="l" defTabSz="914400" rtl="0" eaLnBrk="1" fontAlgn="base" latinLnBrk="0" hangingPunct="1">
                        <a:lnSpc>
                          <a:spcPts val="1250"/>
                        </a:lnSpc>
                        <a:spcBef>
                          <a:spcPct val="0"/>
                        </a:spcBef>
                        <a:spcAft>
                          <a:spcPct val="0"/>
                        </a:spcAft>
                        <a:buClrTx/>
                        <a:buSzTx/>
                        <a:buFontTx/>
                        <a:buNone/>
                        <a:tabLst/>
                      </a:pPr>
                      <a:endParaRPr kumimoji="0" lang="en-GB" sz="18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endParaRPr lang="fr-FR"/>
                    </a:p>
                  </a:txBody>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charset="0"/>
                          <a:ea typeface="ＭＳ Ｐゴシック" charset="-128"/>
                          <a:cs typeface="ＭＳ Ｐゴシック" charset="-128"/>
                        </a:rPr>
                        <a:t>EFV 400 + TDF/FTC</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Calibri" charset="0"/>
                          <a:ea typeface="ＭＳ Ｐゴシック" charset="-128"/>
                          <a:cs typeface="ＭＳ Ｐゴシック" charset="-128"/>
                        </a:rPr>
                        <a:t>EFV 600 + TDF/FTC</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9933"/>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800" b="1" i="0" u="none" strike="noStrike" cap="none" normalizeH="0" baseline="0" dirty="0">
                          <a:ln>
                            <a:noFill/>
                          </a:ln>
                          <a:solidFill>
                            <a:srgbClr val="000066"/>
                          </a:solidFill>
                          <a:effectLst/>
                          <a:latin typeface="Calibri" charset="0"/>
                          <a:ea typeface="ＭＳ Ｐゴシック" charset="-128"/>
                          <a:cs typeface="ＭＳ Ｐゴシック" charset="-128"/>
                        </a:rPr>
                        <a:t>P</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303271">
                <a:tc gridSpan="2">
                  <a:txBody>
                    <a:bodyPr/>
                    <a:lstStyle/>
                    <a:p>
                      <a:pPr marL="0" marR="0" lvl="0" indent="0" algn="l"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Patients with adverse events</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pPr marL="0" marR="0" lvl="0" indent="0" algn="l" defTabSz="914400" rtl="0" eaLnBrk="1" fontAlgn="base" latinLnBrk="0" hangingPunct="1">
                        <a:lnSpc>
                          <a:spcPts val="13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90000" marR="90000" marT="46800" marB="46800"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89.1%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88.4%</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258662">
                <a:tc>
                  <a:txBody>
                    <a:bodyPr/>
                    <a:lstStyle/>
                    <a:p>
                      <a:pPr marL="0" marR="0" lvl="0" indent="0" algn="l"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Grade 1</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72.9%</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73.1%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8662">
                <a:tc>
                  <a:txBody>
                    <a:bodyPr/>
                    <a:lstStyle/>
                    <a:p>
                      <a:pPr marL="0" marR="0" lvl="0" indent="0" algn="l"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Grade 2</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22.5%</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21.5%</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8662">
                <a:tc>
                  <a:txBody>
                    <a:bodyPr/>
                    <a:lstStyle/>
                    <a:p>
                      <a:pPr marL="0" marR="0" lvl="0" indent="0" algn="l"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Grade 3</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4.1%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5.0%</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Grade 4</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0.4%</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0.4%</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58662">
                <a:tc gridSpan="2">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Serious adverse events, N patients</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90000" marR="90000" marT="46800" marB="46800"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23 (7.1%)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22 (7.1%)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Related to study drugs</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3</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4</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23746">
                <a:tc gridSpan="2">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Adverse events definitively or probably related to study drug, N patients</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90000" marR="90000" marT="46800" marB="46800"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118 (36.8%)</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146 (47.2%)</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0.008</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423746">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Discontinuation due to drug-related adverse event</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6 (1.9%)</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18 (5.8%)</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0.01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58662">
                <a:tc gridSpan="2">
                  <a:txBody>
                    <a:bodyPr/>
                    <a:lstStyle/>
                    <a:p>
                      <a:pPr marL="0" marR="0" lvl="0" indent="0" algn="l" defTabSz="457200" rtl="0" eaLnBrk="1" fontAlgn="base" latinLnBrk="0" hangingPunct="1">
                        <a:lnSpc>
                          <a:spcPts val="1250"/>
                        </a:lnSpc>
                        <a:spcBef>
                          <a:spcPct val="0"/>
                        </a:spcBef>
                        <a:spcAft>
                          <a:spcPct val="0"/>
                        </a:spcAft>
                        <a:buClrTx/>
                        <a:buSzTx/>
                        <a:buFontTx/>
                        <a:buNone/>
                        <a:tabLst/>
                        <a:defRPr/>
                      </a:pPr>
                      <a:r>
                        <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rPr>
                        <a:t>Adverse events of specific interest</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hMerge="1">
                  <a:txBody>
                    <a:bodyPr/>
                    <a:lstStyle/>
                    <a:p>
                      <a:pPr marL="0" marR="0" lvl="0" indent="0" algn="l" defTabSz="457200" rtl="0" eaLnBrk="1" fontAlgn="base" latinLnBrk="0" hangingPunct="1">
                        <a:lnSpc>
                          <a:spcPts val="1250"/>
                        </a:lnSpc>
                        <a:spcBef>
                          <a:spcPct val="0"/>
                        </a:spcBef>
                        <a:spcAft>
                          <a:spcPct val="0"/>
                        </a:spcAft>
                        <a:buClrTx/>
                        <a:buSzTx/>
                        <a:buFontTx/>
                        <a:buNone/>
                        <a:tabLst/>
                        <a:defRPr/>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90000" marR="90000" marT="46800" marB="46800"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10"/>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Neuro-psychiatric</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45%</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51%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NS</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CNS</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231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272</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Psychiatric</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13</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12</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Rash</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68</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105</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Gastrointestinal</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62</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78</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58662">
                <a:tc>
                  <a:txBody>
                    <a:bodyPr/>
                    <a:lstStyle/>
                    <a:p>
                      <a:pPr marL="0" marR="0" lvl="0" indent="0" algn="l" defTabSz="457200" rtl="0" eaLnBrk="1" fontAlgn="base" latinLnBrk="0" hangingPunct="1">
                        <a:lnSpc>
                          <a:spcPts val="1250"/>
                        </a:lnSpc>
                        <a:spcBef>
                          <a:spcPct val="0"/>
                        </a:spcBef>
                        <a:spcAft>
                          <a:spcPct val="0"/>
                        </a:spcAft>
                        <a:buClrTx/>
                        <a:buSzTx/>
                        <a:buFontTx/>
                        <a:buNone/>
                        <a:tabLst/>
                      </a:pPr>
                      <a:endParaRPr kumimoji="0" lang="en-GB" sz="1400" b="1"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Hepatotoxicity</a:t>
                      </a:r>
                    </a:p>
                  </a:txBody>
                  <a:tcPr marL="120000" marR="120000" marT="46789" marB="46789" anchor="ctr" horzOverflow="overflow">
                    <a:lnL>
                      <a:noFill/>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1</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r>
                        <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rPr>
                        <a:t>N = 0</a:t>
                      </a: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250"/>
                        </a:lnSpc>
                        <a:spcBef>
                          <a:spcPct val="0"/>
                        </a:spcBef>
                        <a:spcAft>
                          <a:spcPct val="0"/>
                        </a:spcAft>
                        <a:buClrTx/>
                        <a:buSzTx/>
                        <a:buFontTx/>
                        <a:buNone/>
                        <a:tabLst/>
                      </a:pPr>
                      <a:endParaRPr kumimoji="0" lang="en-GB" sz="1400" b="0" i="0" u="none" strike="noStrike" cap="none" normalizeH="0" baseline="0" dirty="0">
                        <a:ln>
                          <a:noFill/>
                        </a:ln>
                        <a:solidFill>
                          <a:srgbClr val="000066"/>
                        </a:solidFill>
                        <a:effectLst/>
                        <a:latin typeface="Arial" charset="0"/>
                        <a:ea typeface="ＭＳ Ｐゴシック" charset="-128"/>
                        <a:cs typeface="ＭＳ Ｐゴシック" charset="-128"/>
                      </a:endParaRPr>
                    </a:p>
                  </a:txBody>
                  <a:tcPr marL="120000" marR="120000" marT="46789" marB="46789" anchor="ctr" horzOverflow="overflow">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bl>
          </a:graphicData>
        </a:graphic>
      </p:graphicFrame>
      <p:sp>
        <p:nvSpPr>
          <p:cNvPr id="16" name="Espace réservé du contenu 2"/>
          <p:cNvSpPr txBox="1">
            <a:spLocks/>
          </p:cNvSpPr>
          <p:nvPr/>
        </p:nvSpPr>
        <p:spPr bwMode="auto">
          <a:xfrm>
            <a:off x="52918" y="1179514"/>
            <a:ext cx="12033249" cy="466725"/>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rgbClr val="CC3300"/>
              </a:buClr>
              <a:buFont typeface="Wingdings" pitchFamily="-1" charset="2"/>
              <a:buChar char="§"/>
              <a:defRPr sz="2000">
                <a:solidFill>
                  <a:srgbClr val="CC3300"/>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CC3300"/>
              </a:buClr>
              <a:buChar char="–"/>
              <a:defRPr sz="2800">
                <a:solidFill>
                  <a:srgbClr val="000066"/>
                </a:solidFill>
                <a:latin typeface="+mn-lt"/>
                <a:ea typeface="ＭＳ Ｐゴシック" pitchFamily="-109" charset="-128"/>
              </a:defRPr>
            </a:lvl2pPr>
            <a:lvl3pPr marL="1143000" indent="-228600" algn="l" rtl="0" eaLnBrk="0" fontAlgn="base" hangingPunct="0">
              <a:spcBef>
                <a:spcPct val="20000"/>
              </a:spcBef>
              <a:spcAft>
                <a:spcPct val="0"/>
              </a:spcAft>
              <a:buClr>
                <a:srgbClr val="CC3300"/>
              </a:buClr>
              <a:buChar char="•"/>
              <a:defRPr sz="1600">
                <a:solidFill>
                  <a:srgbClr val="000066"/>
                </a:solidFill>
                <a:latin typeface="+mn-lt"/>
                <a:ea typeface="ＭＳ Ｐゴシック" pitchFamily="-109" charset="-128"/>
              </a:defRPr>
            </a:lvl3pPr>
            <a:lvl4pPr marL="1600200" indent="-228600" algn="l" rtl="0" eaLnBrk="0" fontAlgn="base" hangingPunct="0">
              <a:spcBef>
                <a:spcPct val="20000"/>
              </a:spcBef>
              <a:spcAft>
                <a:spcPct val="0"/>
              </a:spcAft>
              <a:buClr>
                <a:srgbClr val="CC3300"/>
              </a:buClr>
              <a:buChar char="–"/>
              <a:defRPr sz="1400">
                <a:solidFill>
                  <a:srgbClr val="000066"/>
                </a:solidFill>
                <a:latin typeface="+mn-lt"/>
                <a:ea typeface="ＭＳ Ｐゴシック" pitchFamily="-109" charset="-128"/>
              </a:defRPr>
            </a:lvl4pPr>
            <a:lvl5pPr marL="2057400" indent="-228600" algn="l" rtl="0" eaLnBrk="0" fontAlgn="base" hangingPunct="0">
              <a:spcBef>
                <a:spcPct val="20000"/>
              </a:spcBef>
              <a:spcAft>
                <a:spcPct val="0"/>
              </a:spcAft>
              <a:buClr>
                <a:srgbClr val="CC3300"/>
              </a:buClr>
              <a:buChar char="»"/>
              <a:defRPr sz="1400">
                <a:solidFill>
                  <a:srgbClr val="000066"/>
                </a:solidFill>
                <a:latin typeface="+mn-lt"/>
                <a:ea typeface="ＭＳ Ｐゴシック" pitchFamily="-109" charset="-128"/>
              </a:defRPr>
            </a:lvl5pPr>
            <a:lvl6pPr marL="25146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6pPr>
            <a:lvl7pPr marL="29718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7pPr>
            <a:lvl8pPr marL="34290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8pPr>
            <a:lvl9pPr marL="3886200" indent="-228600" algn="l" rtl="0" fontAlgn="base">
              <a:spcBef>
                <a:spcPct val="20000"/>
              </a:spcBef>
              <a:spcAft>
                <a:spcPct val="0"/>
              </a:spcAft>
              <a:buClr>
                <a:srgbClr val="CC3300"/>
              </a:buClr>
              <a:buChar char="»"/>
              <a:defRPr sz="1400">
                <a:solidFill>
                  <a:srgbClr val="000066"/>
                </a:solidFill>
                <a:latin typeface="+mn-lt"/>
                <a:ea typeface="ＭＳ Ｐゴシック" pitchFamily="-109" charset="-128"/>
              </a:defRPr>
            </a:lvl9pPr>
          </a:lstStyle>
          <a:p>
            <a:pPr algn="ctr" defTabSz="914400">
              <a:lnSpc>
                <a:spcPts val="2280"/>
              </a:lnSpc>
              <a:spcBef>
                <a:spcPts val="0"/>
              </a:spcBef>
              <a:buFont typeface="Wingdings" pitchFamily="-1" charset="2"/>
              <a:buNone/>
              <a:defRPr/>
            </a:pPr>
            <a:r>
              <a:rPr lang="en-GB" sz="2400" b="1" kern="0" dirty="0">
                <a:latin typeface="Calibri" pitchFamily="-1" charset="0"/>
                <a:ea typeface="ＭＳ Ｐゴシック" pitchFamily="-1" charset="-128"/>
                <a:cs typeface="ＭＳ Ｐゴシック" pitchFamily="-1" charset="-128"/>
              </a:rPr>
              <a:t>Adverse events at week 48</a:t>
            </a:r>
            <a:endParaRPr lang="en-GB" sz="1800" kern="0" dirty="0">
              <a:ea typeface="ＭＳ Ｐゴシック" pitchFamily="-1" charset="-128"/>
              <a:cs typeface="ＭＳ Ｐゴシック" pitchFamily="-1" charset="-128"/>
            </a:endParaRPr>
          </a:p>
        </p:txBody>
      </p:sp>
      <p:grpSp>
        <p:nvGrpSpPr>
          <p:cNvPr id="6251" name="Grouper 41"/>
          <p:cNvGrpSpPr>
            <a:grpSpLocks/>
          </p:cNvGrpSpPr>
          <p:nvPr/>
        </p:nvGrpSpPr>
        <p:grpSpPr bwMode="auto">
          <a:xfrm>
            <a:off x="0" y="6570664"/>
            <a:ext cx="1219200" cy="287337"/>
            <a:chOff x="0" y="6570663"/>
            <a:chExt cx="1393200" cy="288111"/>
          </a:xfrm>
        </p:grpSpPr>
        <p:sp>
          <p:nvSpPr>
            <p:cNvPr id="6254" name="AutoShape 162"/>
            <p:cNvSpPr>
              <a:spLocks noChangeArrowheads="1"/>
            </p:cNvSpPr>
            <p:nvPr/>
          </p:nvSpPr>
          <p:spPr bwMode="auto">
            <a:xfrm>
              <a:off x="0" y="6570663"/>
              <a:ext cx="1393200" cy="287337"/>
            </a:xfrm>
            <a:prstGeom prst="roundRect">
              <a:avLst>
                <a:gd name="adj" fmla="val 16667"/>
              </a:avLst>
            </a:prstGeom>
            <a:solidFill>
              <a:srgbClr val="E2E2F6"/>
            </a:solidFill>
            <a:ln>
              <a:noFill/>
            </a:ln>
            <a:effectLst>
              <a:prstShdw prst="shdw17" dist="17961" dir="2700000">
                <a:srgbClr val="888894">
                  <a:alpha val="74997"/>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defTabSz="914400" eaLnBrk="1" hangingPunct="1">
                <a:spcBef>
                  <a:spcPct val="0"/>
                </a:spcBef>
                <a:buClrTx/>
                <a:buFontTx/>
                <a:buNone/>
              </a:pPr>
              <a:endParaRPr lang="en-GB" altLang="en-US" sz="1800" b="1" dirty="0">
                <a:solidFill>
                  <a:srgbClr val="000066"/>
                </a:solidFill>
                <a:latin typeface="Calibri" pitchFamily="34" charset="0"/>
                <a:cs typeface="Arial" charset="0"/>
              </a:endParaRPr>
            </a:p>
          </p:txBody>
        </p:sp>
        <p:sp>
          <p:nvSpPr>
            <p:cNvPr id="6255" name="ZoneTexte 14"/>
            <p:cNvSpPr txBox="1">
              <a:spLocks noChangeArrowheads="1"/>
            </p:cNvSpPr>
            <p:nvPr/>
          </p:nvSpPr>
          <p:spPr bwMode="auto">
            <a:xfrm>
              <a:off x="58766" y="6581775"/>
              <a:ext cx="1334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defTabSz="914400" eaLnBrk="1" hangingPunct="1">
                <a:spcBef>
                  <a:spcPct val="0"/>
                </a:spcBef>
                <a:buClrTx/>
                <a:buFontTx/>
                <a:buNone/>
              </a:pPr>
              <a:r>
                <a:rPr lang="en-GB" altLang="en-US" sz="1200" b="1" i="1" dirty="0">
                  <a:solidFill>
                    <a:srgbClr val="333399"/>
                  </a:solidFill>
                  <a:latin typeface="Cambria" pitchFamily="18" charset="0"/>
                </a:rPr>
                <a:t>ENCORE1</a:t>
              </a:r>
            </a:p>
          </p:txBody>
        </p:sp>
      </p:grpSp>
      <p:sp>
        <p:nvSpPr>
          <p:cNvPr id="6252" name="Rectangle 27"/>
          <p:cNvSpPr>
            <a:spLocks noGrp="1" noChangeArrowheads="1"/>
          </p:cNvSpPr>
          <p:nvPr>
            <p:ph type="title"/>
          </p:nvPr>
        </p:nvSpPr>
        <p:spPr>
          <a:xfrm>
            <a:off x="67734" y="44450"/>
            <a:ext cx="11929533" cy="1106488"/>
          </a:xfrm>
        </p:spPr>
        <p:txBody>
          <a:bodyPr/>
          <a:lstStyle/>
          <a:p>
            <a:r>
              <a:rPr lang="fr-FR" altLang="en-US" sz="3200" dirty="0">
                <a:solidFill>
                  <a:schemeClr val="tx1"/>
                </a:solidFill>
                <a:ea typeface="ＭＳ Ｐゴシック" pitchFamily="34" charset="-128"/>
              </a:rPr>
              <a:t>ENCORE1 Study</a:t>
            </a:r>
            <a:r>
              <a:rPr lang="en-GB" altLang="en-US" sz="3200" dirty="0">
                <a:solidFill>
                  <a:schemeClr val="tx1"/>
                </a:solidFill>
                <a:ea typeface="ＭＳ Ｐゴシック" pitchFamily="34" charset="-128"/>
              </a:rPr>
              <a:t>: (EFV 400 mg vs 600 mg QD)</a:t>
            </a:r>
            <a:br>
              <a:rPr lang="en-GB" altLang="en-US" sz="3200" dirty="0">
                <a:solidFill>
                  <a:schemeClr val="tx1"/>
                </a:solidFill>
                <a:ea typeface="ＭＳ Ｐゴシック" pitchFamily="34" charset="-128"/>
              </a:rPr>
            </a:br>
            <a:r>
              <a:rPr lang="en-GB" altLang="en-US" sz="3200" dirty="0">
                <a:solidFill>
                  <a:schemeClr val="tx1"/>
                </a:solidFill>
                <a:ea typeface="ＭＳ Ｐゴシック" pitchFamily="34" charset="-128"/>
              </a:rPr>
              <a:t>+ TDF/FTC</a:t>
            </a:r>
          </a:p>
        </p:txBody>
      </p:sp>
      <p:sp>
        <p:nvSpPr>
          <p:cNvPr id="6253" name="Rectangle 8"/>
          <p:cNvSpPr>
            <a:spLocks noChangeArrowheads="1"/>
          </p:cNvSpPr>
          <p:nvPr/>
        </p:nvSpPr>
        <p:spPr bwMode="auto">
          <a:xfrm>
            <a:off x="8058527" y="6581776"/>
            <a:ext cx="4031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r" eaLnBrk="1" hangingPunct="1">
              <a:spcBef>
                <a:spcPct val="0"/>
              </a:spcBef>
              <a:buClrTx/>
              <a:buFontTx/>
              <a:buNone/>
            </a:pPr>
            <a:r>
              <a:rPr lang="fr-FR" altLang="en-US" sz="1200" i="1" dirty="0">
                <a:solidFill>
                  <a:srgbClr val="CC0000"/>
                </a:solidFill>
              </a:rPr>
              <a:t>Encore1 Study Group, Puls R. Lancet 2014;383:1474-82</a:t>
            </a:r>
          </a:p>
        </p:txBody>
      </p:sp>
    </p:spTree>
    <p:custDataLst>
      <p:tags r:id="rId1"/>
    </p:custDataLst>
    <p:extLst>
      <p:ext uri="{BB962C8B-B14F-4D97-AF65-F5344CB8AC3E}">
        <p14:creationId xmlns:p14="http://schemas.microsoft.com/office/powerpoint/2010/main" val="3891308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contenu 2"/>
          <p:cNvSpPr>
            <a:spLocks noGrp="1"/>
          </p:cNvSpPr>
          <p:nvPr>
            <p:ph idx="4294967295"/>
          </p:nvPr>
        </p:nvSpPr>
        <p:spPr>
          <a:xfrm>
            <a:off x="304800" y="1150939"/>
            <a:ext cx="11582400" cy="5303837"/>
          </a:xfrm>
        </p:spPr>
        <p:txBody>
          <a:bodyPr/>
          <a:lstStyle/>
          <a:p>
            <a:pPr>
              <a:spcBef>
                <a:spcPts val="900"/>
              </a:spcBef>
            </a:pPr>
            <a:r>
              <a:rPr lang="en-US" altLang="en-US" sz="2800" b="1" dirty="0">
                <a:latin typeface="Calibri" pitchFamily="34" charset="0"/>
                <a:ea typeface="ＭＳ Ｐゴシック" pitchFamily="34" charset="-128"/>
              </a:rPr>
              <a:t>Conclusion</a:t>
            </a:r>
          </a:p>
          <a:p>
            <a:pPr lvl="1">
              <a:spcBef>
                <a:spcPts val="900"/>
              </a:spcBef>
            </a:pPr>
            <a:r>
              <a:rPr lang="en-US" altLang="en-US" sz="2000" dirty="0">
                <a:ea typeface="ＭＳ Ｐゴシック" pitchFamily="34" charset="-128"/>
              </a:rPr>
              <a:t>A reduced dose of 400 mg EFV QD  is non-inferior to the standard dose of 600 mg QD, when combined with TDF/FTC during 48 weeks in ART-naive adults with HIV-1 infection</a:t>
            </a:r>
          </a:p>
          <a:p>
            <a:pPr lvl="1">
              <a:spcBef>
                <a:spcPts val="900"/>
              </a:spcBef>
            </a:pPr>
            <a:r>
              <a:rPr lang="en-US" altLang="en-US" sz="2000" dirty="0">
                <a:ea typeface="ＭＳ Ｐゴシック" pitchFamily="34" charset="-128"/>
              </a:rPr>
              <a:t>Overall, the frequency of adverse events did not differ and there was no evidence of difference in treatment cessation between groups</a:t>
            </a:r>
          </a:p>
          <a:p>
            <a:pPr lvl="1">
              <a:spcBef>
                <a:spcPts val="900"/>
              </a:spcBef>
            </a:pPr>
            <a:r>
              <a:rPr lang="en-US" altLang="en-US" sz="2000" dirty="0">
                <a:ea typeface="ＭＳ Ｐゴシック" pitchFamily="34" charset="-128"/>
              </a:rPr>
              <a:t>However, adverse events related to the study drug were more frequent with 600 mg EFV than with 400 mg, and discontinuation due to adverse events more frequent with EFV 600 mg</a:t>
            </a:r>
          </a:p>
          <a:p>
            <a:pPr lvl="1">
              <a:spcBef>
                <a:spcPts val="900"/>
              </a:spcBef>
            </a:pPr>
            <a:r>
              <a:rPr lang="en-US" altLang="en-US" sz="2000" dirty="0">
                <a:ea typeface="ＭＳ Ｐゴシック" pitchFamily="34" charset="-128"/>
              </a:rPr>
              <a:t>Quality of life, negative emotional state, and efavirenz side-effect based on specific questionnaires did not differ between EFV </a:t>
            </a:r>
            <a:br>
              <a:rPr lang="en-US" altLang="en-US" sz="2000" dirty="0">
                <a:ea typeface="ＭＳ Ｐゴシック" pitchFamily="34" charset="-128"/>
              </a:rPr>
            </a:br>
            <a:r>
              <a:rPr lang="en-US" altLang="en-US" sz="2000" dirty="0">
                <a:ea typeface="ＭＳ Ｐゴシック" pitchFamily="34" charset="-128"/>
              </a:rPr>
              <a:t>600 and 400 mg QD</a:t>
            </a:r>
          </a:p>
          <a:p>
            <a:pPr lvl="1">
              <a:spcBef>
                <a:spcPts val="900"/>
              </a:spcBef>
            </a:pPr>
            <a:r>
              <a:rPr lang="en-US" altLang="en-US" sz="2000" dirty="0">
                <a:ea typeface="ＭＳ Ｐゴシック" pitchFamily="34" charset="-128"/>
              </a:rPr>
              <a:t>These findings provide an opportunity to reduce the unit costs of treatment and care models that are based on EFV use</a:t>
            </a:r>
            <a:endParaRPr lang="en-US" altLang="en-US" sz="5400" dirty="0">
              <a:ea typeface="ＭＳ Ｐゴシック" pitchFamily="34" charset="-128"/>
            </a:endParaRPr>
          </a:p>
        </p:txBody>
      </p:sp>
      <p:grpSp>
        <p:nvGrpSpPr>
          <p:cNvPr id="8195" name="Grouper 41"/>
          <p:cNvGrpSpPr>
            <a:grpSpLocks/>
          </p:cNvGrpSpPr>
          <p:nvPr/>
        </p:nvGrpSpPr>
        <p:grpSpPr bwMode="auto">
          <a:xfrm>
            <a:off x="0" y="6570664"/>
            <a:ext cx="1219200" cy="287337"/>
            <a:chOff x="0" y="6570663"/>
            <a:chExt cx="1393200" cy="288111"/>
          </a:xfrm>
        </p:grpSpPr>
        <p:sp>
          <p:nvSpPr>
            <p:cNvPr id="8198" name="AutoShape 162"/>
            <p:cNvSpPr>
              <a:spLocks noChangeArrowheads="1"/>
            </p:cNvSpPr>
            <p:nvPr/>
          </p:nvSpPr>
          <p:spPr bwMode="auto">
            <a:xfrm>
              <a:off x="0" y="6570663"/>
              <a:ext cx="1393200" cy="287337"/>
            </a:xfrm>
            <a:prstGeom prst="roundRect">
              <a:avLst>
                <a:gd name="adj" fmla="val 16667"/>
              </a:avLst>
            </a:prstGeom>
            <a:solidFill>
              <a:srgbClr val="E2E2F6"/>
            </a:solidFill>
            <a:ln>
              <a:noFill/>
            </a:ln>
            <a:effectLst>
              <a:prstShdw prst="shdw17" dist="17961" dir="2700000">
                <a:srgbClr val="888894">
                  <a:alpha val="74997"/>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ctr" defTabSz="914400" eaLnBrk="1" hangingPunct="1">
                <a:spcBef>
                  <a:spcPct val="0"/>
                </a:spcBef>
                <a:buClrTx/>
                <a:buFontTx/>
                <a:buNone/>
              </a:pPr>
              <a:endParaRPr lang="en-US" altLang="en-US" sz="1800" b="1" dirty="0">
                <a:solidFill>
                  <a:srgbClr val="000066"/>
                </a:solidFill>
                <a:latin typeface="Calibri" pitchFamily="34" charset="0"/>
                <a:cs typeface="Arial" charset="0"/>
              </a:endParaRPr>
            </a:p>
          </p:txBody>
        </p:sp>
        <p:sp>
          <p:nvSpPr>
            <p:cNvPr id="8199" name="ZoneTexte 5"/>
            <p:cNvSpPr txBox="1">
              <a:spLocks noChangeArrowheads="1"/>
            </p:cNvSpPr>
            <p:nvPr/>
          </p:nvSpPr>
          <p:spPr bwMode="auto">
            <a:xfrm>
              <a:off x="58766" y="6581775"/>
              <a:ext cx="1334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defTabSz="914400" eaLnBrk="1" hangingPunct="1">
                <a:spcBef>
                  <a:spcPct val="0"/>
                </a:spcBef>
                <a:buClrTx/>
                <a:buFontTx/>
                <a:buNone/>
              </a:pPr>
              <a:r>
                <a:rPr lang="en-US" altLang="en-US" sz="1200" b="1" i="1" dirty="0">
                  <a:solidFill>
                    <a:srgbClr val="333399"/>
                  </a:solidFill>
                  <a:latin typeface="Cambria" pitchFamily="18" charset="0"/>
                </a:rPr>
                <a:t>ENCORE1</a:t>
              </a:r>
            </a:p>
          </p:txBody>
        </p:sp>
      </p:grpSp>
      <p:sp>
        <p:nvSpPr>
          <p:cNvPr id="8196" name="Rectangle 27"/>
          <p:cNvSpPr>
            <a:spLocks noGrp="1" noChangeArrowheads="1"/>
          </p:cNvSpPr>
          <p:nvPr>
            <p:ph type="title"/>
          </p:nvPr>
        </p:nvSpPr>
        <p:spPr>
          <a:xfrm>
            <a:off x="67734" y="44450"/>
            <a:ext cx="11929533" cy="1106488"/>
          </a:xfrm>
        </p:spPr>
        <p:txBody>
          <a:bodyPr/>
          <a:lstStyle/>
          <a:p>
            <a:r>
              <a:rPr lang="en-US" altLang="en-US" sz="3200" dirty="0">
                <a:ea typeface="ＭＳ Ｐゴシック" pitchFamily="34" charset="-128"/>
              </a:rPr>
              <a:t>ENCORE1 Study: (EFV 400 mg vs 600 mg QD) </a:t>
            </a:r>
            <a:br>
              <a:rPr lang="en-US" altLang="en-US" sz="3200" dirty="0">
                <a:ea typeface="ＭＳ Ｐゴシック" pitchFamily="34" charset="-128"/>
              </a:rPr>
            </a:br>
            <a:r>
              <a:rPr lang="en-US" altLang="en-US" sz="3200" dirty="0">
                <a:ea typeface="ＭＳ Ｐゴシック" pitchFamily="34" charset="-128"/>
              </a:rPr>
              <a:t>+ TDF/FTC</a:t>
            </a:r>
          </a:p>
        </p:txBody>
      </p:sp>
      <p:sp>
        <p:nvSpPr>
          <p:cNvPr id="8197" name="Rectangle 7"/>
          <p:cNvSpPr>
            <a:spLocks noChangeArrowheads="1"/>
          </p:cNvSpPr>
          <p:nvPr/>
        </p:nvSpPr>
        <p:spPr bwMode="auto">
          <a:xfrm>
            <a:off x="8058527" y="6581776"/>
            <a:ext cx="4031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CC3300"/>
              </a:buClr>
              <a:buFont typeface="Wingdings" pitchFamily="2" charset="2"/>
              <a:buChar char="§"/>
              <a:defRPr sz="2000">
                <a:solidFill>
                  <a:srgbClr val="CC3300"/>
                </a:solidFill>
                <a:latin typeface="Arial" charset="0"/>
                <a:ea typeface="ＭＳ Ｐゴシック" pitchFamily="34" charset="-128"/>
              </a:defRPr>
            </a:lvl1pPr>
            <a:lvl2pPr marL="742950" indent="-285750" eaLnBrk="0" hangingPunct="0">
              <a:spcBef>
                <a:spcPct val="20000"/>
              </a:spcBef>
              <a:buClr>
                <a:srgbClr val="CC3300"/>
              </a:buClr>
              <a:buChar char="–"/>
              <a:defRPr sz="2800">
                <a:solidFill>
                  <a:srgbClr val="000066"/>
                </a:solidFill>
                <a:latin typeface="Arial" charset="0"/>
                <a:ea typeface="ＭＳ Ｐゴシック" pitchFamily="34" charset="-128"/>
              </a:defRPr>
            </a:lvl2pPr>
            <a:lvl3pPr marL="1143000" indent="-228600" eaLnBrk="0" hangingPunct="0">
              <a:spcBef>
                <a:spcPct val="20000"/>
              </a:spcBef>
              <a:buClr>
                <a:srgbClr val="CC3300"/>
              </a:buClr>
              <a:buChar char="•"/>
              <a:defRPr sz="1600">
                <a:solidFill>
                  <a:srgbClr val="000066"/>
                </a:solidFill>
                <a:latin typeface="Arial" charset="0"/>
                <a:ea typeface="ＭＳ Ｐゴシック" pitchFamily="34" charset="-128"/>
              </a:defRPr>
            </a:lvl3pPr>
            <a:lvl4pPr marL="1600200" indent="-228600" eaLnBrk="0" hangingPunct="0">
              <a:spcBef>
                <a:spcPct val="20000"/>
              </a:spcBef>
              <a:buClr>
                <a:srgbClr val="CC3300"/>
              </a:buClr>
              <a:buChar char="–"/>
              <a:defRPr sz="1400">
                <a:solidFill>
                  <a:srgbClr val="000066"/>
                </a:solidFill>
                <a:latin typeface="Arial" charset="0"/>
                <a:ea typeface="ＭＳ Ｐゴシック" pitchFamily="34" charset="-128"/>
              </a:defRPr>
            </a:lvl4pPr>
            <a:lvl5pPr marL="2057400" indent="-228600" eaLnBrk="0" hangingPunct="0">
              <a:spcBef>
                <a:spcPct val="20000"/>
              </a:spcBef>
              <a:buClr>
                <a:srgbClr val="CC3300"/>
              </a:buClr>
              <a:buChar char="»"/>
              <a:defRPr sz="1400">
                <a:solidFill>
                  <a:srgbClr val="000066"/>
                </a:solidFill>
                <a:latin typeface="Arial" charset="0"/>
                <a:ea typeface="ＭＳ Ｐゴシック" pitchFamily="34" charset="-128"/>
              </a:defRPr>
            </a:lvl5pPr>
            <a:lvl6pPr marL="25146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6pPr>
            <a:lvl7pPr marL="29718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7pPr>
            <a:lvl8pPr marL="34290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8pPr>
            <a:lvl9pPr marL="3886200" indent="-228600" defTabSz="457200" eaLnBrk="0" fontAlgn="base" hangingPunct="0">
              <a:spcBef>
                <a:spcPct val="20000"/>
              </a:spcBef>
              <a:spcAft>
                <a:spcPct val="0"/>
              </a:spcAft>
              <a:buClr>
                <a:srgbClr val="CC3300"/>
              </a:buClr>
              <a:buChar char="»"/>
              <a:defRPr sz="1400">
                <a:solidFill>
                  <a:srgbClr val="000066"/>
                </a:solidFill>
                <a:latin typeface="Arial" charset="0"/>
                <a:ea typeface="ＭＳ Ｐゴシック" pitchFamily="34" charset="-128"/>
              </a:defRPr>
            </a:lvl9pPr>
          </a:lstStyle>
          <a:p>
            <a:pPr algn="r" eaLnBrk="1" hangingPunct="1">
              <a:spcBef>
                <a:spcPct val="0"/>
              </a:spcBef>
              <a:buClrTx/>
              <a:buFontTx/>
              <a:buNone/>
            </a:pPr>
            <a:r>
              <a:rPr lang="en-US" altLang="en-US" sz="1200" i="1" dirty="0">
                <a:solidFill>
                  <a:srgbClr val="CC0000"/>
                </a:solidFill>
              </a:rPr>
              <a:t>Encore1 Study Group, Puls R. Lancet 2014;383:1474-82</a:t>
            </a:r>
          </a:p>
        </p:txBody>
      </p:sp>
    </p:spTree>
    <p:custDataLst>
      <p:tags r:id="rId1"/>
    </p:custDataLst>
    <p:extLst>
      <p:ext uri="{BB962C8B-B14F-4D97-AF65-F5344CB8AC3E}">
        <p14:creationId xmlns:p14="http://schemas.microsoft.com/office/powerpoint/2010/main" val="3364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7065" y="388221"/>
            <a:ext cx="3913615" cy="26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383" y="434747"/>
            <a:ext cx="3548549" cy="25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0589" y="3404262"/>
            <a:ext cx="3992091" cy="266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18FAB3E-7BD6-4EF1-83BD-479601FB70B0}"/>
              </a:ext>
            </a:extLst>
          </p:cNvPr>
          <p:cNvSpPr/>
          <p:nvPr/>
        </p:nvSpPr>
        <p:spPr>
          <a:xfrm>
            <a:off x="1623848" y="6321972"/>
            <a:ext cx="9911660" cy="409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Courtesy: Dr T. </a:t>
            </a:r>
            <a:r>
              <a:rPr lang="en-US" dirty="0" err="1"/>
              <a:t>Mekonen</a:t>
            </a:r>
            <a:r>
              <a:rPr lang="en-US" dirty="0"/>
              <a:t>- Namibia AIDS conference 2016</a:t>
            </a:r>
          </a:p>
        </p:txBody>
      </p:sp>
    </p:spTree>
    <p:extLst>
      <p:ext uri="{BB962C8B-B14F-4D97-AF65-F5344CB8AC3E}">
        <p14:creationId xmlns:p14="http://schemas.microsoft.com/office/powerpoint/2010/main" val="1958100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64B0-FC18-4EC8-87DC-02D6A9F5BA9A}"/>
              </a:ext>
            </a:extLst>
          </p:cNvPr>
          <p:cNvSpPr>
            <a:spLocks noGrp="1"/>
          </p:cNvSpPr>
          <p:nvPr>
            <p:ph type="title"/>
          </p:nvPr>
        </p:nvSpPr>
        <p:spPr/>
        <p:txBody>
          <a:bodyPr/>
          <a:lstStyle/>
          <a:p>
            <a:r>
              <a:rPr lang="en-US" sz="4800" b="0" dirty="0">
                <a:solidFill>
                  <a:schemeClr val="tx2"/>
                </a:solidFill>
                <a:latin typeface="Calibri Light" panose="020F0302020204030204" pitchFamily="34" charset="0"/>
                <a:cs typeface="Calibri Light" panose="020F0302020204030204" pitchFamily="34" charset="0"/>
              </a:rPr>
              <a:t>Discussion: How Soon to Start ART </a:t>
            </a:r>
          </a:p>
        </p:txBody>
      </p:sp>
      <p:sp>
        <p:nvSpPr>
          <p:cNvPr id="3" name="Content Placeholder 2">
            <a:extLst>
              <a:ext uri="{FF2B5EF4-FFF2-40B4-BE49-F238E27FC236}">
                <a16:creationId xmlns:a16="http://schemas.microsoft.com/office/drawing/2014/main" id="{5C1092F6-1A96-4588-9AA2-DEE08AC57CF6}"/>
              </a:ext>
            </a:extLst>
          </p:cNvPr>
          <p:cNvSpPr>
            <a:spLocks noGrp="1"/>
          </p:cNvSpPr>
          <p:nvPr>
            <p:ph idx="1"/>
          </p:nvPr>
        </p:nvSpPr>
        <p:spPr/>
        <p:txBody>
          <a:bodyPr/>
          <a:lstStyle/>
          <a:p>
            <a:pPr>
              <a:lnSpc>
                <a:spcPct val="200000"/>
              </a:lnSpc>
            </a:pPr>
            <a:r>
              <a:rPr lang="en-US" dirty="0"/>
              <a:t>Is same-day ART feasible?</a:t>
            </a:r>
          </a:p>
          <a:p>
            <a:pPr>
              <a:lnSpc>
                <a:spcPct val="200000"/>
              </a:lnSpc>
            </a:pPr>
            <a:r>
              <a:rPr lang="en-US" dirty="0"/>
              <a:t>What resources are needed to support same-day ART?</a:t>
            </a:r>
          </a:p>
          <a:p>
            <a:pPr>
              <a:lnSpc>
                <a:spcPct val="200000"/>
              </a:lnSpc>
            </a:pPr>
            <a:r>
              <a:rPr lang="en-US" dirty="0"/>
              <a:t>Experience in using the current first lines</a:t>
            </a:r>
          </a:p>
          <a:p>
            <a:pPr>
              <a:lnSpc>
                <a:spcPct val="200000"/>
              </a:lnSpc>
            </a:pPr>
            <a:r>
              <a:rPr lang="en-US" dirty="0">
                <a:solidFill>
                  <a:srgbClr val="FF0000"/>
                </a:solidFill>
              </a:rPr>
              <a:t>What do the guidelines say?</a:t>
            </a:r>
          </a:p>
        </p:txBody>
      </p:sp>
      <p:sp>
        <p:nvSpPr>
          <p:cNvPr id="4" name="Rectangle 3">
            <a:extLst>
              <a:ext uri="{FF2B5EF4-FFF2-40B4-BE49-F238E27FC236}">
                <a16:creationId xmlns:a16="http://schemas.microsoft.com/office/drawing/2014/main" id="{D87AB41D-635C-4279-A3EF-8EDFA2D1E011}"/>
              </a:ext>
            </a:extLst>
          </p:cNvPr>
          <p:cNvSpPr/>
          <p:nvPr/>
        </p:nvSpPr>
        <p:spPr>
          <a:xfrm>
            <a:off x="10494498" y="6414868"/>
            <a:ext cx="1087902" cy="266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3494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3" y="188640"/>
            <a:ext cx="10971213" cy="1143000"/>
          </a:xfrm>
        </p:spPr>
        <p:txBody>
          <a:bodyPr/>
          <a:lstStyle/>
          <a:p>
            <a:r>
              <a:rPr lang="en-GB" sz="4000" dirty="0"/>
              <a:t> </a:t>
            </a:r>
            <a:r>
              <a:rPr lang="en-GB" sz="4000" b="1" dirty="0"/>
              <a:t>Major gaps on clinical use of dolutegravir</a:t>
            </a:r>
            <a:endParaRPr lang="en-US" sz="4000" b="1"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3" y="1571605"/>
            <a:ext cx="2232247" cy="1700397"/>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Image result for iris hi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704" y="1630792"/>
            <a:ext cx="3253442" cy="155269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6" name="Picture 2" descr="Image result for tuberculo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576" y="1578336"/>
            <a:ext cx="2288192" cy="160515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7" name="Picture 4" descr="Image result for pregnanc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3206" y="1571605"/>
            <a:ext cx="2480353" cy="165056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3352" y="3397959"/>
            <a:ext cx="3312368" cy="2246769"/>
          </a:xfrm>
          <a:prstGeom prst="rect">
            <a:avLst/>
          </a:prstGeom>
          <a:noFill/>
        </p:spPr>
        <p:txBody>
          <a:bodyPr wrap="square" rtlCol="0">
            <a:spAutoFit/>
          </a:bodyPr>
          <a:lstStyle/>
          <a:p>
            <a:r>
              <a:rPr lang="en-GB" sz="2000" b="1" dirty="0"/>
              <a:t>CNS side effects: </a:t>
            </a:r>
            <a:r>
              <a:rPr lang="en-GB" sz="2000" dirty="0"/>
              <a:t>higher than expected rate of DTG discontinuation  due insomnia in observational studies (compared with RCTs) but very low occurrence  of other side effects.</a:t>
            </a:r>
            <a:endParaRPr lang="en-US" dirty="0"/>
          </a:p>
        </p:txBody>
      </p:sp>
      <p:sp>
        <p:nvSpPr>
          <p:cNvPr id="11" name="TextBox 10"/>
          <p:cNvSpPr txBox="1"/>
          <p:nvPr/>
        </p:nvSpPr>
        <p:spPr>
          <a:xfrm>
            <a:off x="3732969" y="3423458"/>
            <a:ext cx="3299135" cy="1938992"/>
          </a:xfrm>
          <a:prstGeom prst="rect">
            <a:avLst/>
          </a:prstGeom>
          <a:noFill/>
        </p:spPr>
        <p:txBody>
          <a:bodyPr wrap="square" rtlCol="0">
            <a:spAutoFit/>
          </a:bodyPr>
          <a:lstStyle/>
          <a:p>
            <a:r>
              <a:rPr lang="en-GB" sz="2000" b="1" dirty="0"/>
              <a:t>Risk of IRIS </a:t>
            </a:r>
            <a:r>
              <a:rPr lang="en-GB" sz="2000" dirty="0"/>
              <a:t>in PLHIV with advanced HIV disease: increased risk observed in observational studies  but not detected in RCTs with other INSTIs (REALITY  study)  </a:t>
            </a:r>
            <a:endParaRPr lang="en-US" dirty="0"/>
          </a:p>
        </p:txBody>
      </p:sp>
      <p:sp>
        <p:nvSpPr>
          <p:cNvPr id="12" name="TextBox 11"/>
          <p:cNvSpPr txBox="1"/>
          <p:nvPr/>
        </p:nvSpPr>
        <p:spPr>
          <a:xfrm>
            <a:off x="7356140" y="3305625"/>
            <a:ext cx="4500500" cy="2031325"/>
          </a:xfrm>
          <a:prstGeom prst="rect">
            <a:avLst/>
          </a:prstGeom>
          <a:noFill/>
        </p:spPr>
        <p:txBody>
          <a:bodyPr wrap="square" rtlCol="0">
            <a:spAutoFit/>
          </a:bodyPr>
          <a:lstStyle/>
          <a:p>
            <a:r>
              <a:rPr lang="en-GB" b="1" dirty="0"/>
              <a:t>HIV-associated TB:  </a:t>
            </a:r>
            <a:r>
              <a:rPr lang="en-GB" dirty="0"/>
              <a:t>need to adjust dose  if rifampin is used (pK and clinical studies with ongoing)</a:t>
            </a:r>
          </a:p>
          <a:p>
            <a:endParaRPr lang="en-GB" dirty="0"/>
          </a:p>
          <a:p>
            <a:r>
              <a:rPr lang="en-GB" b="1" dirty="0"/>
              <a:t>Pregnant/BF women:</a:t>
            </a:r>
            <a:r>
              <a:rPr lang="en-GB" dirty="0"/>
              <a:t> Limited  safety data. </a:t>
            </a:r>
            <a:r>
              <a:rPr lang="en-US" dirty="0"/>
              <a:t>Very high DTG concentrations in blood cord at birth </a:t>
            </a:r>
            <a:r>
              <a:rPr lang="en-GB" dirty="0"/>
              <a:t>(pK and clinical studies ongoing)</a:t>
            </a:r>
            <a:endParaRPr lang="en-US" dirty="0"/>
          </a:p>
        </p:txBody>
      </p:sp>
    </p:spTree>
    <p:extLst>
      <p:ext uri="{BB962C8B-B14F-4D97-AF65-F5344CB8AC3E}">
        <p14:creationId xmlns:p14="http://schemas.microsoft.com/office/powerpoint/2010/main" val="2814733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204536"/>
            <a:ext cx="11525250" cy="654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18147" y="3368841"/>
            <a:ext cx="818148" cy="2863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b="1" dirty="0"/>
              <a:t>Pregnancy and DTG</a:t>
            </a:r>
            <a:endParaRPr lang="en-GB" dirty="0"/>
          </a:p>
        </p:txBody>
      </p:sp>
    </p:spTree>
    <p:extLst>
      <p:ext uri="{BB962C8B-B14F-4D97-AF65-F5344CB8AC3E}">
        <p14:creationId xmlns:p14="http://schemas.microsoft.com/office/powerpoint/2010/main" val="1358636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noGrp="1"/>
          </p:cNvSpPr>
          <p:nvPr>
            <p:ph type="title"/>
          </p:nvPr>
        </p:nvSpPr>
        <p:spPr>
          <a:xfrm>
            <a:off x="479376" y="188640"/>
            <a:ext cx="11403264" cy="522950"/>
          </a:xfrm>
          <a:prstGeom prst="rect">
            <a:avLst/>
          </a:prstGeom>
          <a:noFill/>
        </p:spPr>
        <p:txBody>
          <a:bodyPr wrap="square" rtlCol="0">
            <a:spAutoFit/>
          </a:bodyPr>
          <a:lstStyle/>
          <a:p>
            <a:pPr algn="ctr"/>
            <a:r>
              <a:rPr lang="en-GB" sz="2800" b="1" dirty="0"/>
              <a:t>Summary of optimization profiles of major new ARVs</a:t>
            </a:r>
            <a:endParaRPr lang="en-US" sz="2800" b="1" dirty="0"/>
          </a:p>
        </p:txBody>
      </p:sp>
      <p:graphicFrame>
        <p:nvGraphicFramePr>
          <p:cNvPr id="2" name="Table 1"/>
          <p:cNvGraphicFramePr>
            <a:graphicFrameLocks noGrp="1"/>
          </p:cNvGraphicFramePr>
          <p:nvPr>
            <p:extLst>
              <p:ext uri="{D42A27DB-BD31-4B8C-83A1-F6EECF244321}">
                <p14:modId xmlns:p14="http://schemas.microsoft.com/office/powerpoint/2010/main" val="3206136568"/>
              </p:ext>
            </p:extLst>
          </p:nvPr>
        </p:nvGraphicFramePr>
        <p:xfrm>
          <a:off x="623393" y="991904"/>
          <a:ext cx="10861485" cy="5227320"/>
        </p:xfrm>
        <a:graphic>
          <a:graphicData uri="http://schemas.openxmlformats.org/drawingml/2006/table">
            <a:tbl>
              <a:tblPr firstRow="1" bandRow="1">
                <a:tableStyleId>{9D7B26C5-4107-4FEC-AEDC-1716B250A1EF}</a:tableStyleId>
              </a:tblPr>
              <a:tblGrid>
                <a:gridCol w="2554143">
                  <a:extLst>
                    <a:ext uri="{9D8B030D-6E8A-4147-A177-3AD203B41FA5}">
                      <a16:colId xmlns:a16="http://schemas.microsoft.com/office/drawing/2014/main" val="20000"/>
                    </a:ext>
                  </a:extLst>
                </a:gridCol>
                <a:gridCol w="4378536">
                  <a:extLst>
                    <a:ext uri="{9D8B030D-6E8A-4147-A177-3AD203B41FA5}">
                      <a16:colId xmlns:a16="http://schemas.microsoft.com/office/drawing/2014/main" val="20001"/>
                    </a:ext>
                  </a:extLst>
                </a:gridCol>
                <a:gridCol w="1181489">
                  <a:extLst>
                    <a:ext uri="{9D8B030D-6E8A-4147-A177-3AD203B41FA5}">
                      <a16:colId xmlns:a16="http://schemas.microsoft.com/office/drawing/2014/main" val="20002"/>
                    </a:ext>
                  </a:extLst>
                </a:gridCol>
                <a:gridCol w="1136503">
                  <a:extLst>
                    <a:ext uri="{9D8B030D-6E8A-4147-A177-3AD203B41FA5}">
                      <a16:colId xmlns:a16="http://schemas.microsoft.com/office/drawing/2014/main" val="20003"/>
                    </a:ext>
                  </a:extLst>
                </a:gridCol>
                <a:gridCol w="892935">
                  <a:extLst>
                    <a:ext uri="{9D8B030D-6E8A-4147-A177-3AD203B41FA5}">
                      <a16:colId xmlns:a16="http://schemas.microsoft.com/office/drawing/2014/main" val="20004"/>
                    </a:ext>
                  </a:extLst>
                </a:gridCol>
                <a:gridCol w="717879">
                  <a:extLst>
                    <a:ext uri="{9D8B030D-6E8A-4147-A177-3AD203B41FA5}">
                      <a16:colId xmlns:a16="http://schemas.microsoft.com/office/drawing/2014/main" val="20005"/>
                    </a:ext>
                  </a:extLst>
                </a:gridCol>
              </a:tblGrid>
              <a:tr h="432048">
                <a:tc gridSpan="2">
                  <a:txBody>
                    <a:bodyPr/>
                    <a:lstStyle/>
                    <a:p>
                      <a:pPr algn="ctr"/>
                      <a:r>
                        <a:rPr lang="en-GB" sz="2400" dirty="0"/>
                        <a:t>Optimization criteria </a:t>
                      </a:r>
                      <a:endParaRPr lang="en-US" sz="2400" dirty="0"/>
                    </a:p>
                  </a:txBody>
                  <a:tcPr/>
                </a:tc>
                <a:tc hMerge="1">
                  <a:txBody>
                    <a:bodyPr/>
                    <a:lstStyle/>
                    <a:p>
                      <a:pPr algn="ctr"/>
                      <a:endParaRPr lang="en-US" sz="2400" dirty="0"/>
                    </a:p>
                  </a:txBody>
                  <a:tcPr/>
                </a:tc>
                <a:tc>
                  <a:txBody>
                    <a:bodyPr/>
                    <a:lstStyle/>
                    <a:p>
                      <a:pPr algn="ctr"/>
                      <a:r>
                        <a:rPr lang="en-GB" sz="1800" dirty="0"/>
                        <a:t>DTG</a:t>
                      </a:r>
                      <a:endParaRPr lang="en-US" sz="1800" b="1" dirty="0"/>
                    </a:p>
                  </a:txBody>
                  <a:tcPr marL="121904" marR="121904"/>
                </a:tc>
                <a:tc>
                  <a:txBody>
                    <a:bodyPr/>
                    <a:lstStyle/>
                    <a:p>
                      <a:pPr algn="ctr"/>
                      <a:r>
                        <a:rPr lang="en-GB" sz="1800" dirty="0"/>
                        <a:t>EFV400</a:t>
                      </a:r>
                      <a:endParaRPr lang="en-US" sz="1800" b="1" dirty="0"/>
                    </a:p>
                  </a:txBody>
                  <a:tcPr marL="121904" marR="121904"/>
                </a:tc>
                <a:tc>
                  <a:txBody>
                    <a:bodyPr/>
                    <a:lstStyle/>
                    <a:p>
                      <a:pPr algn="ctr"/>
                      <a:r>
                        <a:rPr lang="en-GB" sz="1800" b="1" dirty="0"/>
                        <a:t>DRV/r</a:t>
                      </a:r>
                      <a:endParaRPr lang="en-US" sz="1800" b="1" dirty="0"/>
                    </a:p>
                  </a:txBody>
                  <a:tcPr marL="121904" marR="121904"/>
                </a:tc>
                <a:tc>
                  <a:txBody>
                    <a:bodyPr/>
                    <a:lstStyle/>
                    <a:p>
                      <a:pPr algn="ctr"/>
                      <a:r>
                        <a:rPr lang="en-GB" sz="1800" dirty="0"/>
                        <a:t>RAL</a:t>
                      </a:r>
                      <a:endParaRPr lang="en-US" sz="1800" b="1" dirty="0"/>
                    </a:p>
                  </a:txBody>
                  <a:tcPr marL="121904" marR="121904"/>
                </a:tc>
                <a:extLst>
                  <a:ext uri="{0D108BD9-81ED-4DB2-BD59-A6C34878D82A}">
                    <a16:rowId xmlns:a16="http://schemas.microsoft.com/office/drawing/2014/main" val="10000"/>
                  </a:ext>
                </a:extLst>
              </a:tr>
              <a:tr h="461485">
                <a:tc rowSpan="3">
                  <a:txBody>
                    <a:bodyPr/>
                    <a:lstStyle/>
                    <a:p>
                      <a:r>
                        <a:rPr lang="en-GB" sz="2800" dirty="0"/>
                        <a:t>Efficacy and safety</a:t>
                      </a:r>
                      <a:endParaRPr lang="en-US" sz="2800" dirty="0"/>
                    </a:p>
                  </a:txBody>
                  <a:tcPr anchor="ctr"/>
                </a:tc>
                <a:tc>
                  <a:txBody>
                    <a:bodyPr/>
                    <a:lstStyle/>
                    <a:p>
                      <a:r>
                        <a:rPr lang="en-GB" sz="2400" dirty="0"/>
                        <a:t>High virologic potency</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1"/>
                  </a:ext>
                </a:extLst>
              </a:tr>
              <a:tr h="461485">
                <a:tc vMerge="1">
                  <a:txBody>
                    <a:bodyPr/>
                    <a:lstStyle/>
                    <a:p>
                      <a:pPr marL="0" marR="0" indent="0" algn="l" defTabSz="911477" rtl="0" eaLnBrk="1" fontAlgn="auto" latinLnBrk="0" hangingPunct="1">
                        <a:lnSpc>
                          <a:spcPct val="100000"/>
                        </a:lnSpc>
                        <a:spcBef>
                          <a:spcPts val="0"/>
                        </a:spcBef>
                        <a:spcAft>
                          <a:spcPts val="0"/>
                        </a:spcAft>
                        <a:buClrTx/>
                        <a:buSzTx/>
                        <a:buFontTx/>
                        <a:buNone/>
                        <a:tabLst/>
                        <a:defRPr/>
                      </a:pPr>
                      <a:endParaRPr lang="en-US" sz="2400" dirty="0"/>
                    </a:p>
                  </a:txBody>
                  <a:tcPr/>
                </a:tc>
                <a:tc>
                  <a:txBody>
                    <a:bodyPr/>
                    <a:lstStyle/>
                    <a:p>
                      <a:pPr marL="0" marR="0" indent="0" algn="l" defTabSz="911477" rtl="0" eaLnBrk="1" fontAlgn="auto" latinLnBrk="0" hangingPunct="1">
                        <a:lnSpc>
                          <a:spcPct val="100000"/>
                        </a:lnSpc>
                        <a:spcBef>
                          <a:spcPts val="0"/>
                        </a:spcBef>
                        <a:spcAft>
                          <a:spcPts val="0"/>
                        </a:spcAft>
                        <a:buClrTx/>
                        <a:buSzTx/>
                        <a:buFontTx/>
                        <a:buNone/>
                        <a:tabLst/>
                        <a:defRPr/>
                      </a:pPr>
                      <a:r>
                        <a:rPr lang="en-GB" sz="2400" dirty="0"/>
                        <a:t>Low toxicity</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2"/>
                  </a:ext>
                </a:extLst>
              </a:tr>
              <a:tr h="461485">
                <a:tc vMerge="1">
                  <a:txBody>
                    <a:bodyPr/>
                    <a:lstStyle/>
                    <a:p>
                      <a:endParaRPr lang="en-US" sz="2400" dirty="0"/>
                    </a:p>
                  </a:txBody>
                  <a:tcPr/>
                </a:tc>
                <a:tc>
                  <a:txBody>
                    <a:bodyPr/>
                    <a:lstStyle/>
                    <a:p>
                      <a:r>
                        <a:rPr lang="en-GB" sz="2400" dirty="0"/>
                        <a:t>High genetic barrier to resistance</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extLst>
                  <a:ext uri="{0D108BD9-81ED-4DB2-BD59-A6C34878D82A}">
                    <a16:rowId xmlns:a16="http://schemas.microsoft.com/office/drawing/2014/main" val="10003"/>
                  </a:ext>
                </a:extLst>
              </a:tr>
              <a:tr h="461485">
                <a:tc rowSpan="2">
                  <a:txBody>
                    <a:bodyPr/>
                    <a:lstStyle/>
                    <a:p>
                      <a:pPr marL="0" marR="0" indent="0" algn="l" defTabSz="911477" rtl="0" eaLnBrk="1" fontAlgn="auto" latinLnBrk="0" hangingPunct="1">
                        <a:lnSpc>
                          <a:spcPct val="100000"/>
                        </a:lnSpc>
                        <a:spcBef>
                          <a:spcPts val="0"/>
                        </a:spcBef>
                        <a:spcAft>
                          <a:spcPts val="0"/>
                        </a:spcAft>
                        <a:buClrTx/>
                        <a:buSzTx/>
                        <a:buFontTx/>
                        <a:buNone/>
                        <a:tabLst/>
                        <a:defRPr/>
                      </a:pPr>
                      <a:r>
                        <a:rPr lang="en-GB" sz="2800" dirty="0"/>
                        <a:t>Simplification</a:t>
                      </a:r>
                      <a:endParaRPr lang="en-US" sz="2800" dirty="0"/>
                    </a:p>
                  </a:txBody>
                  <a:tcPr anchor="ctr"/>
                </a:tc>
                <a:tc>
                  <a:txBody>
                    <a:bodyPr/>
                    <a:lstStyle/>
                    <a:p>
                      <a:pPr marL="0" marR="0" indent="0" algn="l" defTabSz="911477" rtl="0" eaLnBrk="1" fontAlgn="auto" latinLnBrk="0" hangingPunct="1">
                        <a:lnSpc>
                          <a:spcPct val="100000"/>
                        </a:lnSpc>
                        <a:spcBef>
                          <a:spcPts val="0"/>
                        </a:spcBef>
                        <a:spcAft>
                          <a:spcPts val="0"/>
                        </a:spcAft>
                        <a:buClrTx/>
                        <a:buSzTx/>
                        <a:buFontTx/>
                        <a:buNone/>
                        <a:tabLst/>
                        <a:defRPr/>
                      </a:pPr>
                      <a:r>
                        <a:rPr lang="en-GB" sz="2400" dirty="0"/>
                        <a:t>Available as generic</a:t>
                      </a:r>
                      <a:r>
                        <a:rPr lang="en-GB" sz="2400" baseline="0" dirty="0"/>
                        <a:t> </a:t>
                      </a:r>
                      <a:r>
                        <a:rPr lang="en-GB" sz="2400" dirty="0"/>
                        <a:t>FDC</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extLst>
                  <a:ext uri="{0D108BD9-81ED-4DB2-BD59-A6C34878D82A}">
                    <a16:rowId xmlns:a16="http://schemas.microsoft.com/office/drawing/2014/main" val="10004"/>
                  </a:ext>
                </a:extLst>
              </a:tr>
              <a:tr h="461485">
                <a:tc vMerge="1">
                  <a:txBody>
                    <a:bodyPr/>
                    <a:lstStyle/>
                    <a:p>
                      <a:pPr marL="0" marR="0" indent="0" algn="l" defTabSz="911477" rtl="0" eaLnBrk="1" fontAlgn="auto" latinLnBrk="0" hangingPunct="1">
                        <a:lnSpc>
                          <a:spcPct val="100000"/>
                        </a:lnSpc>
                        <a:spcBef>
                          <a:spcPts val="0"/>
                        </a:spcBef>
                        <a:spcAft>
                          <a:spcPts val="0"/>
                        </a:spcAft>
                        <a:buClrTx/>
                        <a:buSzTx/>
                        <a:buFontTx/>
                        <a:buNone/>
                        <a:tabLst/>
                        <a:defRPr/>
                      </a:pPr>
                      <a:endParaRPr lang="en-US" sz="2400" dirty="0"/>
                    </a:p>
                  </a:txBody>
                  <a:tcPr/>
                </a:tc>
                <a:tc>
                  <a:txBody>
                    <a:bodyPr/>
                    <a:lstStyle/>
                    <a:p>
                      <a:pPr marL="0" marR="0" indent="0" algn="l" defTabSz="911477" rtl="0" eaLnBrk="1" fontAlgn="auto" latinLnBrk="0" hangingPunct="1">
                        <a:lnSpc>
                          <a:spcPct val="100000"/>
                        </a:lnSpc>
                        <a:spcBef>
                          <a:spcPts val="0"/>
                        </a:spcBef>
                        <a:spcAft>
                          <a:spcPts val="0"/>
                        </a:spcAft>
                        <a:buClrTx/>
                        <a:buSzTx/>
                        <a:buFontTx/>
                        <a:buNone/>
                        <a:tabLst/>
                        <a:defRPr/>
                      </a:pPr>
                      <a:r>
                        <a:rPr lang="en-GB" sz="2400" dirty="0"/>
                        <a:t>Low pill burden</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extLst>
                  <a:ext uri="{0D108BD9-81ED-4DB2-BD59-A6C34878D82A}">
                    <a16:rowId xmlns:a16="http://schemas.microsoft.com/office/drawing/2014/main" val="10005"/>
                  </a:ext>
                </a:extLst>
              </a:tr>
              <a:tr h="461485">
                <a:tc rowSpan="4">
                  <a:txBody>
                    <a:bodyPr/>
                    <a:lstStyle/>
                    <a:p>
                      <a:r>
                        <a:rPr lang="en-GB" sz="2800" dirty="0"/>
                        <a:t>Harmonization</a:t>
                      </a:r>
                      <a:endParaRPr lang="en-US" sz="2800" dirty="0"/>
                    </a:p>
                  </a:txBody>
                  <a:tcPr anchor="ctr">
                    <a:solidFill>
                      <a:schemeClr val="bg1">
                        <a:lumMod val="85000"/>
                      </a:schemeClr>
                    </a:solidFill>
                  </a:tcPr>
                </a:tc>
                <a:tc>
                  <a:txBody>
                    <a:bodyPr/>
                    <a:lstStyle/>
                    <a:p>
                      <a:r>
                        <a:rPr lang="en-GB" sz="2400" dirty="0"/>
                        <a:t>Use in pregnant women</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GB" sz="2500" b="1" dirty="0">
                          <a:solidFill>
                            <a:srgbClr val="0033CC"/>
                          </a:solidFill>
                        </a:rPr>
                        <a:t>?</a:t>
                      </a:r>
                      <a:endParaRPr lang="en-US" sz="2500" b="1" dirty="0">
                        <a:solidFill>
                          <a:srgbClr val="0033CC"/>
                        </a:solidFill>
                      </a:endParaRPr>
                    </a:p>
                  </a:txBody>
                  <a:tcPr/>
                </a:tc>
                <a:tc>
                  <a:txBody>
                    <a:bodyPr/>
                    <a:lstStyle/>
                    <a:p>
                      <a:pPr marL="0" marR="0" lvl="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6"/>
                  </a:ext>
                </a:extLst>
              </a:tr>
              <a:tr h="461485">
                <a:tc vMerge="1">
                  <a:txBody>
                    <a:bodyPr/>
                    <a:lstStyle/>
                    <a:p>
                      <a:endParaRPr lang="en-US" sz="2400" dirty="0"/>
                    </a:p>
                  </a:txBody>
                  <a:tcPr/>
                </a:tc>
                <a:tc>
                  <a:txBody>
                    <a:bodyPr/>
                    <a:lstStyle/>
                    <a:p>
                      <a:r>
                        <a:rPr lang="en-GB" sz="2400" dirty="0"/>
                        <a:t>Use in children</a:t>
                      </a:r>
                      <a:r>
                        <a:rPr lang="en-GB" sz="2400" baseline="0" dirty="0"/>
                        <a:t> </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GB" sz="2500" b="1" dirty="0">
                          <a:solidFill>
                            <a:srgbClr val="0033CC"/>
                          </a:solidFill>
                        </a:rPr>
                        <a:t>?</a:t>
                      </a:r>
                      <a:endParaRPr lang="en-US" sz="2500" b="1" dirty="0">
                        <a:solidFill>
                          <a:srgbClr val="0033CC"/>
                        </a:solidFill>
                      </a:endParaRPr>
                    </a:p>
                  </a:txBody>
                  <a:tcPr/>
                </a:tc>
                <a:tc>
                  <a:txBody>
                    <a:bodyPr/>
                    <a:lstStyle/>
                    <a:p>
                      <a:pPr marL="0" marR="0" lvl="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7"/>
                  </a:ext>
                </a:extLst>
              </a:tr>
              <a:tr h="461485">
                <a:tc vMerge="1">
                  <a:txBody>
                    <a:bodyPr/>
                    <a:lstStyle/>
                    <a:p>
                      <a:endParaRPr lang="en-US" sz="2400" dirty="0"/>
                    </a:p>
                  </a:txBody>
                  <a:tcPr/>
                </a:tc>
                <a:tc>
                  <a:txBody>
                    <a:bodyPr/>
                    <a:lstStyle/>
                    <a:p>
                      <a:r>
                        <a:rPr lang="en-GB" sz="2400" dirty="0"/>
                        <a:t>Use in HIV-associated TB</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GB" sz="2500" b="1" dirty="0">
                          <a:solidFill>
                            <a:srgbClr val="0033CC"/>
                          </a:solidFill>
                        </a:rPr>
                        <a:t>?</a:t>
                      </a:r>
                      <a:endParaRPr lang="en-US" sz="2500" b="1" dirty="0">
                        <a:solidFill>
                          <a:srgbClr val="0033CC"/>
                        </a:solidFill>
                      </a:endParaRPr>
                    </a:p>
                  </a:txBody>
                  <a:tcPr/>
                </a:tc>
                <a:tc>
                  <a:txBody>
                    <a:bodyPr/>
                    <a:lstStyle/>
                    <a:p>
                      <a:pPr marL="0" marR="0" lvl="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8"/>
                  </a:ext>
                </a:extLst>
              </a:tr>
              <a:tr h="461485">
                <a:tc vMerge="1">
                  <a:txBody>
                    <a:bodyPr/>
                    <a:lstStyle/>
                    <a:p>
                      <a:endParaRPr lang="en-US" sz="2400" dirty="0"/>
                    </a:p>
                  </a:txBody>
                  <a:tcPr/>
                </a:tc>
                <a:tc>
                  <a:txBody>
                    <a:bodyPr/>
                    <a:lstStyle/>
                    <a:p>
                      <a:r>
                        <a:rPr lang="en-GB" sz="2400" dirty="0"/>
                        <a:t>Few drug interactions</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extLst>
                  <a:ext uri="{0D108BD9-81ED-4DB2-BD59-A6C34878D82A}">
                    <a16:rowId xmlns:a16="http://schemas.microsoft.com/office/drawing/2014/main" val="10009"/>
                  </a:ext>
                </a:extLst>
              </a:tr>
              <a:tr h="506145">
                <a:tc>
                  <a:txBody>
                    <a:bodyPr/>
                    <a:lstStyle/>
                    <a:p>
                      <a:r>
                        <a:rPr lang="en-GB" sz="2800" dirty="0"/>
                        <a:t>Cost</a:t>
                      </a:r>
                      <a:endParaRPr lang="en-US" sz="2800" dirty="0"/>
                    </a:p>
                  </a:txBody>
                  <a:tcPr anchor="ctr"/>
                </a:tc>
                <a:tc>
                  <a:txBody>
                    <a:bodyPr/>
                    <a:lstStyle/>
                    <a:p>
                      <a:r>
                        <a:rPr lang="en-GB" sz="2400" dirty="0"/>
                        <a:t>Low price </a:t>
                      </a:r>
                      <a:endParaRPr lang="en-US" sz="2400" dirty="0"/>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00B050"/>
                          </a:solidFill>
                          <a:sym typeface="Wingdings"/>
                        </a:rPr>
                        <a:t></a:t>
                      </a:r>
                      <a:endParaRPr lang="en-US" sz="2500" b="1" dirty="0">
                        <a:solidFill>
                          <a:srgbClr val="00B05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tc>
                  <a:txBody>
                    <a:bodyPr/>
                    <a:lstStyle/>
                    <a:p>
                      <a:pPr marL="0" marR="0" indent="0" algn="ctr" defTabSz="911477" rtl="0" eaLnBrk="1" fontAlgn="auto" latinLnBrk="0" hangingPunct="1">
                        <a:lnSpc>
                          <a:spcPct val="100000"/>
                        </a:lnSpc>
                        <a:spcBef>
                          <a:spcPts val="0"/>
                        </a:spcBef>
                        <a:spcAft>
                          <a:spcPts val="0"/>
                        </a:spcAft>
                        <a:buClrTx/>
                        <a:buSzTx/>
                        <a:buFontTx/>
                        <a:buNone/>
                        <a:tabLst/>
                        <a:defRPr/>
                      </a:pPr>
                      <a:r>
                        <a:rPr lang="en-US" sz="2500" b="1" dirty="0">
                          <a:solidFill>
                            <a:srgbClr val="FF0000"/>
                          </a:solidFill>
                          <a:sym typeface="Wingdings"/>
                        </a:rPr>
                        <a:t></a:t>
                      </a:r>
                      <a:endParaRPr lang="en-US" sz="2500" b="1" dirty="0">
                        <a:solidFill>
                          <a:srgbClr val="FF0000"/>
                        </a:solidFill>
                      </a:endParaRPr>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1847528" y="6238553"/>
            <a:ext cx="5544616" cy="461665"/>
          </a:xfrm>
          <a:prstGeom prst="rect">
            <a:avLst/>
          </a:prstGeom>
          <a:noFill/>
        </p:spPr>
        <p:txBody>
          <a:bodyPr wrap="square" rtlCol="0">
            <a:spAutoFit/>
          </a:bodyPr>
          <a:lstStyle/>
          <a:p>
            <a:pPr defTabSz="910272" fontAlgn="base">
              <a:spcBef>
                <a:spcPct val="0"/>
              </a:spcBef>
              <a:spcAft>
                <a:spcPct val="0"/>
              </a:spcAft>
            </a:pPr>
            <a:r>
              <a:rPr lang="en-US" sz="2400" b="1" dirty="0">
                <a:solidFill>
                  <a:srgbClr val="00B050"/>
                </a:solidFill>
                <a:latin typeface="Calibri" pitchFamily="34" charset="0"/>
                <a:cs typeface="Arial" pitchFamily="34" charset="0"/>
                <a:sym typeface="Wingdings"/>
              </a:rPr>
              <a:t>  </a:t>
            </a:r>
            <a:r>
              <a:rPr lang="en-GB" sz="2400" dirty="0">
                <a:solidFill>
                  <a:prstClr val="black"/>
                </a:solidFill>
                <a:latin typeface="Calibri" pitchFamily="34" charset="0"/>
                <a:cs typeface="Arial" pitchFamily="34" charset="0"/>
              </a:rPr>
              <a:t>yes            </a:t>
            </a:r>
            <a:r>
              <a:rPr lang="en-US" sz="2400" b="1" dirty="0">
                <a:solidFill>
                  <a:srgbClr val="FF0000"/>
                </a:solidFill>
                <a:latin typeface="Calibri" pitchFamily="34" charset="0"/>
                <a:cs typeface="Arial" pitchFamily="34" charset="0"/>
                <a:sym typeface="Wingdings"/>
              </a:rPr>
              <a:t></a:t>
            </a:r>
            <a:r>
              <a:rPr lang="en-GB" sz="2400" dirty="0">
                <a:solidFill>
                  <a:prstClr val="black"/>
                </a:solidFill>
                <a:latin typeface="Calibri" pitchFamily="34" charset="0"/>
                <a:cs typeface="Arial" pitchFamily="34" charset="0"/>
              </a:rPr>
              <a:t>   no          </a:t>
            </a:r>
            <a:r>
              <a:rPr lang="en-GB" sz="2400" b="1" dirty="0">
                <a:solidFill>
                  <a:srgbClr val="0033CC"/>
                </a:solidFill>
                <a:latin typeface="Calibri" pitchFamily="34" charset="0"/>
                <a:cs typeface="Arial" pitchFamily="34" charset="0"/>
              </a:rPr>
              <a:t>?</a:t>
            </a:r>
            <a:r>
              <a:rPr lang="en-US" sz="2400" b="1" dirty="0">
                <a:solidFill>
                  <a:srgbClr val="0033CC"/>
                </a:solidFill>
                <a:latin typeface="Calibri" pitchFamily="34" charset="0"/>
                <a:cs typeface="Arial" pitchFamily="34" charset="0"/>
              </a:rPr>
              <a:t>  </a:t>
            </a:r>
            <a:r>
              <a:rPr lang="en-GB" sz="2400" dirty="0">
                <a:solidFill>
                  <a:prstClr val="black"/>
                </a:solidFill>
                <a:latin typeface="Calibri" pitchFamily="34" charset="0"/>
                <a:cs typeface="Arial" pitchFamily="34" charset="0"/>
              </a:rPr>
              <a:t>ongoing studies </a:t>
            </a:r>
            <a:endParaRPr lang="en-US" sz="2400" dirty="0">
              <a:solidFill>
                <a:prstClr val="black"/>
              </a:solidFill>
              <a:latin typeface="Calibri" pitchFamily="34" charset="0"/>
              <a:cs typeface="Arial" pitchFamily="34" charset="0"/>
            </a:endParaRPr>
          </a:p>
        </p:txBody>
      </p:sp>
      <p:sp>
        <p:nvSpPr>
          <p:cNvPr id="6" name="TextBox 5"/>
          <p:cNvSpPr txBox="1"/>
          <p:nvPr/>
        </p:nvSpPr>
        <p:spPr>
          <a:xfrm>
            <a:off x="7896200" y="6342425"/>
            <a:ext cx="4176464" cy="253916"/>
          </a:xfrm>
          <a:prstGeom prst="rect">
            <a:avLst/>
          </a:prstGeom>
          <a:noFill/>
        </p:spPr>
        <p:txBody>
          <a:bodyPr wrap="square" rtlCol="0">
            <a:spAutoFit/>
          </a:bodyPr>
          <a:lstStyle/>
          <a:p>
            <a:pPr defTabSz="910272" fontAlgn="base">
              <a:spcBef>
                <a:spcPct val="0"/>
              </a:spcBef>
              <a:spcAft>
                <a:spcPct val="0"/>
              </a:spcAft>
            </a:pPr>
            <a:r>
              <a:rPr lang="en-GB" sz="1050" dirty="0">
                <a:solidFill>
                  <a:prstClr val="black"/>
                </a:solidFill>
                <a:latin typeface="Calibri" pitchFamily="34" charset="0"/>
                <a:cs typeface="Arial" pitchFamily="34" charset="0"/>
              </a:rPr>
              <a:t>WHO policy brief  transition to new ARVs in HIV programmes,  Jul 2017</a:t>
            </a:r>
            <a:endParaRPr lang="en-US" sz="1050" dirty="0">
              <a:solidFill>
                <a:prstClr val="black"/>
              </a:solidFill>
              <a:latin typeface="Calibri" pitchFamily="34" charset="0"/>
              <a:cs typeface="Arial" pitchFamily="34" charset="0"/>
            </a:endParaRPr>
          </a:p>
        </p:txBody>
      </p:sp>
    </p:spTree>
    <p:extLst>
      <p:ext uri="{BB962C8B-B14F-4D97-AF65-F5344CB8AC3E}">
        <p14:creationId xmlns:p14="http://schemas.microsoft.com/office/powerpoint/2010/main" val="2228145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792B06E-31E0-F940-807A-AE688A392FB4}"/>
              </a:ext>
            </a:extLst>
          </p:cNvPr>
          <p:cNvGraphicFramePr/>
          <p:nvPr>
            <p:extLst/>
          </p:nvPr>
        </p:nvGraphicFramePr>
        <p:xfrm>
          <a:off x="0" y="719666"/>
          <a:ext cx="12005734" cy="6138334"/>
        </p:xfrm>
        <a:graphic>
          <a:graphicData uri="http://schemas.openxmlformats.org/drawingml/2006/chart">
            <c:chart xmlns:c="http://schemas.openxmlformats.org/drawingml/2006/chart" xmlns:r="http://schemas.openxmlformats.org/officeDocument/2006/relationships" r:id="rId2"/>
          </a:graphicData>
        </a:graphic>
      </p:graphicFrame>
      <p:sp>
        <p:nvSpPr>
          <p:cNvPr id="12" name="Freeform 11">
            <a:extLst>
              <a:ext uri="{FF2B5EF4-FFF2-40B4-BE49-F238E27FC236}">
                <a16:creationId xmlns:a16="http://schemas.microsoft.com/office/drawing/2014/main" id="{6D376669-C40F-8345-967E-2762D9C81DEB}"/>
              </a:ext>
            </a:extLst>
          </p:cNvPr>
          <p:cNvSpPr/>
          <p:nvPr/>
        </p:nvSpPr>
        <p:spPr>
          <a:xfrm>
            <a:off x="3515179" y="2472178"/>
            <a:ext cx="4095909" cy="1661622"/>
          </a:xfrm>
          <a:custGeom>
            <a:avLst/>
            <a:gdLst>
              <a:gd name="connsiteX0" fmla="*/ 0 w 4205201"/>
              <a:gd name="connsiteY0" fmla="*/ 415406 h 1661622"/>
              <a:gd name="connsiteX1" fmla="*/ 3374390 w 4205201"/>
              <a:gd name="connsiteY1" fmla="*/ 415406 h 1661622"/>
              <a:gd name="connsiteX2" fmla="*/ 3374390 w 4205201"/>
              <a:gd name="connsiteY2" fmla="*/ 0 h 1661622"/>
              <a:gd name="connsiteX3" fmla="*/ 4205201 w 4205201"/>
              <a:gd name="connsiteY3" fmla="*/ 830811 h 1661622"/>
              <a:gd name="connsiteX4" fmla="*/ 3374390 w 4205201"/>
              <a:gd name="connsiteY4" fmla="*/ 1661622 h 1661622"/>
              <a:gd name="connsiteX5" fmla="*/ 3374390 w 4205201"/>
              <a:gd name="connsiteY5" fmla="*/ 1246217 h 1661622"/>
              <a:gd name="connsiteX6" fmla="*/ 0 w 4205201"/>
              <a:gd name="connsiteY6" fmla="*/ 1246217 h 1661622"/>
              <a:gd name="connsiteX7" fmla="*/ 0 w 4205201"/>
              <a:gd name="connsiteY7" fmla="*/ 415406 h 16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5201" h="1661622">
                <a:moveTo>
                  <a:pt x="0" y="415406"/>
                </a:moveTo>
                <a:lnTo>
                  <a:pt x="3374390" y="415406"/>
                </a:lnTo>
                <a:lnTo>
                  <a:pt x="3374390" y="0"/>
                </a:lnTo>
                <a:lnTo>
                  <a:pt x="4205201" y="830811"/>
                </a:lnTo>
                <a:lnTo>
                  <a:pt x="3374390" y="1661622"/>
                </a:lnTo>
                <a:lnTo>
                  <a:pt x="3374390" y="1246217"/>
                </a:lnTo>
                <a:lnTo>
                  <a:pt x="0" y="1246217"/>
                </a:lnTo>
                <a:lnTo>
                  <a:pt x="0" y="415406"/>
                </a:lnTo>
                <a:close/>
              </a:path>
            </a:pathLst>
          </a:custGeom>
        </p:spPr>
        <p:style>
          <a:lnRef idx="2">
            <a:schemeClr val="lt1">
              <a:hueOff val="0"/>
              <a:satOff val="0"/>
              <a:lumOff val="0"/>
              <a:alphaOff val="0"/>
            </a:schemeClr>
          </a:lnRef>
          <a:fillRef idx="1">
            <a:schemeClr val="accent3">
              <a:hueOff val="1807066"/>
              <a:satOff val="66667"/>
              <a:lumOff val="-9804"/>
              <a:alphaOff val="0"/>
            </a:schemeClr>
          </a:fillRef>
          <a:effectRef idx="0">
            <a:schemeClr val="accent3">
              <a:hueOff val="1807066"/>
              <a:satOff val="66667"/>
              <a:lumOff val="-9804"/>
              <a:alphaOff val="0"/>
            </a:schemeClr>
          </a:effectRef>
          <a:fontRef idx="minor">
            <a:schemeClr val="lt1"/>
          </a:fontRef>
        </p:style>
        <p:txBody>
          <a:bodyPr spcFirstLastPara="0" vert="horz" wrap="square" lIns="118110" tIns="533516" rIns="669405" bIns="679188" numCol="1" spcCol="1270" anchor="ctr" anchorCtr="0">
            <a:noAutofit/>
          </a:bodyPr>
          <a:lstStyle/>
          <a:p>
            <a:pPr marL="0" marR="0" lvl="0" indent="0" algn="l" defTabSz="1377950" rtl="0" eaLnBrk="1" fontAlgn="auto" latinLnBrk="0" hangingPunct="1">
              <a:lnSpc>
                <a:spcPct val="90000"/>
              </a:lnSpc>
              <a:spcBef>
                <a:spcPct val="0"/>
              </a:spcBef>
              <a:spcAft>
                <a:spcPct val="3500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Calibri" panose="020F0502020204030204"/>
                <a:ea typeface="+mn-ea"/>
                <a:cs typeface="+mn-cs"/>
              </a:rPr>
              <a:t>TLE 400 (Govt) Stock</a:t>
            </a:r>
          </a:p>
        </p:txBody>
      </p:sp>
      <p:sp>
        <p:nvSpPr>
          <p:cNvPr id="6" name="TextBox 5">
            <a:extLst>
              <a:ext uri="{FF2B5EF4-FFF2-40B4-BE49-F238E27FC236}">
                <a16:creationId xmlns:a16="http://schemas.microsoft.com/office/drawing/2014/main" id="{FEE7139C-0076-DC42-8BB2-1E4104C1E46A}"/>
              </a:ext>
            </a:extLst>
          </p:cNvPr>
          <p:cNvSpPr txBox="1"/>
          <p:nvPr/>
        </p:nvSpPr>
        <p:spPr>
          <a:xfrm>
            <a:off x="5080000" y="707813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0">
            <a:extLst>
              <a:ext uri="{FF2B5EF4-FFF2-40B4-BE49-F238E27FC236}">
                <a16:creationId xmlns:a16="http://schemas.microsoft.com/office/drawing/2014/main" id="{ED70CC60-886D-C544-B840-C63019A8BC85}"/>
              </a:ext>
            </a:extLst>
          </p:cNvPr>
          <p:cNvSpPr/>
          <p:nvPr/>
        </p:nvSpPr>
        <p:spPr>
          <a:xfrm>
            <a:off x="6083969" y="3744657"/>
            <a:ext cx="3302001" cy="1661622"/>
          </a:xfrm>
          <a:custGeom>
            <a:avLst/>
            <a:gdLst>
              <a:gd name="connsiteX0" fmla="*/ 0 w 3421605"/>
              <a:gd name="connsiteY0" fmla="*/ 415406 h 1661622"/>
              <a:gd name="connsiteX1" fmla="*/ 2590794 w 3421605"/>
              <a:gd name="connsiteY1" fmla="*/ 415406 h 1661622"/>
              <a:gd name="connsiteX2" fmla="*/ 2590794 w 3421605"/>
              <a:gd name="connsiteY2" fmla="*/ 0 h 1661622"/>
              <a:gd name="connsiteX3" fmla="*/ 3421605 w 3421605"/>
              <a:gd name="connsiteY3" fmla="*/ 830811 h 1661622"/>
              <a:gd name="connsiteX4" fmla="*/ 2590794 w 3421605"/>
              <a:gd name="connsiteY4" fmla="*/ 1661622 h 1661622"/>
              <a:gd name="connsiteX5" fmla="*/ 2590794 w 3421605"/>
              <a:gd name="connsiteY5" fmla="*/ 1246217 h 1661622"/>
              <a:gd name="connsiteX6" fmla="*/ 0 w 3421605"/>
              <a:gd name="connsiteY6" fmla="*/ 1246217 h 1661622"/>
              <a:gd name="connsiteX7" fmla="*/ 0 w 3421605"/>
              <a:gd name="connsiteY7" fmla="*/ 415406 h 16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1605" h="1661622">
                <a:moveTo>
                  <a:pt x="0" y="415406"/>
                </a:moveTo>
                <a:lnTo>
                  <a:pt x="2590794" y="415406"/>
                </a:lnTo>
                <a:lnTo>
                  <a:pt x="2590794" y="0"/>
                </a:lnTo>
                <a:lnTo>
                  <a:pt x="3421605" y="830811"/>
                </a:lnTo>
                <a:lnTo>
                  <a:pt x="2590794" y="1661622"/>
                </a:lnTo>
                <a:lnTo>
                  <a:pt x="2590794" y="1246217"/>
                </a:lnTo>
                <a:lnTo>
                  <a:pt x="0" y="1246217"/>
                </a:lnTo>
                <a:lnTo>
                  <a:pt x="0" y="415406"/>
                </a:lnTo>
                <a:close/>
              </a:path>
            </a:pathLst>
          </a:custGeom>
        </p:spPr>
        <p:style>
          <a:lnRef idx="2">
            <a:schemeClr val="lt1">
              <a:hueOff val="0"/>
              <a:satOff val="0"/>
              <a:lumOff val="0"/>
              <a:alphaOff val="0"/>
            </a:schemeClr>
          </a:lnRef>
          <a:fillRef idx="1">
            <a:schemeClr val="accent3">
              <a:hueOff val="903533"/>
              <a:satOff val="33333"/>
              <a:lumOff val="-4902"/>
              <a:alphaOff val="0"/>
            </a:schemeClr>
          </a:fillRef>
          <a:effectRef idx="0">
            <a:schemeClr val="accent3">
              <a:hueOff val="903533"/>
              <a:satOff val="33333"/>
              <a:lumOff val="-4902"/>
              <a:alphaOff val="0"/>
            </a:schemeClr>
          </a:effectRef>
          <a:fontRef idx="minor">
            <a:schemeClr val="lt1"/>
          </a:fontRef>
        </p:style>
        <p:txBody>
          <a:bodyPr spcFirstLastPara="0" vert="horz" wrap="square" lIns="118110" tIns="533516" rIns="669405" bIns="679188" numCol="1" spcCol="1270" anchor="ctr" anchorCtr="0">
            <a:noAutofit/>
          </a:bodyPr>
          <a:lstStyle/>
          <a:p>
            <a:pPr marL="0" marR="0" lvl="0" indent="0" algn="l" defTabSz="13779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TLE 400 (GF) Stock</a:t>
            </a:r>
          </a:p>
        </p:txBody>
      </p:sp>
      <p:sp>
        <p:nvSpPr>
          <p:cNvPr id="2" name="Title 1">
            <a:extLst>
              <a:ext uri="{FF2B5EF4-FFF2-40B4-BE49-F238E27FC236}">
                <a16:creationId xmlns:a16="http://schemas.microsoft.com/office/drawing/2014/main" id="{E0911B29-97E4-B243-8522-AC9EEB4BEB1D}"/>
              </a:ext>
            </a:extLst>
          </p:cNvPr>
          <p:cNvSpPr>
            <a:spLocks noGrp="1"/>
          </p:cNvSpPr>
          <p:nvPr>
            <p:ph type="title"/>
          </p:nvPr>
        </p:nvSpPr>
        <p:spPr/>
        <p:txBody>
          <a:bodyPr/>
          <a:lstStyle/>
          <a:p>
            <a:r>
              <a:rPr lang="en-GB" dirty="0"/>
              <a:t>Timeline of Current Stock + Projection</a:t>
            </a:r>
          </a:p>
        </p:txBody>
      </p:sp>
      <p:sp>
        <p:nvSpPr>
          <p:cNvPr id="10" name="Freeform 9">
            <a:extLst>
              <a:ext uri="{FF2B5EF4-FFF2-40B4-BE49-F238E27FC236}">
                <a16:creationId xmlns:a16="http://schemas.microsoft.com/office/drawing/2014/main" id="{98FA9431-E70D-DA4F-A388-63CB94CD2F10}"/>
              </a:ext>
            </a:extLst>
          </p:cNvPr>
          <p:cNvSpPr/>
          <p:nvPr/>
        </p:nvSpPr>
        <p:spPr>
          <a:xfrm>
            <a:off x="360502" y="1373112"/>
            <a:ext cx="5739509" cy="1661622"/>
          </a:xfrm>
          <a:custGeom>
            <a:avLst/>
            <a:gdLst>
              <a:gd name="connsiteX0" fmla="*/ 0 w 5908202"/>
              <a:gd name="connsiteY0" fmla="*/ 415406 h 1661622"/>
              <a:gd name="connsiteX1" fmla="*/ 5077391 w 5908202"/>
              <a:gd name="connsiteY1" fmla="*/ 415406 h 1661622"/>
              <a:gd name="connsiteX2" fmla="*/ 5077391 w 5908202"/>
              <a:gd name="connsiteY2" fmla="*/ 0 h 1661622"/>
              <a:gd name="connsiteX3" fmla="*/ 5908202 w 5908202"/>
              <a:gd name="connsiteY3" fmla="*/ 830811 h 1661622"/>
              <a:gd name="connsiteX4" fmla="*/ 5077391 w 5908202"/>
              <a:gd name="connsiteY4" fmla="*/ 1661622 h 1661622"/>
              <a:gd name="connsiteX5" fmla="*/ 5077391 w 5908202"/>
              <a:gd name="connsiteY5" fmla="*/ 1246217 h 1661622"/>
              <a:gd name="connsiteX6" fmla="*/ 0 w 5908202"/>
              <a:gd name="connsiteY6" fmla="*/ 1246217 h 1661622"/>
              <a:gd name="connsiteX7" fmla="*/ 0 w 5908202"/>
              <a:gd name="connsiteY7" fmla="*/ 415406 h 166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02" h="1661622">
                <a:moveTo>
                  <a:pt x="0" y="415406"/>
                </a:moveTo>
                <a:lnTo>
                  <a:pt x="5077391" y="415406"/>
                </a:lnTo>
                <a:lnTo>
                  <a:pt x="5077391" y="0"/>
                </a:lnTo>
                <a:lnTo>
                  <a:pt x="5908202" y="830811"/>
                </a:lnTo>
                <a:lnTo>
                  <a:pt x="5077391" y="1661622"/>
                </a:lnTo>
                <a:lnTo>
                  <a:pt x="5077391" y="1246217"/>
                </a:lnTo>
                <a:lnTo>
                  <a:pt x="0" y="1246217"/>
                </a:lnTo>
                <a:lnTo>
                  <a:pt x="0" y="41540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8110" tIns="533516" rIns="669405" bIns="679188" numCol="1" spcCol="1270" anchor="ctr" anchorCtr="0">
            <a:noAutofit/>
          </a:bodyPr>
          <a:lstStyle/>
          <a:p>
            <a:pPr marL="0" marR="0" lvl="0" indent="0" algn="l" defTabSz="1377950" rtl="0" eaLnBrk="1" fontAlgn="auto" latinLnBrk="0" hangingPunct="1">
              <a:lnSpc>
                <a:spcPct val="90000"/>
              </a:lnSpc>
              <a:spcBef>
                <a:spcPct val="0"/>
              </a:spcBef>
              <a:spcAft>
                <a:spcPct val="3500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Calibri" panose="020F0502020204030204"/>
                <a:ea typeface="+mn-ea"/>
                <a:cs typeface="+mn-cs"/>
              </a:rPr>
              <a:t>TEE 600</a:t>
            </a:r>
          </a:p>
        </p:txBody>
      </p:sp>
    </p:spTree>
    <p:extLst>
      <p:ext uri="{BB962C8B-B14F-4D97-AF65-F5344CB8AC3E}">
        <p14:creationId xmlns:p14="http://schemas.microsoft.com/office/powerpoint/2010/main" val="3812153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DEA-9AF0-4D02-ADEF-A79E24E00B05}"/>
              </a:ext>
            </a:extLst>
          </p:cNvPr>
          <p:cNvSpPr>
            <a:spLocks noGrp="1"/>
          </p:cNvSpPr>
          <p:nvPr>
            <p:ph type="title"/>
          </p:nvPr>
        </p:nvSpPr>
        <p:spPr/>
        <p:txBody>
          <a:bodyPr/>
          <a:lstStyle/>
          <a:p>
            <a:r>
              <a:rPr lang="en-US" b="1" dirty="0"/>
              <a:t>Transition –Use of EFV 400mg in Namibia</a:t>
            </a:r>
          </a:p>
        </p:txBody>
      </p:sp>
      <p:sp>
        <p:nvSpPr>
          <p:cNvPr id="3" name="Content Placeholder 2">
            <a:extLst>
              <a:ext uri="{FF2B5EF4-FFF2-40B4-BE49-F238E27FC236}">
                <a16:creationId xmlns:a16="http://schemas.microsoft.com/office/drawing/2014/main" id="{4F928B5E-4FFC-4707-90AF-364EA57B67A3}"/>
              </a:ext>
            </a:extLst>
          </p:cNvPr>
          <p:cNvSpPr>
            <a:spLocks noGrp="1"/>
          </p:cNvSpPr>
          <p:nvPr>
            <p:ph idx="1"/>
          </p:nvPr>
        </p:nvSpPr>
        <p:spPr/>
        <p:txBody>
          <a:bodyPr>
            <a:normAutofit fontScale="70000" lnSpcReduction="20000"/>
          </a:bodyPr>
          <a:lstStyle/>
          <a:p>
            <a:pPr>
              <a:lnSpc>
                <a:spcPct val="170000"/>
              </a:lnSpc>
            </a:pPr>
            <a:r>
              <a:rPr lang="en-US" dirty="0"/>
              <a:t>Newly diagnosed patients</a:t>
            </a:r>
          </a:p>
          <a:p>
            <a:pPr>
              <a:lnSpc>
                <a:spcPct val="170000"/>
              </a:lnSpc>
            </a:pPr>
            <a:r>
              <a:rPr lang="en-US" dirty="0"/>
              <a:t>Pregnant women and Breastfeeding mothers</a:t>
            </a:r>
          </a:p>
          <a:p>
            <a:pPr>
              <a:lnSpc>
                <a:spcPct val="170000"/>
              </a:lnSpc>
            </a:pPr>
            <a:r>
              <a:rPr lang="en-US" dirty="0"/>
              <a:t>Pts on TDF/XTC/EFV 600mg to TDF/XTC/EFV 400mg</a:t>
            </a:r>
          </a:p>
          <a:p>
            <a:pPr lvl="1">
              <a:lnSpc>
                <a:spcPct val="170000"/>
              </a:lnSpc>
            </a:pPr>
            <a:r>
              <a:rPr lang="en-US" dirty="0"/>
              <a:t>Health education safety measure</a:t>
            </a:r>
          </a:p>
          <a:p>
            <a:pPr lvl="1">
              <a:lnSpc>
                <a:spcPct val="170000"/>
              </a:lnSpc>
            </a:pPr>
            <a:r>
              <a:rPr lang="en-US" dirty="0"/>
              <a:t>Similar efficacy</a:t>
            </a:r>
          </a:p>
          <a:p>
            <a:pPr>
              <a:lnSpc>
                <a:spcPct val="170000"/>
              </a:lnSpc>
            </a:pPr>
            <a:r>
              <a:rPr lang="en-US" dirty="0"/>
              <a:t>Pt on TDF/XTC/EFV 600mg  and High VL;</a:t>
            </a:r>
          </a:p>
          <a:p>
            <a:pPr lvl="1">
              <a:lnSpc>
                <a:spcPct val="170000"/>
              </a:lnSpc>
            </a:pPr>
            <a:r>
              <a:rPr lang="en-US" dirty="0"/>
              <a:t>Switch to TDF/XTC/EFV 400mg </a:t>
            </a:r>
          </a:p>
          <a:p>
            <a:pPr lvl="1">
              <a:lnSpc>
                <a:spcPct val="170000"/>
              </a:lnSpc>
            </a:pPr>
            <a:r>
              <a:rPr lang="en-US" dirty="0"/>
              <a:t>EAC and Consider 2</a:t>
            </a:r>
            <a:r>
              <a:rPr lang="en-US" baseline="30000" dirty="0"/>
              <a:t>nd</a:t>
            </a:r>
            <a:r>
              <a:rPr lang="en-US" dirty="0"/>
              <a:t> Line</a:t>
            </a:r>
          </a:p>
          <a:p>
            <a:pPr lvl="1">
              <a:lnSpc>
                <a:spcPct val="170000"/>
              </a:lnSpc>
            </a:pPr>
            <a:endParaRPr lang="en-US" dirty="0"/>
          </a:p>
          <a:p>
            <a:endParaRPr lang="en-US" dirty="0"/>
          </a:p>
        </p:txBody>
      </p:sp>
    </p:spTree>
    <p:extLst>
      <p:ext uri="{BB962C8B-B14F-4D97-AF65-F5344CB8AC3E}">
        <p14:creationId xmlns:p14="http://schemas.microsoft.com/office/powerpoint/2010/main" val="3620061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2505" y="-1"/>
            <a:ext cx="11911263" cy="6773779"/>
          </a:xfrm>
        </p:spPr>
      </p:pic>
      <p:sp>
        <p:nvSpPr>
          <p:cNvPr id="5" name="Rectangle 4"/>
          <p:cNvSpPr/>
          <p:nvPr/>
        </p:nvSpPr>
        <p:spPr>
          <a:xfrm>
            <a:off x="180475" y="1"/>
            <a:ext cx="11923294" cy="79408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a:t>
            </a:r>
            <a:r>
              <a:rPr lang="en-GB" sz="2800" b="1" dirty="0">
                <a:solidFill>
                  <a:schemeClr val="tx1"/>
                </a:solidFill>
              </a:rPr>
              <a:t>Low dose efavirenz (EFV400) can be used during pregnancy</a:t>
            </a:r>
          </a:p>
        </p:txBody>
      </p:sp>
    </p:spTree>
    <p:extLst>
      <p:ext uri="{BB962C8B-B14F-4D97-AF65-F5344CB8AC3E}">
        <p14:creationId xmlns:p14="http://schemas.microsoft.com/office/powerpoint/2010/main" val="2865899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DEA-9AF0-4D02-ADEF-A79E24E00B05}"/>
              </a:ext>
            </a:extLst>
          </p:cNvPr>
          <p:cNvSpPr>
            <a:spLocks noGrp="1"/>
          </p:cNvSpPr>
          <p:nvPr>
            <p:ph type="title"/>
          </p:nvPr>
        </p:nvSpPr>
        <p:spPr/>
        <p:txBody>
          <a:bodyPr/>
          <a:lstStyle/>
          <a:p>
            <a:r>
              <a:rPr lang="en-US" dirty="0"/>
              <a:t>Tuberculosis –Use of EFV 400mg- Namibia</a:t>
            </a:r>
          </a:p>
        </p:txBody>
      </p:sp>
      <p:sp>
        <p:nvSpPr>
          <p:cNvPr id="3" name="Content Placeholder 2">
            <a:extLst>
              <a:ext uri="{FF2B5EF4-FFF2-40B4-BE49-F238E27FC236}">
                <a16:creationId xmlns:a16="http://schemas.microsoft.com/office/drawing/2014/main" id="{4F928B5E-4FFC-4707-90AF-364EA57B67A3}"/>
              </a:ext>
            </a:extLst>
          </p:cNvPr>
          <p:cNvSpPr>
            <a:spLocks noGrp="1"/>
          </p:cNvSpPr>
          <p:nvPr>
            <p:ph idx="1"/>
          </p:nvPr>
        </p:nvSpPr>
        <p:spPr/>
        <p:txBody>
          <a:bodyPr>
            <a:normAutofit/>
          </a:bodyPr>
          <a:lstStyle/>
          <a:p>
            <a:pPr marL="0" indent="0">
              <a:buNone/>
            </a:pPr>
            <a:r>
              <a:rPr lang="en-US" b="1" dirty="0"/>
              <a:t>TB Patients</a:t>
            </a:r>
          </a:p>
          <a:p>
            <a:r>
              <a:rPr lang="en-US" dirty="0"/>
              <a:t>Change to EFV 600mg  (Rifampicin)</a:t>
            </a:r>
          </a:p>
          <a:p>
            <a:endParaRPr lang="en-US" dirty="0"/>
          </a:p>
          <a:p>
            <a:pPr marL="0" indent="0">
              <a:buNone/>
            </a:pPr>
            <a:r>
              <a:rPr lang="en-US" b="1" dirty="0"/>
              <a:t>Diagnosed TB before ART</a:t>
            </a:r>
          </a:p>
          <a:p>
            <a:r>
              <a:rPr lang="en-US" dirty="0"/>
              <a:t>TDF/XTC/EFV 600mg—change to EFV 400mg (2 weeks post rx)</a:t>
            </a:r>
          </a:p>
          <a:p>
            <a:endParaRPr lang="en-US" dirty="0"/>
          </a:p>
          <a:p>
            <a:endParaRPr lang="en-US" dirty="0"/>
          </a:p>
        </p:txBody>
      </p:sp>
    </p:spTree>
    <p:extLst>
      <p:ext uri="{BB962C8B-B14F-4D97-AF65-F5344CB8AC3E}">
        <p14:creationId xmlns:p14="http://schemas.microsoft.com/office/powerpoint/2010/main" val="2153626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0474" y="0"/>
            <a:ext cx="11815010" cy="6858000"/>
          </a:xfrm>
        </p:spPr>
      </p:pic>
      <p:sp>
        <p:nvSpPr>
          <p:cNvPr id="5" name="Rectangle 4"/>
          <p:cNvSpPr/>
          <p:nvPr/>
        </p:nvSpPr>
        <p:spPr>
          <a:xfrm>
            <a:off x="168442" y="84221"/>
            <a:ext cx="12023558" cy="8542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Low dose Efavirenz (EFV400) can be used during TB Rx</a:t>
            </a:r>
          </a:p>
        </p:txBody>
      </p:sp>
    </p:spTree>
    <p:extLst>
      <p:ext uri="{BB962C8B-B14F-4D97-AF65-F5344CB8AC3E}">
        <p14:creationId xmlns:p14="http://schemas.microsoft.com/office/powerpoint/2010/main" val="3050820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4E86-277D-404C-8FF7-FA49A29FF12F}"/>
              </a:ext>
            </a:extLst>
          </p:cNvPr>
          <p:cNvSpPr>
            <a:spLocks noGrp="1"/>
          </p:cNvSpPr>
          <p:nvPr>
            <p:ph type="title"/>
          </p:nvPr>
        </p:nvSpPr>
        <p:spPr>
          <a:xfrm>
            <a:off x="838200" y="963877"/>
            <a:ext cx="3494362" cy="4930246"/>
          </a:xfrm>
        </p:spPr>
        <p:txBody>
          <a:bodyPr>
            <a:normAutofit/>
          </a:bodyPr>
          <a:lstStyle/>
          <a:p>
            <a:pPr algn="r"/>
            <a:r>
              <a:rPr lang="en-GB" sz="4100" dirty="0"/>
              <a:t>Pharmaceutical Services Coordination</a:t>
            </a:r>
          </a:p>
        </p:txBody>
      </p:sp>
      <p:sp>
        <p:nvSpPr>
          <p:cNvPr id="3" name="Content Placeholder 2">
            <a:extLst>
              <a:ext uri="{FF2B5EF4-FFF2-40B4-BE49-F238E27FC236}">
                <a16:creationId xmlns:a16="http://schemas.microsoft.com/office/drawing/2014/main" id="{4A55BC85-7FBF-CA45-BE20-30A76DF6DFCA}"/>
              </a:ext>
            </a:extLst>
          </p:cNvPr>
          <p:cNvSpPr>
            <a:spLocks noGrp="1"/>
          </p:cNvSpPr>
          <p:nvPr>
            <p:ph idx="1"/>
          </p:nvPr>
        </p:nvSpPr>
        <p:spPr>
          <a:xfrm>
            <a:off x="4976031" y="963877"/>
            <a:ext cx="6377769" cy="4930246"/>
          </a:xfrm>
        </p:spPr>
        <p:txBody>
          <a:bodyPr anchor="ctr">
            <a:normAutofit/>
          </a:bodyPr>
          <a:lstStyle/>
          <a:p>
            <a:pPr>
              <a:lnSpc>
                <a:spcPct val="300000"/>
              </a:lnSpc>
            </a:pPr>
            <a:r>
              <a:rPr lang="en-GB" sz="2400" b="1" dirty="0"/>
              <a:t>TLE400 available at CMS</a:t>
            </a:r>
          </a:p>
          <a:p>
            <a:pPr>
              <a:lnSpc>
                <a:spcPct val="300000"/>
              </a:lnSpc>
            </a:pPr>
            <a:r>
              <a:rPr lang="en-GB" sz="2400" b="1" dirty="0"/>
              <a:t>CMS and HIV sub-division working together to ensure smooth transition.</a:t>
            </a:r>
          </a:p>
          <a:p>
            <a:pPr>
              <a:lnSpc>
                <a:spcPct val="300000"/>
              </a:lnSpc>
            </a:pPr>
            <a:r>
              <a:rPr lang="en-GB" sz="2400" b="1" dirty="0"/>
              <a:t>No new orders of TEE600 .</a:t>
            </a:r>
          </a:p>
        </p:txBody>
      </p:sp>
    </p:spTree>
    <p:extLst>
      <p:ext uri="{BB962C8B-B14F-4D97-AF65-F5344CB8AC3E}">
        <p14:creationId xmlns:p14="http://schemas.microsoft.com/office/powerpoint/2010/main" val="21064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8926" y="730250"/>
            <a:ext cx="9585325" cy="4768850"/>
            <a:chOff x="606425" y="730250"/>
            <a:chExt cx="9585325" cy="4768850"/>
          </a:xfrm>
        </p:grpSpPr>
        <p:sp>
          <p:nvSpPr>
            <p:cNvPr id="5123" name="Text Box 3"/>
            <p:cNvSpPr txBox="1">
              <a:spLocks noChangeArrowheads="1"/>
            </p:cNvSpPr>
            <p:nvPr/>
          </p:nvSpPr>
          <p:spPr bwMode="auto">
            <a:xfrm>
              <a:off x="5913240" y="1628800"/>
              <a:ext cx="3665537" cy="3862596"/>
            </a:xfrm>
            <a:prstGeom prst="rect">
              <a:avLst/>
            </a:prstGeom>
            <a:noFill/>
            <a:ln>
              <a:noFill/>
            </a:ln>
            <a:extLst/>
          </p:spPr>
          <p:txBody>
            <a:bodyPr>
              <a:spAutoFit/>
            </a:bodyPr>
            <a:lstStyle>
              <a:lvl1pPr defTabSz="457200" eaLnBrk="0" hangingPunct="0">
                <a:tabLst>
                  <a:tab pos="2863850" algn="l"/>
                  <a:tab pos="6578600" algn="l"/>
                </a:tabLst>
                <a:defRPr>
                  <a:solidFill>
                    <a:schemeClr val="tx1"/>
                  </a:solidFill>
                  <a:latin typeface="Arial" charset="0"/>
                </a:defRPr>
              </a:lvl1pPr>
              <a:lvl2pPr marL="742950" indent="-285750" defTabSz="457200" eaLnBrk="0" hangingPunct="0">
                <a:tabLst>
                  <a:tab pos="2863850" algn="l"/>
                  <a:tab pos="6578600" algn="l"/>
                </a:tabLst>
                <a:defRPr>
                  <a:solidFill>
                    <a:schemeClr val="tx1"/>
                  </a:solidFill>
                  <a:latin typeface="Arial" charset="0"/>
                </a:defRPr>
              </a:lvl2pPr>
              <a:lvl3pPr marL="1143000" indent="-228600" defTabSz="457200" eaLnBrk="0" hangingPunct="0">
                <a:tabLst>
                  <a:tab pos="2863850" algn="l"/>
                  <a:tab pos="6578600" algn="l"/>
                </a:tabLst>
                <a:defRPr>
                  <a:solidFill>
                    <a:schemeClr val="tx1"/>
                  </a:solidFill>
                  <a:latin typeface="Arial" charset="0"/>
                </a:defRPr>
              </a:lvl3pPr>
              <a:lvl4pPr marL="1600200" indent="-228600" defTabSz="457200" eaLnBrk="0" hangingPunct="0">
                <a:tabLst>
                  <a:tab pos="2863850" algn="l"/>
                  <a:tab pos="6578600" algn="l"/>
                </a:tabLst>
                <a:defRPr>
                  <a:solidFill>
                    <a:schemeClr val="tx1"/>
                  </a:solidFill>
                  <a:latin typeface="Arial" charset="0"/>
                </a:defRPr>
              </a:lvl4pPr>
              <a:lvl5pPr marL="2057400" indent="-228600" defTabSz="457200" eaLnBrk="0" hangingPunct="0">
                <a:tabLst>
                  <a:tab pos="2863850" algn="l"/>
                  <a:tab pos="6578600" algn="l"/>
                </a:tabLst>
                <a:defRPr>
                  <a:solidFill>
                    <a:schemeClr val="tx1"/>
                  </a:solidFill>
                  <a:latin typeface="Arial" charset="0"/>
                </a:defRPr>
              </a:lvl5pPr>
              <a:lvl6pPr marL="2514600" indent="-228600" defTabSz="457200" eaLnBrk="0" fontAlgn="base" hangingPunct="0">
                <a:spcBef>
                  <a:spcPct val="0"/>
                </a:spcBef>
                <a:spcAft>
                  <a:spcPct val="0"/>
                </a:spcAft>
                <a:tabLst>
                  <a:tab pos="2863850" algn="l"/>
                  <a:tab pos="6578600" algn="l"/>
                </a:tabLst>
                <a:defRPr>
                  <a:solidFill>
                    <a:schemeClr val="tx1"/>
                  </a:solidFill>
                  <a:latin typeface="Arial" charset="0"/>
                </a:defRPr>
              </a:lvl6pPr>
              <a:lvl7pPr marL="2971800" indent="-228600" defTabSz="457200" eaLnBrk="0" fontAlgn="base" hangingPunct="0">
                <a:spcBef>
                  <a:spcPct val="0"/>
                </a:spcBef>
                <a:spcAft>
                  <a:spcPct val="0"/>
                </a:spcAft>
                <a:tabLst>
                  <a:tab pos="2863850" algn="l"/>
                  <a:tab pos="6578600" algn="l"/>
                </a:tabLst>
                <a:defRPr>
                  <a:solidFill>
                    <a:schemeClr val="tx1"/>
                  </a:solidFill>
                  <a:latin typeface="Arial" charset="0"/>
                </a:defRPr>
              </a:lvl7pPr>
              <a:lvl8pPr marL="3429000" indent="-228600" defTabSz="457200" eaLnBrk="0" fontAlgn="base" hangingPunct="0">
                <a:spcBef>
                  <a:spcPct val="0"/>
                </a:spcBef>
                <a:spcAft>
                  <a:spcPct val="0"/>
                </a:spcAft>
                <a:tabLst>
                  <a:tab pos="2863850" algn="l"/>
                  <a:tab pos="6578600" algn="l"/>
                </a:tabLst>
                <a:defRPr>
                  <a:solidFill>
                    <a:schemeClr val="tx1"/>
                  </a:solidFill>
                  <a:latin typeface="Arial" charset="0"/>
                </a:defRPr>
              </a:lvl8pPr>
              <a:lvl9pPr marL="3886200" indent="-228600" defTabSz="457200" eaLnBrk="0" fontAlgn="base" hangingPunct="0">
                <a:spcBef>
                  <a:spcPct val="0"/>
                </a:spcBef>
                <a:spcAft>
                  <a:spcPct val="0"/>
                </a:spcAft>
                <a:tabLst>
                  <a:tab pos="2863850" algn="l"/>
                  <a:tab pos="6578600" algn="l"/>
                </a:tabLst>
                <a:defRPr>
                  <a:solidFill>
                    <a:schemeClr val="tx1"/>
                  </a:solidFill>
                  <a:latin typeface="Arial" charset="0"/>
                </a:defRPr>
              </a:lvl9pPr>
            </a:lstStyle>
            <a:p>
              <a:pPr fontAlgn="base">
                <a:lnSpc>
                  <a:spcPts val="2125"/>
                </a:lnSpc>
                <a:spcBef>
                  <a:spcPct val="0"/>
                </a:spcBef>
                <a:spcAft>
                  <a:spcPct val="0"/>
                </a:spcAft>
                <a:defRPr/>
              </a:pPr>
              <a:r>
                <a:rPr lang="en-GB" altLang="en-US" sz="1600" dirty="0">
                  <a:solidFill>
                    <a:prstClr val="black"/>
                  </a:solidFill>
                  <a:ea typeface="MS PGothic" pitchFamily="34" charset="-128"/>
                  <a:cs typeface="Arial" charset="0"/>
                </a:rPr>
                <a:t>36.7 million </a:t>
              </a:r>
              <a:r>
                <a:rPr lang="en-GB" altLang="en-US" sz="1600" dirty="0">
                  <a:solidFill>
                    <a:srgbClr val="7F7F7F"/>
                  </a:solidFill>
                  <a:ea typeface="MS PGothic" pitchFamily="34" charset="-128"/>
                  <a:cs typeface="Arial" charset="0"/>
                </a:rPr>
                <a:t>[30.8 million–42.9 million] </a:t>
              </a:r>
            </a:p>
            <a:p>
              <a:pPr fontAlgn="base">
                <a:lnSpc>
                  <a:spcPts val="2125"/>
                </a:lnSpc>
                <a:spcBef>
                  <a:spcPct val="0"/>
                </a:spcBef>
                <a:spcAft>
                  <a:spcPct val="0"/>
                </a:spcAft>
                <a:defRPr/>
              </a:pPr>
              <a:r>
                <a:rPr lang="en-GB" altLang="en-US" sz="1600" dirty="0">
                  <a:solidFill>
                    <a:prstClr val="black"/>
                  </a:solidFill>
                  <a:ea typeface="MS PGothic" pitchFamily="34" charset="-128"/>
                  <a:cs typeface="Arial" charset="0"/>
                </a:rPr>
                <a:t>34.5 million </a:t>
              </a:r>
              <a:r>
                <a:rPr lang="en-GB" altLang="en-US" sz="1600" dirty="0">
                  <a:solidFill>
                    <a:srgbClr val="7F7F7F"/>
                  </a:solidFill>
                  <a:ea typeface="MS PGothic" pitchFamily="34" charset="-128"/>
                  <a:cs typeface="Arial" charset="0"/>
                </a:rPr>
                <a:t>[28.8 million–40.2 million]</a:t>
              </a:r>
              <a:endParaRPr lang="en-US" altLang="en-US" sz="1600" dirty="0">
                <a:solidFill>
                  <a:srgbClr val="7F7F7F"/>
                </a:solidFill>
                <a:ea typeface="MS PGothic" pitchFamily="34" charset="-128"/>
                <a:cs typeface="Arial" charset="0"/>
              </a:endParaRPr>
            </a:p>
            <a:p>
              <a:pPr fontAlgn="base">
                <a:lnSpc>
                  <a:spcPts val="2125"/>
                </a:lnSpc>
                <a:spcBef>
                  <a:spcPct val="0"/>
                </a:spcBef>
                <a:spcAft>
                  <a:spcPct val="0"/>
                </a:spcAft>
                <a:defRPr/>
              </a:pPr>
              <a:r>
                <a:rPr lang="en-GB" altLang="en-US" sz="1600" dirty="0">
                  <a:solidFill>
                    <a:prstClr val="black"/>
                  </a:solidFill>
                  <a:ea typeface="MS PGothic" pitchFamily="34" charset="-128"/>
                  <a:cs typeface="Arial" charset="0"/>
                </a:rPr>
                <a:t>17.8 million</a:t>
              </a:r>
              <a:r>
                <a:rPr lang="en-GB" altLang="en-US" sz="1600" dirty="0">
                  <a:solidFill>
                    <a:srgbClr val="FF0000"/>
                  </a:solidFill>
                  <a:ea typeface="MS PGothic" pitchFamily="34" charset="-128"/>
                  <a:cs typeface="Arial" charset="0"/>
                </a:rPr>
                <a:t> </a:t>
              </a:r>
              <a:r>
                <a:rPr lang="en-GB" altLang="en-US" sz="1600" dirty="0">
                  <a:solidFill>
                    <a:srgbClr val="7F7F7F"/>
                  </a:solidFill>
                  <a:ea typeface="MS PGothic" pitchFamily="34" charset="-128"/>
                  <a:cs typeface="Arial" charset="0"/>
                </a:rPr>
                <a:t>[15.4 million–20.3 million]</a:t>
              </a:r>
              <a:endParaRPr lang="en-US" altLang="en-US" sz="1600" dirty="0">
                <a:solidFill>
                  <a:srgbClr val="7F7F7F"/>
                </a:solidFill>
                <a:ea typeface="MS PGothic" pitchFamily="34" charset="-128"/>
                <a:cs typeface="Arial" charset="0"/>
              </a:endParaRPr>
            </a:p>
            <a:p>
              <a:pPr fontAlgn="base">
                <a:lnSpc>
                  <a:spcPts val="2125"/>
                </a:lnSpc>
                <a:spcBef>
                  <a:spcPct val="0"/>
                </a:spcBef>
                <a:spcAft>
                  <a:spcPct val="0"/>
                </a:spcAft>
                <a:defRPr/>
              </a:pPr>
              <a:r>
                <a:rPr lang="en-US" altLang="en-US" sz="1600" dirty="0">
                  <a:solidFill>
                    <a:prstClr val="black"/>
                  </a:solidFill>
                  <a:ea typeface="MS PGothic" pitchFamily="34" charset="-128"/>
                  <a:cs typeface="Arial" charset="0"/>
                </a:rPr>
                <a:t>2.1 million </a:t>
              </a:r>
              <a:r>
                <a:rPr lang="en-US" altLang="en-US" sz="1600" dirty="0">
                  <a:solidFill>
                    <a:srgbClr val="7F7F7F"/>
                  </a:solidFill>
                  <a:ea typeface="MS PGothic" pitchFamily="34" charset="-128"/>
                  <a:cs typeface="Arial" charset="0"/>
                </a:rPr>
                <a:t>[1.7 million–2.6 million]</a:t>
              </a:r>
            </a:p>
            <a:p>
              <a:pPr fontAlgn="base">
                <a:lnSpc>
                  <a:spcPts val="2125"/>
                </a:lnSpc>
                <a:spcBef>
                  <a:spcPct val="0"/>
                </a:spcBef>
                <a:spcAft>
                  <a:spcPct val="0"/>
                </a:spcAft>
                <a:defRPr/>
              </a:pPr>
              <a:endParaRPr lang="en-US" altLang="en-US" sz="1600" dirty="0">
                <a:solidFill>
                  <a:prstClr val="black"/>
                </a:solidFill>
                <a:ea typeface="MS PGothic" pitchFamily="34" charset="-128"/>
                <a:cs typeface="Arial" charset="0"/>
              </a:endParaRPr>
            </a:p>
            <a:p>
              <a:pPr fontAlgn="base">
                <a:lnSpc>
                  <a:spcPts val="2125"/>
                </a:lnSpc>
                <a:spcBef>
                  <a:spcPct val="0"/>
                </a:spcBef>
                <a:spcAft>
                  <a:spcPct val="0"/>
                </a:spcAft>
                <a:defRPr/>
              </a:pPr>
              <a:endParaRPr lang="en-US" altLang="en-US" sz="1600" dirty="0">
                <a:solidFill>
                  <a:prstClr val="black"/>
                </a:solidFill>
                <a:ea typeface="MS PGothic" pitchFamily="34" charset="-128"/>
                <a:cs typeface="Arial" charset="0"/>
              </a:endParaRPr>
            </a:p>
            <a:p>
              <a:pPr fontAlgn="base">
                <a:lnSpc>
                  <a:spcPts val="2125"/>
                </a:lnSpc>
                <a:spcBef>
                  <a:spcPct val="0"/>
                </a:spcBef>
                <a:spcAft>
                  <a:spcPct val="0"/>
                </a:spcAft>
                <a:defRPr/>
              </a:pPr>
              <a:r>
                <a:rPr lang="en-US" altLang="en-US" sz="1600" dirty="0">
                  <a:solidFill>
                    <a:prstClr val="black"/>
                  </a:solidFill>
                  <a:ea typeface="MS PGothic" pitchFamily="34" charset="-128"/>
                  <a:cs typeface="Arial" charset="0"/>
                </a:rPr>
                <a:t>1.8 million </a:t>
              </a:r>
              <a:r>
                <a:rPr lang="en-US" altLang="en-US" sz="1600" dirty="0">
                  <a:solidFill>
                    <a:srgbClr val="7F7F7F"/>
                  </a:solidFill>
                  <a:ea typeface="MS PGothic" pitchFamily="34" charset="-128"/>
                  <a:cs typeface="Arial" charset="0"/>
                </a:rPr>
                <a:t>[1.6 million–2.1 million]</a:t>
              </a:r>
              <a:br>
                <a:rPr lang="en-US" altLang="en-US" sz="1600" dirty="0">
                  <a:solidFill>
                    <a:prstClr val="black"/>
                  </a:solidFill>
                  <a:ea typeface="MS PGothic" pitchFamily="34" charset="-128"/>
                  <a:cs typeface="Arial" charset="0"/>
                </a:rPr>
              </a:br>
              <a:r>
                <a:rPr lang="en-GB" altLang="en-US" sz="1600" dirty="0">
                  <a:solidFill>
                    <a:prstClr val="black"/>
                  </a:solidFill>
                  <a:ea typeface="MS PGothic" pitchFamily="34" charset="-128"/>
                  <a:cs typeface="Arial" charset="0"/>
                </a:rPr>
                <a:t>1.7 million </a:t>
              </a:r>
              <a:r>
                <a:rPr lang="en-GB" altLang="en-US" sz="1600" dirty="0">
                  <a:solidFill>
                    <a:srgbClr val="7F7F7F"/>
                  </a:solidFill>
                  <a:ea typeface="MS PGothic" pitchFamily="34" charset="-128"/>
                  <a:cs typeface="Arial" charset="0"/>
                </a:rPr>
                <a:t>[1.4 million–1.9 million] </a:t>
              </a:r>
            </a:p>
            <a:p>
              <a:pPr fontAlgn="base">
                <a:lnSpc>
                  <a:spcPts val="2125"/>
                </a:lnSpc>
                <a:spcBef>
                  <a:spcPct val="0"/>
                </a:spcBef>
                <a:spcAft>
                  <a:spcPct val="0"/>
                </a:spcAft>
                <a:defRPr/>
              </a:pPr>
              <a:r>
                <a:rPr lang="en-US" altLang="en-US" sz="1600" dirty="0">
                  <a:solidFill>
                    <a:srgbClr val="000000"/>
                  </a:solidFill>
                  <a:ea typeface="MS PGothic" pitchFamily="34" charset="-128"/>
                  <a:cs typeface="Arial" charset="0"/>
                </a:rPr>
                <a:t>160 000 </a:t>
              </a:r>
              <a:r>
                <a:rPr lang="en-US" altLang="en-US" sz="1600" dirty="0">
                  <a:solidFill>
                    <a:srgbClr val="7F7F7F"/>
                  </a:solidFill>
                  <a:ea typeface="MS PGothic" pitchFamily="34" charset="-128"/>
                  <a:cs typeface="Arial" charset="0"/>
                </a:rPr>
                <a:t>[100 000–220 000]</a:t>
              </a:r>
            </a:p>
            <a:p>
              <a:pPr fontAlgn="base">
                <a:lnSpc>
                  <a:spcPts val="2125"/>
                </a:lnSpc>
                <a:spcBef>
                  <a:spcPct val="0"/>
                </a:spcBef>
                <a:spcAft>
                  <a:spcPct val="0"/>
                </a:spcAft>
                <a:defRPr/>
              </a:pPr>
              <a:endParaRPr lang="en-US" altLang="en-US" sz="1600" dirty="0">
                <a:solidFill>
                  <a:prstClr val="black"/>
                </a:solidFill>
                <a:ea typeface="MS PGothic" pitchFamily="34" charset="-128"/>
                <a:cs typeface="Arial" charset="0"/>
              </a:endParaRPr>
            </a:p>
            <a:p>
              <a:pPr fontAlgn="base">
                <a:lnSpc>
                  <a:spcPts val="2125"/>
                </a:lnSpc>
                <a:spcBef>
                  <a:spcPct val="0"/>
                </a:spcBef>
                <a:spcAft>
                  <a:spcPct val="0"/>
                </a:spcAft>
                <a:defRPr/>
              </a:pPr>
              <a:endParaRPr lang="en-US" altLang="en-US" sz="1600" dirty="0">
                <a:solidFill>
                  <a:prstClr val="black"/>
                </a:solidFill>
                <a:ea typeface="MS PGothic" pitchFamily="34" charset="-128"/>
                <a:cs typeface="Arial" charset="0"/>
              </a:endParaRPr>
            </a:p>
            <a:p>
              <a:pPr fontAlgn="base">
                <a:lnSpc>
                  <a:spcPts val="2125"/>
                </a:lnSpc>
                <a:spcBef>
                  <a:spcPct val="0"/>
                </a:spcBef>
                <a:spcAft>
                  <a:spcPct val="0"/>
                </a:spcAft>
                <a:defRPr/>
              </a:pPr>
              <a:r>
                <a:rPr lang="en-US" altLang="en-US" sz="1600" dirty="0">
                  <a:solidFill>
                    <a:prstClr val="black"/>
                  </a:solidFill>
                  <a:ea typeface="MS PGothic" pitchFamily="34" charset="-128"/>
                  <a:cs typeface="Arial" charset="0"/>
                </a:rPr>
                <a:t>1.0 million </a:t>
              </a:r>
              <a:r>
                <a:rPr lang="en-US" altLang="en-US" sz="1600" dirty="0">
                  <a:solidFill>
                    <a:srgbClr val="7F7F7F"/>
                  </a:solidFill>
                  <a:ea typeface="MS PGothic" pitchFamily="34" charset="-128"/>
                  <a:cs typeface="Arial" charset="0"/>
                </a:rPr>
                <a:t>[830 000–1.2 million]</a:t>
              </a:r>
              <a:br>
                <a:rPr lang="en-US" altLang="en-US" sz="1600" dirty="0">
                  <a:solidFill>
                    <a:prstClr val="black"/>
                  </a:solidFill>
                  <a:ea typeface="MS PGothic" pitchFamily="34" charset="-128"/>
                  <a:cs typeface="Arial" charset="0"/>
                </a:rPr>
              </a:br>
              <a:r>
                <a:rPr lang="en-GB" altLang="en-US" sz="1600" dirty="0">
                  <a:solidFill>
                    <a:prstClr val="black"/>
                  </a:solidFill>
                  <a:ea typeface="MS PGothic" pitchFamily="34" charset="-128"/>
                  <a:cs typeface="Arial" charset="0"/>
                </a:rPr>
                <a:t>890 000 </a:t>
              </a:r>
              <a:r>
                <a:rPr lang="en-GB" altLang="en-US" sz="1600" dirty="0">
                  <a:solidFill>
                    <a:srgbClr val="7F7F7F"/>
                  </a:solidFill>
                  <a:ea typeface="MS PGothic" pitchFamily="34" charset="-128"/>
                  <a:cs typeface="Arial" charset="0"/>
                </a:rPr>
                <a:t>[740 000–1.1 million]</a:t>
              </a:r>
            </a:p>
            <a:p>
              <a:pPr fontAlgn="base">
                <a:lnSpc>
                  <a:spcPts val="2125"/>
                </a:lnSpc>
                <a:spcBef>
                  <a:spcPct val="0"/>
                </a:spcBef>
                <a:spcAft>
                  <a:spcPct val="0"/>
                </a:spcAft>
                <a:defRPr/>
              </a:pPr>
              <a:r>
                <a:rPr lang="en-US" altLang="en-US" sz="1600" dirty="0">
                  <a:solidFill>
                    <a:prstClr val="black"/>
                  </a:solidFill>
                  <a:ea typeface="MS PGothic" pitchFamily="34" charset="-128"/>
                  <a:cs typeface="Arial" charset="0"/>
                </a:rPr>
                <a:t>120 000 </a:t>
              </a:r>
              <a:r>
                <a:rPr lang="en-US" altLang="en-US" sz="1600" dirty="0">
                  <a:solidFill>
                    <a:srgbClr val="7F7F7F"/>
                  </a:solidFill>
                  <a:ea typeface="MS PGothic" pitchFamily="34" charset="-128"/>
                  <a:cs typeface="Arial" charset="0"/>
                </a:rPr>
                <a:t>[79 000–160 000]</a:t>
              </a:r>
              <a:endParaRPr lang="en-GB" altLang="en-US" sz="1600" dirty="0">
                <a:solidFill>
                  <a:srgbClr val="7F7F7F"/>
                </a:solidFill>
                <a:ea typeface="MS PGothic" pitchFamily="34" charset="-128"/>
                <a:cs typeface="Arial" charset="0"/>
              </a:endParaRPr>
            </a:p>
          </p:txBody>
        </p:sp>
        <p:sp>
          <p:nvSpPr>
            <p:cNvPr id="2" name="Text Box 4"/>
            <p:cNvSpPr txBox="1">
              <a:spLocks noChangeArrowheads="1"/>
            </p:cNvSpPr>
            <p:nvPr/>
          </p:nvSpPr>
          <p:spPr bwMode="auto">
            <a:xfrm>
              <a:off x="1111250" y="1639888"/>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ea typeface="ＭＳ Ｐゴシック" pitchFamily="34" charset="-128"/>
                </a:defRPr>
              </a:lvl1pPr>
              <a:lvl2pPr marL="37931725" indent="-37474525" defTabSz="457200" eaLnBrk="0" hangingPunct="0">
                <a:defRPr>
                  <a:solidFill>
                    <a:schemeClr val="tx1"/>
                  </a:solidFill>
                  <a:latin typeface="Arial" charset="0"/>
                  <a:ea typeface="ＭＳ Ｐゴシック" pitchFamily="34" charset="-128"/>
                </a:defRPr>
              </a:lvl2pPr>
              <a:lvl3pPr marL="1143000" indent="-228600" defTabSz="457200" eaLnBrk="0" hangingPunct="0">
                <a:defRPr>
                  <a:solidFill>
                    <a:schemeClr val="tx1"/>
                  </a:solidFill>
                  <a:latin typeface="Arial" charset="0"/>
                  <a:ea typeface="ＭＳ Ｐゴシック" pitchFamily="34" charset="-128"/>
                </a:defRPr>
              </a:lvl3pPr>
              <a:lvl4pPr marL="1600200" indent="-228600" defTabSz="457200" eaLnBrk="0" hangingPunct="0">
                <a:defRPr>
                  <a:solidFill>
                    <a:schemeClr val="tx1"/>
                  </a:solidFill>
                  <a:latin typeface="Arial" charset="0"/>
                  <a:ea typeface="ＭＳ Ｐゴシック" pitchFamily="34" charset="-128"/>
                </a:defRPr>
              </a:lvl4pPr>
              <a:lvl5pPr marL="2057400" indent="-228600" defTabSz="4572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fontAlgn="base" hangingPunct="1">
                <a:spcBef>
                  <a:spcPct val="0"/>
                </a:spcBef>
                <a:spcAft>
                  <a:spcPct val="0"/>
                </a:spcAft>
              </a:pPr>
              <a:r>
                <a:rPr lang="en-GB" altLang="en-US" b="1">
                  <a:solidFill>
                    <a:prstClr val="black"/>
                  </a:solidFill>
                  <a:latin typeface="Arial Bold" charset="0"/>
                </a:rPr>
                <a:t>Number of people living with HIV</a:t>
              </a:r>
              <a:endParaRPr lang="en-US" altLang="en-US" b="1">
                <a:solidFill>
                  <a:prstClr val="black"/>
                </a:solidFill>
                <a:latin typeface="Arial Bold" charset="0"/>
              </a:endParaRPr>
            </a:p>
          </p:txBody>
        </p:sp>
        <p:sp>
          <p:nvSpPr>
            <p:cNvPr id="5124" name="Text Box 5"/>
            <p:cNvSpPr txBox="1">
              <a:spLocks noChangeArrowheads="1"/>
            </p:cNvSpPr>
            <p:nvPr/>
          </p:nvSpPr>
          <p:spPr bwMode="auto">
            <a:xfrm>
              <a:off x="1111250" y="3246438"/>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ea typeface="ＭＳ Ｐゴシック" pitchFamily="34" charset="-128"/>
                </a:defRPr>
              </a:lvl1pPr>
              <a:lvl2pPr marL="37931725" indent="-37474525" defTabSz="457200" eaLnBrk="0" hangingPunct="0">
                <a:defRPr>
                  <a:solidFill>
                    <a:schemeClr val="tx1"/>
                  </a:solidFill>
                  <a:latin typeface="Arial" charset="0"/>
                  <a:ea typeface="ＭＳ Ｐゴシック" pitchFamily="34" charset="-128"/>
                </a:defRPr>
              </a:lvl2pPr>
              <a:lvl3pPr marL="1143000" indent="-228600" defTabSz="457200" eaLnBrk="0" hangingPunct="0">
                <a:defRPr>
                  <a:solidFill>
                    <a:schemeClr val="tx1"/>
                  </a:solidFill>
                  <a:latin typeface="Arial" charset="0"/>
                  <a:ea typeface="ＭＳ Ｐゴシック" pitchFamily="34" charset="-128"/>
                </a:defRPr>
              </a:lvl3pPr>
              <a:lvl4pPr marL="1600200" indent="-228600" defTabSz="457200" eaLnBrk="0" hangingPunct="0">
                <a:defRPr>
                  <a:solidFill>
                    <a:schemeClr val="tx1"/>
                  </a:solidFill>
                  <a:latin typeface="Arial" charset="0"/>
                  <a:ea typeface="ＭＳ Ｐゴシック" pitchFamily="34" charset="-128"/>
                </a:defRPr>
              </a:lvl4pPr>
              <a:lvl5pPr marL="2057400" indent="-228600" defTabSz="4572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fontAlgn="base" hangingPunct="1">
                <a:spcBef>
                  <a:spcPct val="0"/>
                </a:spcBef>
                <a:spcAft>
                  <a:spcPct val="0"/>
                </a:spcAft>
              </a:pPr>
              <a:r>
                <a:rPr lang="en-US" altLang="en-US" b="1">
                  <a:solidFill>
                    <a:prstClr val="black"/>
                  </a:solidFill>
                  <a:latin typeface="Arial Bold" charset="0"/>
                </a:rPr>
                <a:t>People newly infected </a:t>
              </a:r>
            </a:p>
            <a:p>
              <a:pPr eaLnBrk="1" fontAlgn="base" hangingPunct="1">
                <a:spcBef>
                  <a:spcPct val="0"/>
                </a:spcBef>
                <a:spcAft>
                  <a:spcPct val="0"/>
                </a:spcAft>
              </a:pPr>
              <a:r>
                <a:rPr lang="en-US" altLang="en-US" b="1">
                  <a:solidFill>
                    <a:prstClr val="black"/>
                  </a:solidFill>
                  <a:latin typeface="Arial Bold" charset="0"/>
                </a:rPr>
                <a:t>with HIV in 2016 </a:t>
              </a:r>
            </a:p>
          </p:txBody>
        </p:sp>
        <p:sp>
          <p:nvSpPr>
            <p:cNvPr id="5125" name="Text Box 6"/>
            <p:cNvSpPr txBox="1">
              <a:spLocks noChangeArrowheads="1"/>
            </p:cNvSpPr>
            <p:nvPr/>
          </p:nvSpPr>
          <p:spPr bwMode="auto">
            <a:xfrm>
              <a:off x="1111250" y="4586288"/>
              <a:ext cx="2486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ea typeface="ＭＳ Ｐゴシック" pitchFamily="34" charset="-128"/>
                </a:defRPr>
              </a:lvl1pPr>
              <a:lvl2pPr marL="37931725" indent="-37474525" defTabSz="457200" eaLnBrk="0" hangingPunct="0">
                <a:defRPr>
                  <a:solidFill>
                    <a:schemeClr val="tx1"/>
                  </a:solidFill>
                  <a:latin typeface="Arial" charset="0"/>
                  <a:ea typeface="ＭＳ Ｐゴシック" pitchFamily="34" charset="-128"/>
                </a:defRPr>
              </a:lvl2pPr>
              <a:lvl3pPr marL="1143000" indent="-228600" defTabSz="457200" eaLnBrk="0" hangingPunct="0">
                <a:defRPr>
                  <a:solidFill>
                    <a:schemeClr val="tx1"/>
                  </a:solidFill>
                  <a:latin typeface="Arial" charset="0"/>
                  <a:ea typeface="ＭＳ Ｐゴシック" pitchFamily="34" charset="-128"/>
                </a:defRPr>
              </a:lvl3pPr>
              <a:lvl4pPr marL="1600200" indent="-228600" defTabSz="457200" eaLnBrk="0" hangingPunct="0">
                <a:defRPr>
                  <a:solidFill>
                    <a:schemeClr val="tx1"/>
                  </a:solidFill>
                  <a:latin typeface="Arial" charset="0"/>
                  <a:ea typeface="ＭＳ Ｐゴシック" pitchFamily="34" charset="-128"/>
                </a:defRPr>
              </a:lvl4pPr>
              <a:lvl5pPr marL="2057400" indent="-228600" defTabSz="4572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fontAlgn="base" hangingPunct="1">
                <a:spcBef>
                  <a:spcPct val="0"/>
                </a:spcBef>
                <a:spcAft>
                  <a:spcPct val="0"/>
                </a:spcAft>
              </a:pPr>
              <a:r>
                <a:rPr lang="en-GB" altLang="en-US" b="1">
                  <a:solidFill>
                    <a:prstClr val="black"/>
                  </a:solidFill>
                  <a:latin typeface="Arial Bold" charset="0"/>
                </a:rPr>
                <a:t>AIDS-related deaths in 2016</a:t>
              </a:r>
              <a:endParaRPr lang="en-US" altLang="en-US" b="1">
                <a:solidFill>
                  <a:prstClr val="black"/>
                </a:solidFill>
                <a:latin typeface="Arial Bold" charset="0"/>
              </a:endParaRPr>
            </a:p>
          </p:txBody>
        </p:sp>
        <p:sp>
          <p:nvSpPr>
            <p:cNvPr id="5127" name="Line 7"/>
            <p:cNvSpPr>
              <a:spLocks noChangeShapeType="1"/>
            </p:cNvSpPr>
            <p:nvPr/>
          </p:nvSpPr>
          <p:spPr bwMode="auto">
            <a:xfrm>
              <a:off x="1200150" y="3025775"/>
              <a:ext cx="8378825" cy="0"/>
            </a:xfrm>
            <a:prstGeom prst="line">
              <a:avLst/>
            </a:prstGeom>
            <a:ln>
              <a:solidFill>
                <a:schemeClr val="accent2"/>
              </a:solidFill>
              <a:headEnd/>
              <a:tailEnd/>
            </a:ln>
          </p:spPr>
          <p:style>
            <a:lnRef idx="1">
              <a:schemeClr val="accent2"/>
            </a:lnRef>
            <a:fillRef idx="0">
              <a:schemeClr val="accent2"/>
            </a:fillRef>
            <a:effectRef idx="0">
              <a:schemeClr val="accent2"/>
            </a:effectRef>
            <a:fontRef idx="minor">
              <a:schemeClr val="tx1"/>
            </a:fontRef>
          </p:style>
          <p:txBody>
            <a:bodyPr/>
            <a:lstStyle/>
            <a:p>
              <a:pPr fontAlgn="base">
                <a:spcBef>
                  <a:spcPct val="0"/>
                </a:spcBef>
                <a:spcAft>
                  <a:spcPct val="0"/>
                </a:spcAft>
                <a:defRPr/>
              </a:pPr>
              <a:endParaRPr lang="en-US">
                <a:solidFill>
                  <a:prstClr val="black"/>
                </a:solidFill>
                <a:latin typeface="Arial"/>
              </a:endParaRPr>
            </a:p>
          </p:txBody>
        </p:sp>
        <p:sp>
          <p:nvSpPr>
            <p:cNvPr id="5128" name="Line 8"/>
            <p:cNvSpPr>
              <a:spLocks noChangeShapeType="1"/>
            </p:cNvSpPr>
            <p:nvPr/>
          </p:nvSpPr>
          <p:spPr bwMode="auto">
            <a:xfrm>
              <a:off x="1200150" y="4381500"/>
              <a:ext cx="8378825" cy="0"/>
            </a:xfrm>
            <a:prstGeom prst="line">
              <a:avLst/>
            </a:prstGeom>
            <a:ln>
              <a:solidFill>
                <a:schemeClr val="accent2"/>
              </a:solidFill>
              <a:headEnd/>
              <a:tailEnd/>
            </a:ln>
          </p:spPr>
          <p:style>
            <a:lnRef idx="1">
              <a:schemeClr val="accent2"/>
            </a:lnRef>
            <a:fillRef idx="0">
              <a:schemeClr val="accent2"/>
            </a:fillRef>
            <a:effectRef idx="0">
              <a:schemeClr val="accent2"/>
            </a:effectRef>
            <a:fontRef idx="minor">
              <a:schemeClr val="tx1"/>
            </a:fontRef>
          </p:style>
          <p:txBody>
            <a:bodyPr/>
            <a:lstStyle/>
            <a:p>
              <a:pPr fontAlgn="base">
                <a:spcBef>
                  <a:spcPct val="0"/>
                </a:spcBef>
                <a:spcAft>
                  <a:spcPct val="0"/>
                </a:spcAft>
                <a:defRPr/>
              </a:pPr>
              <a:endParaRPr lang="en-US">
                <a:solidFill>
                  <a:prstClr val="black"/>
                </a:solidFill>
                <a:latin typeface="Arial"/>
              </a:endParaRPr>
            </a:p>
          </p:txBody>
        </p:sp>
        <p:sp>
          <p:nvSpPr>
            <p:cNvPr id="3" name="TextBox 10"/>
            <p:cNvSpPr txBox="1">
              <a:spLocks noChangeArrowheads="1"/>
            </p:cNvSpPr>
            <p:nvPr/>
          </p:nvSpPr>
          <p:spPr bwMode="auto">
            <a:xfrm>
              <a:off x="3552825" y="1628775"/>
              <a:ext cx="2360613"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ea typeface="ＭＳ Ｐゴシック" pitchFamily="34" charset="-128"/>
                </a:defRPr>
              </a:lvl1pPr>
              <a:lvl2pPr marL="37931725" indent="-37474525" defTabSz="457200" eaLnBrk="0" hangingPunct="0">
                <a:defRPr>
                  <a:solidFill>
                    <a:schemeClr val="tx1"/>
                  </a:solidFill>
                  <a:latin typeface="Arial" charset="0"/>
                  <a:ea typeface="ＭＳ Ｐゴシック" pitchFamily="34" charset="-128"/>
                </a:defRPr>
              </a:lvl2pPr>
              <a:lvl3pPr marL="1143000" indent="-228600" defTabSz="457200" eaLnBrk="0" hangingPunct="0">
                <a:defRPr>
                  <a:solidFill>
                    <a:schemeClr val="tx1"/>
                  </a:solidFill>
                  <a:latin typeface="Arial" charset="0"/>
                  <a:ea typeface="ＭＳ Ｐゴシック" pitchFamily="34" charset="-128"/>
                </a:defRPr>
              </a:lvl3pPr>
              <a:lvl4pPr marL="1600200" indent="-228600" defTabSz="457200" eaLnBrk="0" hangingPunct="0">
                <a:defRPr>
                  <a:solidFill>
                    <a:schemeClr val="tx1"/>
                  </a:solidFill>
                  <a:latin typeface="Arial" charset="0"/>
                  <a:ea typeface="ＭＳ Ｐゴシック" pitchFamily="34" charset="-128"/>
                </a:defRPr>
              </a:lvl4pPr>
              <a:lvl5pPr marL="2057400" indent="-228600" defTabSz="4572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fontAlgn="base" hangingPunct="1">
                <a:lnSpc>
                  <a:spcPts val="2125"/>
                </a:lnSpc>
                <a:spcBef>
                  <a:spcPct val="0"/>
                </a:spcBef>
                <a:spcAft>
                  <a:spcPct val="0"/>
                </a:spcAft>
              </a:pPr>
              <a:r>
                <a:rPr lang="en-US" altLang="en-US" sz="1600" dirty="0">
                  <a:solidFill>
                    <a:prstClr val="black"/>
                  </a:solidFill>
                </a:rPr>
                <a:t>Total</a:t>
              </a:r>
            </a:p>
            <a:p>
              <a:pPr algn="r" eaLnBrk="1" fontAlgn="base" hangingPunct="1">
                <a:lnSpc>
                  <a:spcPts val="2125"/>
                </a:lnSpc>
                <a:spcBef>
                  <a:spcPct val="0"/>
                </a:spcBef>
                <a:spcAft>
                  <a:spcPct val="0"/>
                </a:spcAft>
              </a:pPr>
              <a:r>
                <a:rPr lang="en-US" altLang="en-US" sz="1600" dirty="0">
                  <a:solidFill>
                    <a:prstClr val="black"/>
                  </a:solidFill>
                </a:rPr>
                <a:t>Adults</a:t>
              </a:r>
            </a:p>
            <a:p>
              <a:pPr algn="r" eaLnBrk="1" fontAlgn="base" hangingPunct="1">
                <a:lnSpc>
                  <a:spcPts val="2125"/>
                </a:lnSpc>
                <a:spcBef>
                  <a:spcPct val="0"/>
                </a:spcBef>
                <a:spcAft>
                  <a:spcPct val="0"/>
                </a:spcAft>
              </a:pPr>
              <a:r>
                <a:rPr lang="en-US" altLang="en-US" sz="1600" dirty="0">
                  <a:solidFill>
                    <a:prstClr val="black"/>
                  </a:solidFill>
                </a:rPr>
                <a:t>Women (15+ years)</a:t>
              </a:r>
            </a:p>
            <a:p>
              <a:pPr algn="r" eaLnBrk="1" fontAlgn="base" hangingPunct="1">
                <a:lnSpc>
                  <a:spcPts val="2125"/>
                </a:lnSpc>
                <a:spcBef>
                  <a:spcPct val="0"/>
                </a:spcBef>
                <a:spcAft>
                  <a:spcPct val="0"/>
                </a:spcAft>
              </a:pPr>
              <a:r>
                <a:rPr lang="en-US" altLang="en-US" sz="1600" dirty="0">
                  <a:solidFill>
                    <a:prstClr val="black"/>
                  </a:solidFill>
                </a:rPr>
                <a:t>Children (&lt;15 years)</a:t>
              </a:r>
            </a:p>
            <a:p>
              <a:pPr algn="r" eaLnBrk="1" fontAlgn="base" hangingPunct="1">
                <a:lnSpc>
                  <a:spcPts val="2125"/>
                </a:lnSpc>
                <a:spcBef>
                  <a:spcPct val="0"/>
                </a:spcBef>
                <a:spcAft>
                  <a:spcPct val="0"/>
                </a:spcAft>
              </a:pPr>
              <a:endParaRPr lang="en-US" altLang="en-US" sz="1600" dirty="0">
                <a:solidFill>
                  <a:prstClr val="black"/>
                </a:solidFill>
              </a:endParaRPr>
            </a:p>
            <a:p>
              <a:pPr algn="r" eaLnBrk="1" fontAlgn="base" hangingPunct="1">
                <a:lnSpc>
                  <a:spcPts val="2125"/>
                </a:lnSpc>
                <a:spcBef>
                  <a:spcPct val="0"/>
                </a:spcBef>
                <a:spcAft>
                  <a:spcPct val="0"/>
                </a:spcAft>
              </a:pPr>
              <a:endParaRPr lang="en-US" altLang="en-US" sz="1600" dirty="0">
                <a:solidFill>
                  <a:prstClr val="black"/>
                </a:solidFill>
              </a:endParaRPr>
            </a:p>
            <a:p>
              <a:pPr algn="r" eaLnBrk="1" fontAlgn="base" hangingPunct="1">
                <a:lnSpc>
                  <a:spcPts val="2125"/>
                </a:lnSpc>
                <a:spcBef>
                  <a:spcPct val="0"/>
                </a:spcBef>
                <a:spcAft>
                  <a:spcPct val="0"/>
                </a:spcAft>
              </a:pPr>
              <a:r>
                <a:rPr lang="en-US" altLang="en-US" sz="1600" dirty="0">
                  <a:solidFill>
                    <a:prstClr val="black"/>
                  </a:solidFill>
                </a:rPr>
                <a:t>Total</a:t>
              </a:r>
            </a:p>
            <a:p>
              <a:pPr algn="r" eaLnBrk="1" fontAlgn="base" hangingPunct="1">
                <a:lnSpc>
                  <a:spcPts val="2125"/>
                </a:lnSpc>
                <a:spcBef>
                  <a:spcPct val="0"/>
                </a:spcBef>
                <a:spcAft>
                  <a:spcPct val="0"/>
                </a:spcAft>
              </a:pPr>
              <a:r>
                <a:rPr lang="en-US" altLang="en-US" sz="1600" dirty="0">
                  <a:solidFill>
                    <a:prstClr val="black"/>
                  </a:solidFill>
                </a:rPr>
                <a:t>Adults</a:t>
              </a:r>
            </a:p>
            <a:p>
              <a:pPr algn="r" eaLnBrk="1" fontAlgn="base" hangingPunct="1">
                <a:lnSpc>
                  <a:spcPts val="2125"/>
                </a:lnSpc>
                <a:spcBef>
                  <a:spcPct val="0"/>
                </a:spcBef>
                <a:spcAft>
                  <a:spcPct val="0"/>
                </a:spcAft>
              </a:pPr>
              <a:r>
                <a:rPr lang="en-US" altLang="en-US" sz="1600" dirty="0">
                  <a:solidFill>
                    <a:prstClr val="black"/>
                  </a:solidFill>
                </a:rPr>
                <a:t>Children (&lt;15 years)</a:t>
              </a:r>
            </a:p>
            <a:p>
              <a:pPr algn="r" eaLnBrk="1" fontAlgn="base" hangingPunct="1">
                <a:lnSpc>
                  <a:spcPts val="2125"/>
                </a:lnSpc>
                <a:spcBef>
                  <a:spcPct val="0"/>
                </a:spcBef>
                <a:spcAft>
                  <a:spcPct val="0"/>
                </a:spcAft>
              </a:pPr>
              <a:endParaRPr lang="en-US" altLang="en-US" sz="1600" dirty="0">
                <a:solidFill>
                  <a:prstClr val="black"/>
                </a:solidFill>
              </a:endParaRPr>
            </a:p>
            <a:p>
              <a:pPr algn="r" eaLnBrk="1" fontAlgn="base" hangingPunct="1">
                <a:lnSpc>
                  <a:spcPts val="2125"/>
                </a:lnSpc>
                <a:spcBef>
                  <a:spcPct val="0"/>
                </a:spcBef>
                <a:spcAft>
                  <a:spcPct val="0"/>
                </a:spcAft>
              </a:pPr>
              <a:endParaRPr lang="en-US" altLang="en-US" sz="1600" dirty="0">
                <a:solidFill>
                  <a:prstClr val="black"/>
                </a:solidFill>
              </a:endParaRPr>
            </a:p>
            <a:p>
              <a:pPr algn="r" eaLnBrk="1" fontAlgn="base" hangingPunct="1">
                <a:lnSpc>
                  <a:spcPts val="2125"/>
                </a:lnSpc>
                <a:spcBef>
                  <a:spcPct val="0"/>
                </a:spcBef>
                <a:spcAft>
                  <a:spcPct val="0"/>
                </a:spcAft>
              </a:pPr>
              <a:r>
                <a:rPr lang="en-US" altLang="en-US" sz="1600" dirty="0">
                  <a:solidFill>
                    <a:prstClr val="black"/>
                  </a:solidFill>
                </a:rPr>
                <a:t>Total</a:t>
              </a:r>
            </a:p>
            <a:p>
              <a:pPr algn="r" eaLnBrk="1" fontAlgn="base" hangingPunct="1">
                <a:lnSpc>
                  <a:spcPts val="2125"/>
                </a:lnSpc>
                <a:spcBef>
                  <a:spcPct val="0"/>
                </a:spcBef>
                <a:spcAft>
                  <a:spcPct val="0"/>
                </a:spcAft>
              </a:pPr>
              <a:r>
                <a:rPr lang="en-US" altLang="en-US" sz="1600" dirty="0">
                  <a:solidFill>
                    <a:prstClr val="black"/>
                  </a:solidFill>
                </a:rPr>
                <a:t>Adults</a:t>
              </a:r>
            </a:p>
            <a:p>
              <a:pPr algn="r" eaLnBrk="1" fontAlgn="base" hangingPunct="1">
                <a:lnSpc>
                  <a:spcPts val="2125"/>
                </a:lnSpc>
                <a:spcBef>
                  <a:spcPct val="0"/>
                </a:spcBef>
                <a:spcAft>
                  <a:spcPct val="0"/>
                </a:spcAft>
              </a:pPr>
              <a:r>
                <a:rPr lang="en-US" altLang="en-US" sz="1600" dirty="0">
                  <a:solidFill>
                    <a:prstClr val="black"/>
                  </a:solidFill>
                </a:rPr>
                <a:t>Children (&lt;15 years)</a:t>
              </a:r>
            </a:p>
          </p:txBody>
        </p:sp>
        <p:sp>
          <p:nvSpPr>
            <p:cNvPr id="5129" name="Rectangle 37"/>
            <p:cNvSpPr>
              <a:spLocks noChangeArrowheads="1"/>
            </p:cNvSpPr>
            <p:nvPr/>
          </p:nvSpPr>
          <p:spPr bwMode="auto">
            <a:xfrm>
              <a:off x="606425" y="730250"/>
              <a:ext cx="9585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ea typeface="ＭＳ Ｐゴシック" pitchFamily="34" charset="-128"/>
                </a:defRPr>
              </a:lvl1pPr>
              <a:lvl2pPr marL="37931725" indent="-37474525" defTabSz="457200" eaLnBrk="0" hangingPunct="0">
                <a:defRPr>
                  <a:solidFill>
                    <a:schemeClr val="tx1"/>
                  </a:solidFill>
                  <a:latin typeface="Arial" charset="0"/>
                  <a:ea typeface="ＭＳ Ｐゴシック" pitchFamily="34" charset="-128"/>
                </a:defRPr>
              </a:lvl2pPr>
              <a:lvl3pPr marL="1143000" indent="-228600" defTabSz="457200" eaLnBrk="0" hangingPunct="0">
                <a:defRPr>
                  <a:solidFill>
                    <a:schemeClr val="tx1"/>
                  </a:solidFill>
                  <a:latin typeface="Arial" charset="0"/>
                  <a:ea typeface="ＭＳ Ｐゴシック" pitchFamily="34" charset="-128"/>
                </a:defRPr>
              </a:lvl3pPr>
              <a:lvl4pPr marL="1600200" indent="-228600" defTabSz="457200" eaLnBrk="0" hangingPunct="0">
                <a:defRPr>
                  <a:solidFill>
                    <a:schemeClr val="tx1"/>
                  </a:solidFill>
                  <a:latin typeface="Arial" charset="0"/>
                  <a:ea typeface="ＭＳ Ｐゴシック" pitchFamily="34" charset="-128"/>
                </a:defRPr>
              </a:lvl4pPr>
              <a:lvl5pPr marL="2057400" indent="-228600" defTabSz="4572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fontAlgn="base" hangingPunct="1">
                <a:spcBef>
                  <a:spcPct val="0"/>
                </a:spcBef>
                <a:spcAft>
                  <a:spcPct val="0"/>
                </a:spcAft>
              </a:pPr>
              <a:r>
                <a:rPr lang="en-US" altLang="en-US" sz="2200">
                  <a:solidFill>
                    <a:prstClr val="black"/>
                  </a:solidFill>
                  <a:latin typeface="Arial Bold" charset="0"/>
                </a:rPr>
                <a:t>Global summary of the AIDS epidemic </a:t>
              </a:r>
              <a:r>
                <a:rPr lang="en-US" altLang="en-US" sz="2200" b="1">
                  <a:solidFill>
                    <a:srgbClr val="E31837"/>
                  </a:solidFill>
                  <a:latin typeface="Arial Bold" charset="0"/>
                  <a:sym typeface="Webdings" pitchFamily="18" charset="2"/>
                </a:rPr>
                <a:t></a:t>
              </a:r>
              <a:r>
                <a:rPr lang="en-US" altLang="en-US" sz="2200">
                  <a:solidFill>
                    <a:prstClr val="black"/>
                  </a:solidFill>
                  <a:latin typeface="Arial Bold" charset="0"/>
                </a:rPr>
                <a:t> 2016</a:t>
              </a:r>
            </a:p>
          </p:txBody>
        </p:sp>
      </p:grpSp>
      <p:sp>
        <p:nvSpPr>
          <p:cNvPr id="11" name="Rectangle 10">
            <a:extLst>
              <a:ext uri="{FF2B5EF4-FFF2-40B4-BE49-F238E27FC236}">
                <a16:creationId xmlns:a16="http://schemas.microsoft.com/office/drawing/2014/main" id="{C47C3835-5435-49AE-AF79-C2EAF81A2E06}"/>
              </a:ext>
            </a:extLst>
          </p:cNvPr>
          <p:cNvSpPr/>
          <p:nvPr/>
        </p:nvSpPr>
        <p:spPr>
          <a:xfrm>
            <a:off x="1167619" y="6314661"/>
            <a:ext cx="7526216" cy="543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b="1" dirty="0"/>
              <a:t>Source</a:t>
            </a:r>
            <a:r>
              <a:rPr lang="en-GB" altLang="en-US" dirty="0"/>
              <a:t>:  WHO/(UNAIDS) Core Epidemiology Slides  2017</a:t>
            </a:r>
            <a:endParaRPr lang="en-US" dirty="0"/>
          </a:p>
        </p:txBody>
      </p:sp>
    </p:spTree>
    <p:extLst>
      <p:ext uri="{BB962C8B-B14F-4D97-AF65-F5344CB8AC3E}">
        <p14:creationId xmlns:p14="http://schemas.microsoft.com/office/powerpoint/2010/main" val="2804397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C4E1A4-DCB9-C64E-92FA-BE17C3EDEFDC}"/>
              </a:ext>
            </a:extLst>
          </p:cNvPr>
          <p:cNvSpPr>
            <a:spLocks noGrp="1"/>
          </p:cNvSpPr>
          <p:nvPr>
            <p:ph type="title"/>
          </p:nvPr>
        </p:nvSpPr>
        <p:spPr>
          <a:xfrm>
            <a:off x="838200" y="811161"/>
            <a:ext cx="3335594" cy="5403370"/>
          </a:xfrm>
        </p:spPr>
        <p:txBody>
          <a:bodyPr>
            <a:normAutofit/>
          </a:bodyPr>
          <a:lstStyle/>
          <a:p>
            <a:r>
              <a:rPr lang="en-GB" sz="4100" dirty="0">
                <a:solidFill>
                  <a:srgbClr val="FFFFFF"/>
                </a:solidFill>
              </a:rPr>
              <a:t>Rapid Dissemination Training</a:t>
            </a:r>
          </a:p>
        </p:txBody>
      </p:sp>
      <p:graphicFrame>
        <p:nvGraphicFramePr>
          <p:cNvPr id="5" name="Content Placeholder 2">
            <a:extLst>
              <a:ext uri="{FF2B5EF4-FFF2-40B4-BE49-F238E27FC236}">
                <a16:creationId xmlns:a16="http://schemas.microsoft.com/office/drawing/2014/main" id="{CDE3CD3E-8315-48B6-BD4E-C1FCC38CE7E5}"/>
              </a:ext>
            </a:extLst>
          </p:cNvPr>
          <p:cNvGraphicFramePr>
            <a:graphicFrameLocks noGrp="1"/>
          </p:cNvGraphicFramePr>
          <p:nvPr>
            <p:ph idx="1"/>
            <p:extLst>
              <p:ext uri="{D42A27DB-BD31-4B8C-83A1-F6EECF244321}">
                <p14:modId xmlns:p14="http://schemas.microsoft.com/office/powerpoint/2010/main" val="1292870081"/>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8686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2E5856-0C55-2246-AD5E-6E5D6D6805F9}"/>
              </a:ext>
            </a:extLst>
          </p:cNvPr>
          <p:cNvSpPr>
            <a:spLocks noGrp="1"/>
          </p:cNvSpPr>
          <p:nvPr>
            <p:ph type="title"/>
          </p:nvPr>
        </p:nvSpPr>
        <p:spPr>
          <a:xfrm>
            <a:off x="838200" y="811161"/>
            <a:ext cx="3335594" cy="5403370"/>
          </a:xfrm>
        </p:spPr>
        <p:txBody>
          <a:bodyPr>
            <a:normAutofit/>
          </a:bodyPr>
          <a:lstStyle/>
          <a:p>
            <a:r>
              <a:rPr lang="en-GB" dirty="0">
                <a:solidFill>
                  <a:srgbClr val="FFFFFF"/>
                </a:solidFill>
              </a:rPr>
              <a:t>M&amp;E</a:t>
            </a:r>
          </a:p>
        </p:txBody>
      </p:sp>
      <p:graphicFrame>
        <p:nvGraphicFramePr>
          <p:cNvPr id="5" name="Content Placeholder 2">
            <a:extLst>
              <a:ext uri="{FF2B5EF4-FFF2-40B4-BE49-F238E27FC236}">
                <a16:creationId xmlns:a16="http://schemas.microsoft.com/office/drawing/2014/main" id="{4F0EA553-3B02-47AD-8D44-F5428CDBE491}"/>
              </a:ext>
            </a:extLst>
          </p:cNvPr>
          <p:cNvGraphicFramePr>
            <a:graphicFrameLocks noGrp="1"/>
          </p:cNvGraphicFramePr>
          <p:nvPr>
            <p:ph idx="1"/>
            <p:extLst>
              <p:ext uri="{D42A27DB-BD31-4B8C-83A1-F6EECF244321}">
                <p14:modId xmlns:p14="http://schemas.microsoft.com/office/powerpoint/2010/main" val="3228116310"/>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110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A8219A-92C0-7F48-81D1-52EDA63D7097}"/>
              </a:ext>
            </a:extLst>
          </p:cNvPr>
          <p:cNvSpPr>
            <a:spLocks noGrp="1"/>
          </p:cNvSpPr>
          <p:nvPr>
            <p:ph type="title"/>
          </p:nvPr>
        </p:nvSpPr>
        <p:spPr>
          <a:xfrm>
            <a:off x="838200" y="811161"/>
            <a:ext cx="3335594" cy="5403370"/>
          </a:xfrm>
        </p:spPr>
        <p:txBody>
          <a:bodyPr>
            <a:normAutofit/>
          </a:bodyPr>
          <a:lstStyle/>
          <a:p>
            <a:r>
              <a:rPr lang="en-GB" dirty="0">
                <a:solidFill>
                  <a:srgbClr val="FFFFFF"/>
                </a:solidFill>
              </a:rPr>
              <a:t>Clients And HCWs</a:t>
            </a:r>
            <a:br>
              <a:rPr lang="en-GB" dirty="0">
                <a:solidFill>
                  <a:srgbClr val="FFFFFF"/>
                </a:solidFill>
              </a:rPr>
            </a:br>
            <a:r>
              <a:rPr lang="en-GB" dirty="0">
                <a:solidFill>
                  <a:srgbClr val="FFFFFF"/>
                </a:solidFill>
              </a:rPr>
              <a:t>Education</a:t>
            </a:r>
          </a:p>
        </p:txBody>
      </p:sp>
      <p:graphicFrame>
        <p:nvGraphicFramePr>
          <p:cNvPr id="5" name="Content Placeholder 2">
            <a:extLst>
              <a:ext uri="{FF2B5EF4-FFF2-40B4-BE49-F238E27FC236}">
                <a16:creationId xmlns:a16="http://schemas.microsoft.com/office/drawing/2014/main" id="{9018DE51-C622-4168-8C5F-F7056A2BE018}"/>
              </a:ext>
            </a:extLst>
          </p:cNvPr>
          <p:cNvGraphicFramePr>
            <a:graphicFrameLocks noGrp="1"/>
          </p:cNvGraphicFramePr>
          <p:nvPr>
            <p:ph idx="1"/>
            <p:extLst>
              <p:ext uri="{D42A27DB-BD31-4B8C-83A1-F6EECF244321}">
                <p14:modId xmlns:p14="http://schemas.microsoft.com/office/powerpoint/2010/main" val="304891535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6503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A14A8C-728D-45A2-8BF8-9FE9760DBC87}"/>
              </a:ext>
            </a:extLst>
          </p:cNvPr>
          <p:cNvSpPr>
            <a:spLocks noGrp="1"/>
          </p:cNvSpPr>
          <p:nvPr>
            <p:ph type="ctrTitle"/>
          </p:nvPr>
        </p:nvSpPr>
        <p:spPr/>
        <p:txBody>
          <a:bodyPr>
            <a:normAutofit/>
          </a:bodyPr>
          <a:lstStyle/>
          <a:p>
            <a:r>
              <a:rPr lang="en-US" sz="9600" b="1" dirty="0"/>
              <a:t>Clinical Scenarios</a:t>
            </a:r>
          </a:p>
        </p:txBody>
      </p:sp>
    </p:spTree>
    <p:extLst>
      <p:ext uri="{BB962C8B-B14F-4D97-AF65-F5344CB8AC3E}">
        <p14:creationId xmlns:p14="http://schemas.microsoft.com/office/powerpoint/2010/main" val="4293661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78650A-B8F4-4416-BBD0-75330E2282BA}"/>
              </a:ext>
            </a:extLst>
          </p:cNvPr>
          <p:cNvSpPr>
            <a:spLocks noGrp="1"/>
          </p:cNvSpPr>
          <p:nvPr>
            <p:ph idx="4294967295"/>
          </p:nvPr>
        </p:nvSpPr>
        <p:spPr>
          <a:xfrm>
            <a:off x="815926" y="211015"/>
            <a:ext cx="9699674" cy="5965948"/>
          </a:xfrm>
        </p:spPr>
        <p:txBody>
          <a:bodyPr>
            <a:normAutofit/>
          </a:bodyPr>
          <a:lstStyle/>
          <a:p>
            <a:pPr>
              <a:defRPr/>
            </a:pPr>
            <a:r>
              <a:rPr lang="en-US" b="1" dirty="0"/>
              <a:t>Scenario 1:</a:t>
            </a:r>
            <a:endParaRPr lang="en-ZA" b="1" dirty="0"/>
          </a:p>
          <a:p>
            <a:pPr lvl="1">
              <a:defRPr/>
            </a:pPr>
            <a:r>
              <a:rPr lang="en-ZA" sz="2800" b="1" dirty="0"/>
              <a:t>HIV-infected pregnant women already on ART during current pregnancy </a:t>
            </a:r>
          </a:p>
          <a:p>
            <a:pPr lvl="1">
              <a:defRPr/>
            </a:pPr>
            <a:endParaRPr lang="en-ZA" sz="2800" b="1" dirty="0"/>
          </a:p>
          <a:p>
            <a:pPr lvl="1">
              <a:defRPr/>
            </a:pPr>
            <a:endParaRPr lang="en-ZA" sz="2800" b="1" dirty="0"/>
          </a:p>
          <a:p>
            <a:pPr lvl="1">
              <a:defRPr/>
            </a:pPr>
            <a:endParaRPr lang="en-ZA" sz="2800" b="1" dirty="0"/>
          </a:p>
          <a:p>
            <a:pPr lvl="1">
              <a:defRPr/>
            </a:pPr>
            <a:endParaRPr lang="en-ZA" sz="2800" b="1" dirty="0"/>
          </a:p>
          <a:p>
            <a:pPr lvl="1">
              <a:defRPr/>
            </a:pPr>
            <a:endParaRPr lang="en-ZA" sz="2800" b="1" dirty="0"/>
          </a:p>
          <a:p>
            <a:pPr lvl="1">
              <a:defRPr/>
            </a:pPr>
            <a:endParaRPr lang="en-ZA" sz="2800" b="1" dirty="0"/>
          </a:p>
          <a:p>
            <a:pPr>
              <a:defRPr/>
            </a:pPr>
            <a:r>
              <a:rPr lang="en-US" b="1" dirty="0"/>
              <a:t>Scenario 2:</a:t>
            </a:r>
          </a:p>
          <a:p>
            <a:pPr lvl="1">
              <a:defRPr/>
            </a:pPr>
            <a:r>
              <a:rPr lang="en-ZA" sz="2800" b="1" dirty="0"/>
              <a:t>All HIV positive pregnant and breastfeeding women (known and newly diagnosed) not currently on ART </a:t>
            </a:r>
          </a:p>
          <a:p>
            <a:pPr marL="0" indent="0">
              <a:buNone/>
              <a:defRPr/>
            </a:pPr>
            <a:endParaRPr lang="en-ZA" b="1" dirty="0"/>
          </a:p>
          <a:p>
            <a:pPr marL="0" indent="0">
              <a:buNone/>
            </a:pPr>
            <a:endParaRPr lang="en-US" b="1" dirty="0"/>
          </a:p>
        </p:txBody>
      </p:sp>
    </p:spTree>
    <p:extLst>
      <p:ext uri="{BB962C8B-B14F-4D97-AF65-F5344CB8AC3E}">
        <p14:creationId xmlns:p14="http://schemas.microsoft.com/office/powerpoint/2010/main" val="183378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413E37B-A27C-4376-AE0B-38699EA49EF2}"/>
              </a:ext>
            </a:extLst>
          </p:cNvPr>
          <p:cNvSpPr>
            <a:spLocks noGrp="1" noChangeArrowheads="1"/>
          </p:cNvSpPr>
          <p:nvPr>
            <p:ph type="title"/>
          </p:nvPr>
        </p:nvSpPr>
        <p:spPr>
          <a:solidFill>
            <a:srgbClr val="000090"/>
          </a:solidFill>
          <a:ln/>
        </p:spPr>
        <p:txBody>
          <a:bodyPr/>
          <a:lstStyle/>
          <a:p>
            <a:r>
              <a:rPr lang="en-US" altLang="en-US" dirty="0">
                <a:solidFill>
                  <a:srgbClr val="FFFFFF"/>
                </a:solidFill>
                <a:ea typeface="Candara" panose="020E0502030303020204" pitchFamily="34" charset="0"/>
                <a:cs typeface="Candara" panose="020E0502030303020204" pitchFamily="34" charset="0"/>
              </a:rPr>
              <a:t>  Scenario 3: PW</a:t>
            </a:r>
          </a:p>
        </p:txBody>
      </p:sp>
      <p:sp>
        <p:nvSpPr>
          <p:cNvPr id="29699" name="Content Placeholder 2">
            <a:extLst>
              <a:ext uri="{FF2B5EF4-FFF2-40B4-BE49-F238E27FC236}">
                <a16:creationId xmlns:a16="http://schemas.microsoft.com/office/drawing/2014/main" id="{42148AE2-01DD-49C7-A5B9-7690989994E8}"/>
              </a:ext>
            </a:extLst>
          </p:cNvPr>
          <p:cNvSpPr>
            <a:spLocks noGrp="1" noChangeArrowheads="1"/>
          </p:cNvSpPr>
          <p:nvPr>
            <p:ph idx="1"/>
          </p:nvPr>
        </p:nvSpPr>
        <p:spPr>
          <a:xfrm>
            <a:off x="1981200" y="1600200"/>
            <a:ext cx="8229600" cy="4922838"/>
          </a:xfrm>
        </p:spPr>
        <p:txBody>
          <a:bodyPr>
            <a:normAutofit/>
          </a:bodyPr>
          <a:lstStyle/>
          <a:p>
            <a:r>
              <a:rPr lang="en-US" altLang="en-US" sz="3200" dirty="0">
                <a:latin typeface="+mj-lt"/>
                <a:ea typeface="Candara" panose="020E0502030303020204" pitchFamily="34" charset="0"/>
                <a:cs typeface="Candara" panose="020E0502030303020204" pitchFamily="34" charset="0"/>
              </a:rPr>
              <a:t>37 years old male, </a:t>
            </a:r>
          </a:p>
          <a:p>
            <a:r>
              <a:rPr lang="en-US" altLang="en-US" sz="3200" dirty="0">
                <a:latin typeface="+mj-lt"/>
                <a:ea typeface="Candara" panose="020E0502030303020204" pitchFamily="34" charset="0"/>
                <a:cs typeface="Candara" panose="020E0502030303020204" pitchFamily="34" charset="0"/>
              </a:rPr>
              <a:t>Presented with chronic cough, fever and night sweating, </a:t>
            </a:r>
          </a:p>
          <a:p>
            <a:r>
              <a:rPr lang="en-US" altLang="en-US" sz="3200" dirty="0">
                <a:latin typeface="+mj-lt"/>
                <a:ea typeface="Candara" panose="020E0502030303020204" pitchFamily="34" charset="0"/>
                <a:cs typeface="Candara" panose="020E0502030303020204" pitchFamily="34" charset="0"/>
              </a:rPr>
              <a:t>He also complained of chest pain, progressive difficulty of breathing and lost some weight  </a:t>
            </a:r>
          </a:p>
          <a:p>
            <a:r>
              <a:rPr lang="en-US" altLang="en-US" sz="3200" dirty="0">
                <a:latin typeface="+mj-lt"/>
                <a:ea typeface="Candara" panose="020E0502030303020204" pitchFamily="34" charset="0"/>
                <a:cs typeface="Candara" panose="020E0502030303020204" pitchFamily="34" charset="0"/>
              </a:rPr>
              <a:t>P/E</a:t>
            </a:r>
          </a:p>
          <a:p>
            <a:pPr lvl="1"/>
            <a:r>
              <a:rPr lang="en-US" altLang="en-US" sz="3200" dirty="0">
                <a:latin typeface="+mj-lt"/>
                <a:ea typeface="Candara" panose="020E0502030303020204" pitchFamily="34" charset="0"/>
                <a:cs typeface="Candara" panose="020E0502030303020204" pitchFamily="34" charset="0"/>
              </a:rPr>
              <a:t>Sick looking, Oxygen Saturation without Oxygen per nasal prongs was 65%</a:t>
            </a:r>
          </a:p>
          <a:p>
            <a:pPr lvl="1"/>
            <a:r>
              <a:rPr lang="en-US" altLang="en-US" sz="3200" dirty="0">
                <a:latin typeface="+mj-lt"/>
                <a:ea typeface="Candara" panose="020E0502030303020204" pitchFamily="34" charset="0"/>
                <a:cs typeface="Candara" panose="020E0502030303020204" pitchFamily="34" charset="0"/>
              </a:rPr>
              <a:t>Bi-basilar crepitation </a:t>
            </a:r>
          </a:p>
          <a:p>
            <a:endParaRPr lang="en-US" altLang="en-US" sz="3200" dirty="0">
              <a:latin typeface="+mj-lt"/>
              <a:ea typeface="Candara" panose="020E0502030303020204" pitchFamily="34" charset="0"/>
              <a:cs typeface="Candara" panose="020E0502030303020204" pitchFamily="34" charset="0"/>
            </a:endParaRPr>
          </a:p>
          <a:p>
            <a:endParaRPr lang="en-US" altLang="en-US" sz="3200" dirty="0">
              <a:latin typeface="+mj-lt"/>
              <a:ea typeface="Candara" panose="020E0502030303020204" pitchFamily="34" charset="0"/>
              <a:cs typeface="Candara" panose="020E0502030303020204" pitchFamily="34" charset="0"/>
            </a:endParaRPr>
          </a:p>
          <a:p>
            <a:endParaRPr lang="en-US" altLang="en-US" sz="3200" dirty="0">
              <a:latin typeface="+mj-lt"/>
              <a:ea typeface="Candara" panose="020E0502030303020204" pitchFamily="34" charset="0"/>
              <a:cs typeface="Candara" panose="020E0502030303020204" pitchFamily="34" charset="0"/>
            </a:endParaRPr>
          </a:p>
        </p:txBody>
      </p:sp>
    </p:spTree>
    <p:extLst>
      <p:ext uri="{BB962C8B-B14F-4D97-AF65-F5344CB8AC3E}">
        <p14:creationId xmlns:p14="http://schemas.microsoft.com/office/powerpoint/2010/main" val="3339101393"/>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500C390-8279-457B-AC99-4C9F8E501461}"/>
              </a:ext>
            </a:extLst>
          </p:cNvPr>
          <p:cNvSpPr>
            <a:spLocks noGrp="1" noChangeArrowheads="1"/>
          </p:cNvSpPr>
          <p:nvPr>
            <p:ph type="title"/>
          </p:nvPr>
        </p:nvSpPr>
        <p:spPr>
          <a:solidFill>
            <a:srgbClr val="000090"/>
          </a:solidFill>
          <a:ln/>
        </p:spPr>
        <p:txBody>
          <a:bodyPr/>
          <a:lstStyle/>
          <a:p>
            <a:r>
              <a:rPr lang="en-US" altLang="en-US" dirty="0">
                <a:solidFill>
                  <a:srgbClr val="FFFFFF"/>
                </a:solidFill>
                <a:ea typeface="Candara" panose="020E0502030303020204" pitchFamily="34" charset="0"/>
                <a:cs typeface="Candara" panose="020E0502030303020204" pitchFamily="34" charset="0"/>
              </a:rPr>
              <a:t>PW’s lab test results…</a:t>
            </a:r>
          </a:p>
        </p:txBody>
      </p:sp>
      <p:sp>
        <p:nvSpPr>
          <p:cNvPr id="3" name="Content Placeholder 2">
            <a:extLst>
              <a:ext uri="{FF2B5EF4-FFF2-40B4-BE49-F238E27FC236}">
                <a16:creationId xmlns:a16="http://schemas.microsoft.com/office/drawing/2014/main" id="{D0A49835-ECB7-462E-BC45-922FE1C0DED5}"/>
              </a:ext>
            </a:extLst>
          </p:cNvPr>
          <p:cNvSpPr>
            <a:spLocks noGrp="1"/>
          </p:cNvSpPr>
          <p:nvPr>
            <p:ph idx="1"/>
          </p:nvPr>
        </p:nvSpPr>
        <p:spPr>
          <a:xfrm>
            <a:off x="1981200" y="1600201"/>
            <a:ext cx="8229600" cy="4702125"/>
          </a:xfrm>
        </p:spPr>
        <p:txBody>
          <a:bodyPr>
            <a:normAutofit/>
          </a:bodyPr>
          <a:lstStyle/>
          <a:p>
            <a:pPr>
              <a:lnSpc>
                <a:spcPct val="200000"/>
              </a:lnSpc>
              <a:defRPr/>
            </a:pPr>
            <a:r>
              <a:rPr lang="en-US" dirty="0">
                <a:latin typeface="+mj-lt"/>
                <a:cs typeface="Candara"/>
              </a:rPr>
              <a:t>Sputum AFB:	 +++</a:t>
            </a:r>
          </a:p>
          <a:p>
            <a:pPr>
              <a:lnSpc>
                <a:spcPct val="200000"/>
              </a:lnSpc>
              <a:defRPr/>
            </a:pPr>
            <a:r>
              <a:rPr lang="en-US" dirty="0">
                <a:latin typeface="+mj-lt"/>
                <a:cs typeface="Candara"/>
              </a:rPr>
              <a:t>Genexpert:	 M. Tb Positive, Rif. Sensitive</a:t>
            </a:r>
          </a:p>
          <a:p>
            <a:pPr>
              <a:lnSpc>
                <a:spcPct val="200000"/>
              </a:lnSpc>
              <a:defRPr/>
            </a:pPr>
            <a:r>
              <a:rPr lang="en-US" dirty="0">
                <a:latin typeface="+mj-lt"/>
                <a:cs typeface="Candara"/>
              </a:rPr>
              <a:t>HIV rapid antibody test: reactive </a:t>
            </a:r>
          </a:p>
          <a:p>
            <a:pPr>
              <a:lnSpc>
                <a:spcPct val="200000"/>
              </a:lnSpc>
              <a:defRPr/>
            </a:pPr>
            <a:endParaRPr lang="en-US" dirty="0">
              <a:latin typeface="+mj-lt"/>
              <a:cs typeface="Candara"/>
            </a:endParaRPr>
          </a:p>
          <a:p>
            <a:pPr marL="0" indent="0">
              <a:lnSpc>
                <a:spcPct val="200000"/>
              </a:lnSpc>
              <a:buNone/>
              <a:defRPr/>
            </a:pPr>
            <a:endParaRPr lang="en-US" dirty="0">
              <a:latin typeface="+mj-lt"/>
              <a:cs typeface="Candara"/>
            </a:endParaRPr>
          </a:p>
          <a:p>
            <a:pPr>
              <a:lnSpc>
                <a:spcPct val="200000"/>
              </a:lnSpc>
              <a:defRPr/>
            </a:pPr>
            <a:endParaRPr lang="en-US" dirty="0">
              <a:latin typeface="+mj-lt"/>
              <a:cs typeface="Candara"/>
            </a:endParaRPr>
          </a:p>
          <a:p>
            <a:pPr>
              <a:lnSpc>
                <a:spcPct val="200000"/>
              </a:lnSpc>
              <a:defRPr/>
            </a:pPr>
            <a:endParaRPr lang="en-US" dirty="0">
              <a:latin typeface="+mj-lt"/>
              <a:cs typeface="Candara"/>
            </a:endParaRPr>
          </a:p>
        </p:txBody>
      </p:sp>
    </p:spTree>
    <p:extLst>
      <p:ext uri="{BB962C8B-B14F-4D97-AF65-F5344CB8AC3E}">
        <p14:creationId xmlns:p14="http://schemas.microsoft.com/office/powerpoint/2010/main" val="3228419485"/>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1" name="Picture 5">
            <a:extLst>
              <a:ext uri="{FF2B5EF4-FFF2-40B4-BE49-F238E27FC236}">
                <a16:creationId xmlns:a16="http://schemas.microsoft.com/office/drawing/2014/main" id="{9A28B753-6C76-4259-964A-3FD66B774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613" y="265472"/>
            <a:ext cx="8450825" cy="59730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Title 1">
            <a:extLst>
              <a:ext uri="{FF2B5EF4-FFF2-40B4-BE49-F238E27FC236}">
                <a16:creationId xmlns:a16="http://schemas.microsoft.com/office/drawing/2014/main" id="{CAFE2239-FC5A-48EF-ABCF-AD78C9B6BABA}"/>
              </a:ext>
            </a:extLst>
          </p:cNvPr>
          <p:cNvSpPr>
            <a:spLocks noGrp="1" noChangeArrowheads="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altLang="en-US" sz="2600" kern="1200" dirty="0">
                <a:solidFill>
                  <a:schemeClr val="bg1"/>
                </a:solidFill>
                <a:latin typeface="+mj-lt"/>
                <a:ea typeface="+mj-ea"/>
                <a:cs typeface="+mj-cs"/>
              </a:rPr>
              <a:t>PW’s Chest X-ray…</a:t>
            </a:r>
          </a:p>
        </p:txBody>
      </p:sp>
    </p:spTree>
    <p:extLst>
      <p:ext uri="{BB962C8B-B14F-4D97-AF65-F5344CB8AC3E}">
        <p14:creationId xmlns:p14="http://schemas.microsoft.com/office/powerpoint/2010/main" val="3994173879"/>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194C60E-15FB-4E8B-9226-C57DCD7FC4A2}"/>
              </a:ext>
            </a:extLst>
          </p:cNvPr>
          <p:cNvSpPr>
            <a:spLocks noGrp="1" noChangeArrowheads="1"/>
          </p:cNvSpPr>
          <p:nvPr>
            <p:ph type="title"/>
          </p:nvPr>
        </p:nvSpPr>
        <p:spPr>
          <a:solidFill>
            <a:srgbClr val="000090"/>
          </a:solidFill>
          <a:ln/>
        </p:spPr>
        <p:txBody>
          <a:bodyPr/>
          <a:lstStyle/>
          <a:p>
            <a:r>
              <a:rPr lang="en-US" altLang="en-US" dirty="0">
                <a:solidFill>
                  <a:srgbClr val="FFFFFF"/>
                </a:solidFill>
                <a:latin typeface="Candara" panose="020E0502030303020204" pitchFamily="34" charset="0"/>
                <a:ea typeface="Candara" panose="020E0502030303020204" pitchFamily="34" charset="0"/>
                <a:cs typeface="Candara" panose="020E0502030303020204" pitchFamily="34" charset="0"/>
              </a:rPr>
              <a:t>What next? </a:t>
            </a:r>
          </a:p>
        </p:txBody>
      </p:sp>
      <p:sp>
        <p:nvSpPr>
          <p:cNvPr id="5" name="Smiley Face 4">
            <a:extLst>
              <a:ext uri="{FF2B5EF4-FFF2-40B4-BE49-F238E27FC236}">
                <a16:creationId xmlns:a16="http://schemas.microsoft.com/office/drawing/2014/main" id="{27EDBD70-CBC0-4A93-BD47-9837DAF35041}"/>
              </a:ext>
            </a:extLst>
          </p:cNvPr>
          <p:cNvSpPr/>
          <p:nvPr/>
        </p:nvSpPr>
        <p:spPr>
          <a:xfrm>
            <a:off x="1709738" y="1895475"/>
            <a:ext cx="4062412" cy="4070350"/>
          </a:xfrm>
          <a:prstGeom prst="smileyFace">
            <a:avLst/>
          </a:prstGeom>
          <a:solidFill>
            <a:srgbClr val="FFFFFF"/>
          </a:solid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200" b="1" dirty="0">
              <a:solidFill>
                <a:srgbClr val="000000"/>
              </a:solidFill>
              <a:latin typeface="Candara"/>
              <a:cs typeface="Candara"/>
            </a:endParaRPr>
          </a:p>
          <a:p>
            <a:pPr algn="ctr" eaLnBrk="1" hangingPunct="1">
              <a:defRPr/>
            </a:pPr>
            <a:endParaRPr lang="en-US" sz="2200" b="1" dirty="0">
              <a:solidFill>
                <a:srgbClr val="000000"/>
              </a:solidFill>
              <a:latin typeface="Candara"/>
              <a:cs typeface="Candara"/>
            </a:endParaRPr>
          </a:p>
          <a:p>
            <a:pPr algn="ctr" eaLnBrk="1" hangingPunct="1">
              <a:defRPr/>
            </a:pPr>
            <a:r>
              <a:rPr lang="en-US" sz="2200" b="1" dirty="0">
                <a:solidFill>
                  <a:srgbClr val="000000"/>
                </a:solidFill>
                <a:latin typeface="Candara"/>
                <a:cs typeface="Candara"/>
              </a:rPr>
              <a:t>Start TB treatment and consider ART after completion of TB treatment </a:t>
            </a:r>
          </a:p>
        </p:txBody>
      </p:sp>
      <p:sp>
        <p:nvSpPr>
          <p:cNvPr id="6" name="Smiley Face 5">
            <a:extLst>
              <a:ext uri="{FF2B5EF4-FFF2-40B4-BE49-F238E27FC236}">
                <a16:creationId xmlns:a16="http://schemas.microsoft.com/office/drawing/2014/main" id="{9C299CC8-6F16-4837-8573-7763ED3B805A}"/>
              </a:ext>
            </a:extLst>
          </p:cNvPr>
          <p:cNvSpPr/>
          <p:nvPr/>
        </p:nvSpPr>
        <p:spPr>
          <a:xfrm>
            <a:off x="6602414" y="1895475"/>
            <a:ext cx="3868737" cy="4070350"/>
          </a:xfrm>
          <a:prstGeom prst="smileyFace">
            <a:avLst/>
          </a:prstGeom>
          <a:solidFill>
            <a:srgbClr val="FFFFFF"/>
          </a:solidFill>
          <a:ln w="76200" cmpd="sng">
            <a:solidFill>
              <a:srgbClr val="C0020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b="1" dirty="0">
              <a:solidFill>
                <a:srgbClr val="000000"/>
              </a:solidFill>
              <a:latin typeface="Candara"/>
              <a:cs typeface="Candara"/>
            </a:endParaRPr>
          </a:p>
          <a:p>
            <a:pPr algn="ctr" eaLnBrk="1" hangingPunct="1">
              <a:defRPr/>
            </a:pPr>
            <a:endParaRPr lang="en-US" sz="2400" b="1" dirty="0">
              <a:solidFill>
                <a:srgbClr val="000000"/>
              </a:solidFill>
              <a:latin typeface="Candara"/>
              <a:cs typeface="Candara"/>
            </a:endParaRPr>
          </a:p>
          <a:p>
            <a:pPr algn="ctr" eaLnBrk="1" hangingPunct="1">
              <a:defRPr/>
            </a:pPr>
            <a:r>
              <a:rPr lang="en-US" sz="2300" b="1" dirty="0">
                <a:solidFill>
                  <a:srgbClr val="000000"/>
                </a:solidFill>
                <a:latin typeface="Candara"/>
                <a:cs typeface="Candara"/>
              </a:rPr>
              <a:t>Start TB treatment and commence ART within 2 weeks of TB treatment </a:t>
            </a:r>
          </a:p>
        </p:txBody>
      </p:sp>
    </p:spTree>
    <p:extLst>
      <p:ext uri="{BB962C8B-B14F-4D97-AF65-F5344CB8AC3E}">
        <p14:creationId xmlns:p14="http://schemas.microsoft.com/office/powerpoint/2010/main" val="2264089364"/>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1E2C3899-2E6F-4D98-9B24-6BBAA85B08B3}"/>
              </a:ext>
            </a:extLst>
          </p:cNvPr>
          <p:cNvSpPr>
            <a:spLocks noGrp="1" noChangeArrowheads="1"/>
          </p:cNvSpPr>
          <p:nvPr>
            <p:ph type="title"/>
          </p:nvPr>
        </p:nvSpPr>
        <p:spPr>
          <a:solidFill>
            <a:srgbClr val="000090"/>
          </a:solidFill>
          <a:ln/>
        </p:spPr>
        <p:txBody>
          <a:bodyPr/>
          <a:lstStyle/>
          <a:p>
            <a:r>
              <a:rPr lang="en-US" altLang="en-US" dirty="0">
                <a:solidFill>
                  <a:srgbClr val="FFFFFF"/>
                </a:solidFill>
                <a:latin typeface="Candara" panose="020E0502030303020204" pitchFamily="34" charset="0"/>
                <a:ea typeface="Candara" panose="020E0502030303020204" pitchFamily="34" charset="0"/>
                <a:cs typeface="Candara" panose="020E0502030303020204" pitchFamily="34" charset="0"/>
              </a:rPr>
              <a:t>PW..</a:t>
            </a:r>
          </a:p>
        </p:txBody>
      </p:sp>
      <p:sp>
        <p:nvSpPr>
          <p:cNvPr id="3" name="Content Placeholder 2">
            <a:extLst>
              <a:ext uri="{FF2B5EF4-FFF2-40B4-BE49-F238E27FC236}">
                <a16:creationId xmlns:a16="http://schemas.microsoft.com/office/drawing/2014/main" id="{75F16782-B0E1-443A-B773-E1527C555E43}"/>
              </a:ext>
            </a:extLst>
          </p:cNvPr>
          <p:cNvSpPr>
            <a:spLocks noGrp="1"/>
          </p:cNvSpPr>
          <p:nvPr>
            <p:ph idx="1"/>
          </p:nvPr>
        </p:nvSpPr>
        <p:spPr/>
        <p:txBody>
          <a:bodyPr>
            <a:normAutofit fontScale="92500" lnSpcReduction="20000"/>
          </a:bodyPr>
          <a:lstStyle/>
          <a:p>
            <a:pPr>
              <a:lnSpc>
                <a:spcPct val="100000"/>
              </a:lnSpc>
              <a:defRPr/>
            </a:pPr>
            <a:r>
              <a:rPr lang="en-US" sz="2400" b="1" dirty="0">
                <a:cs typeface="Candara"/>
              </a:rPr>
              <a:t>He tolerated TB treatment well</a:t>
            </a:r>
          </a:p>
          <a:p>
            <a:pPr>
              <a:lnSpc>
                <a:spcPct val="100000"/>
              </a:lnSpc>
              <a:defRPr/>
            </a:pPr>
            <a:r>
              <a:rPr lang="en-US" sz="2400" b="1" dirty="0">
                <a:cs typeface="Candara"/>
              </a:rPr>
              <a:t>His baseline Lab results came back</a:t>
            </a:r>
          </a:p>
          <a:p>
            <a:pPr lvl="1">
              <a:lnSpc>
                <a:spcPct val="100000"/>
              </a:lnSpc>
              <a:defRPr/>
            </a:pPr>
            <a:r>
              <a:rPr lang="en-US" b="1" dirty="0">
                <a:cs typeface="Candara"/>
              </a:rPr>
              <a:t>Retest HIV +</a:t>
            </a:r>
          </a:p>
          <a:p>
            <a:pPr lvl="1">
              <a:lnSpc>
                <a:spcPct val="100000"/>
              </a:lnSpc>
              <a:defRPr/>
            </a:pPr>
            <a:r>
              <a:rPr lang="en-US" b="1" dirty="0">
                <a:cs typeface="Candara"/>
              </a:rPr>
              <a:t>CD4: 154cells/ul</a:t>
            </a:r>
          </a:p>
          <a:p>
            <a:pPr lvl="1">
              <a:lnSpc>
                <a:spcPct val="100000"/>
              </a:lnSpc>
              <a:defRPr/>
            </a:pPr>
            <a:r>
              <a:rPr lang="en-US" b="1" dirty="0">
                <a:cs typeface="Candara"/>
              </a:rPr>
              <a:t>HBsAg:	Reactive </a:t>
            </a:r>
          </a:p>
          <a:p>
            <a:pPr lvl="1">
              <a:lnSpc>
                <a:spcPct val="100000"/>
              </a:lnSpc>
              <a:defRPr/>
            </a:pPr>
            <a:r>
              <a:rPr lang="en-US" b="1" dirty="0">
                <a:cs typeface="Candara"/>
              </a:rPr>
              <a:t>Hb: 7.5g/dl</a:t>
            </a:r>
          </a:p>
          <a:p>
            <a:pPr lvl="1">
              <a:lnSpc>
                <a:spcPct val="100000"/>
              </a:lnSpc>
              <a:defRPr/>
            </a:pPr>
            <a:r>
              <a:rPr lang="en-US" b="1" dirty="0">
                <a:cs typeface="Candara"/>
              </a:rPr>
              <a:t>Cr for crcl: 70ml/min </a:t>
            </a:r>
          </a:p>
          <a:p>
            <a:pPr lvl="1">
              <a:lnSpc>
                <a:spcPct val="100000"/>
              </a:lnSpc>
              <a:defRPr/>
            </a:pPr>
            <a:r>
              <a:rPr lang="en-US" b="1" dirty="0">
                <a:cs typeface="Candara"/>
              </a:rPr>
              <a:t>Urine dipstick: No glucose or protein </a:t>
            </a:r>
          </a:p>
          <a:p>
            <a:pPr lvl="1">
              <a:lnSpc>
                <a:spcPct val="100000"/>
              </a:lnSpc>
              <a:defRPr/>
            </a:pPr>
            <a:r>
              <a:rPr lang="en-US" b="1" dirty="0">
                <a:cs typeface="Candara"/>
              </a:rPr>
              <a:t>CrAg: Negative </a:t>
            </a:r>
          </a:p>
          <a:p>
            <a:pPr lvl="1">
              <a:lnSpc>
                <a:spcPct val="100000"/>
              </a:lnSpc>
              <a:defRPr/>
            </a:pPr>
            <a:r>
              <a:rPr lang="en-US" b="1" dirty="0">
                <a:cs typeface="Candara"/>
              </a:rPr>
              <a:t>ALT: 20 WNL</a:t>
            </a:r>
          </a:p>
          <a:p>
            <a:pPr lvl="1">
              <a:lnSpc>
                <a:spcPct val="100000"/>
              </a:lnSpc>
              <a:defRPr/>
            </a:pPr>
            <a:endParaRPr lang="en-US" b="1" dirty="0">
              <a:cs typeface="Candara"/>
            </a:endParaRPr>
          </a:p>
          <a:p>
            <a:pPr>
              <a:lnSpc>
                <a:spcPct val="100000"/>
              </a:lnSpc>
              <a:defRPr/>
            </a:pPr>
            <a:r>
              <a:rPr lang="en-US" sz="2400" b="1" dirty="0">
                <a:cs typeface="Candara"/>
              </a:rPr>
              <a:t>He attended adherence counseling session and ready for ART</a:t>
            </a:r>
          </a:p>
          <a:p>
            <a:pPr marL="0" indent="0">
              <a:lnSpc>
                <a:spcPct val="100000"/>
              </a:lnSpc>
              <a:buNone/>
              <a:defRPr/>
            </a:pPr>
            <a:endParaRPr lang="en-US" sz="2400" b="1" dirty="0">
              <a:cs typeface="Candara"/>
            </a:endParaRPr>
          </a:p>
          <a:p>
            <a:pPr lvl="1">
              <a:lnSpc>
                <a:spcPct val="100000"/>
              </a:lnSpc>
              <a:defRPr/>
            </a:pPr>
            <a:endParaRPr lang="en-US" b="1" dirty="0">
              <a:cs typeface="Candara"/>
            </a:endParaRPr>
          </a:p>
          <a:p>
            <a:pPr lvl="1">
              <a:lnSpc>
                <a:spcPct val="100000"/>
              </a:lnSpc>
              <a:defRPr/>
            </a:pPr>
            <a:endParaRPr lang="en-US" b="1" dirty="0">
              <a:cs typeface="Candara"/>
            </a:endParaRPr>
          </a:p>
          <a:p>
            <a:pPr>
              <a:lnSpc>
                <a:spcPct val="100000"/>
              </a:lnSpc>
              <a:defRPr/>
            </a:pPr>
            <a:endParaRPr lang="en-US" sz="2400" b="1" dirty="0">
              <a:cs typeface="Candara"/>
            </a:endParaRPr>
          </a:p>
          <a:p>
            <a:pPr>
              <a:lnSpc>
                <a:spcPct val="100000"/>
              </a:lnSpc>
              <a:defRPr/>
            </a:pPr>
            <a:endParaRPr lang="en-US" sz="2400" b="1" dirty="0">
              <a:cs typeface="Candara"/>
            </a:endParaRPr>
          </a:p>
          <a:p>
            <a:pPr>
              <a:lnSpc>
                <a:spcPct val="100000"/>
              </a:lnSpc>
              <a:defRPr/>
            </a:pPr>
            <a:endParaRPr lang="en-US" sz="2400" b="1" dirty="0">
              <a:cs typeface="Candara"/>
            </a:endParaRPr>
          </a:p>
          <a:p>
            <a:pPr>
              <a:lnSpc>
                <a:spcPct val="100000"/>
              </a:lnSpc>
              <a:defRPr/>
            </a:pPr>
            <a:endParaRPr lang="en-US" sz="2400" b="1" dirty="0">
              <a:cs typeface="Candara"/>
            </a:endParaRPr>
          </a:p>
        </p:txBody>
      </p:sp>
    </p:spTree>
    <p:extLst>
      <p:ext uri="{BB962C8B-B14F-4D97-AF65-F5344CB8AC3E}">
        <p14:creationId xmlns:p14="http://schemas.microsoft.com/office/powerpoint/2010/main" val="263963685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E3D50-375F-4D03-AB09-0D729B2BEF47}"/>
              </a:ext>
            </a:extLst>
          </p:cNvPr>
          <p:cNvSpPr>
            <a:spLocks noGrp="1"/>
          </p:cNvSpPr>
          <p:nvPr>
            <p:ph type="title"/>
          </p:nvPr>
        </p:nvSpPr>
        <p:spPr/>
        <p:txBody>
          <a:bodyPr>
            <a:normAutofit/>
          </a:bodyPr>
          <a:lstStyle/>
          <a:p>
            <a:pPr>
              <a:defRPr/>
            </a:pPr>
            <a:r>
              <a:rPr lang="en-US" b="1" dirty="0"/>
              <a:t>HIV Prevalence Rate of Pregnant Women, Biannual Surveys 1992-2016</a:t>
            </a:r>
          </a:p>
        </p:txBody>
      </p:sp>
      <p:pic>
        <p:nvPicPr>
          <p:cNvPr id="20483" name="Picture 4">
            <a:extLst>
              <a:ext uri="{FF2B5EF4-FFF2-40B4-BE49-F238E27FC236}">
                <a16:creationId xmlns:a16="http://schemas.microsoft.com/office/drawing/2014/main" id="{E9E7BA7E-25F3-4AB1-9DE2-5B379C3A3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300" y="1828800"/>
            <a:ext cx="7696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27760E91-F221-420E-903E-93744EFC0623}"/>
              </a:ext>
            </a:extLst>
          </p:cNvPr>
          <p:cNvSpPr/>
          <p:nvPr/>
        </p:nvSpPr>
        <p:spPr>
          <a:xfrm>
            <a:off x="838200" y="6337738"/>
            <a:ext cx="9377855" cy="409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b="1" i="1" dirty="0">
                <a:solidFill>
                  <a:prstClr val="black"/>
                </a:solidFill>
                <a:latin typeface="Arial" charset="0"/>
                <a:cs typeface="Arial" charset="0"/>
              </a:rPr>
              <a:t>Source:</a:t>
            </a:r>
            <a:r>
              <a:rPr lang="en-US" i="1" dirty="0">
                <a:solidFill>
                  <a:prstClr val="black"/>
                </a:solidFill>
                <a:latin typeface="Arial" charset="0"/>
                <a:cs typeface="Arial" charset="0"/>
              </a:rPr>
              <a:t>  MoHSS report of the 2016 -National HIV Sentinel Survey, November 2016</a:t>
            </a:r>
          </a:p>
        </p:txBody>
      </p:sp>
    </p:spTree>
    <p:extLst>
      <p:ext uri="{BB962C8B-B14F-4D97-AF65-F5344CB8AC3E}">
        <p14:creationId xmlns:p14="http://schemas.microsoft.com/office/powerpoint/2010/main" val="2601194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15F8E42-8EB3-4FDA-ACDC-5D5DE586E2AC}"/>
              </a:ext>
            </a:extLst>
          </p:cNvPr>
          <p:cNvSpPr>
            <a:spLocks noGrp="1" noChangeArrowheads="1"/>
          </p:cNvSpPr>
          <p:nvPr>
            <p:ph type="title"/>
          </p:nvPr>
        </p:nvSpPr>
        <p:spPr>
          <a:solidFill>
            <a:srgbClr val="000090"/>
          </a:solidFill>
          <a:ln/>
        </p:spPr>
        <p:txBody>
          <a:bodyPr/>
          <a:lstStyle/>
          <a:p>
            <a:r>
              <a:rPr lang="en-US" altLang="en-US" dirty="0">
                <a:solidFill>
                  <a:srgbClr val="FFFFFF"/>
                </a:solidFill>
                <a:latin typeface="Candara" panose="020E0502030303020204" pitchFamily="34" charset="0"/>
                <a:ea typeface="Candara" panose="020E0502030303020204" pitchFamily="34" charset="0"/>
                <a:cs typeface="Candara" panose="020E0502030303020204" pitchFamily="34" charset="0"/>
              </a:rPr>
              <a:t>How do you manage his HIV as per Guidelines</a:t>
            </a:r>
          </a:p>
        </p:txBody>
      </p:sp>
      <p:sp>
        <p:nvSpPr>
          <p:cNvPr id="5" name="Smiley Face 4">
            <a:extLst>
              <a:ext uri="{FF2B5EF4-FFF2-40B4-BE49-F238E27FC236}">
                <a16:creationId xmlns:a16="http://schemas.microsoft.com/office/drawing/2014/main" id="{65ADAC7F-1006-41E5-B883-89AA7C5D2E9C}"/>
              </a:ext>
            </a:extLst>
          </p:cNvPr>
          <p:cNvSpPr/>
          <p:nvPr/>
        </p:nvSpPr>
        <p:spPr>
          <a:xfrm>
            <a:off x="1709738" y="1895475"/>
            <a:ext cx="4062412" cy="4070350"/>
          </a:xfrm>
          <a:prstGeom prst="smileyFace">
            <a:avLst/>
          </a:prstGeom>
          <a:solidFill>
            <a:schemeClr val="bg1"/>
          </a:solid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200" b="1" dirty="0">
              <a:solidFill>
                <a:srgbClr val="000000"/>
              </a:solidFill>
              <a:latin typeface="Candara"/>
              <a:cs typeface="Candara"/>
            </a:endParaRPr>
          </a:p>
          <a:p>
            <a:pPr algn="ctr" eaLnBrk="1" hangingPunct="1">
              <a:defRPr/>
            </a:pPr>
            <a:endParaRPr lang="en-US" sz="2200" b="1" dirty="0">
              <a:solidFill>
                <a:srgbClr val="000000"/>
              </a:solidFill>
              <a:latin typeface="Candara"/>
              <a:cs typeface="Candara"/>
            </a:endParaRPr>
          </a:p>
          <a:p>
            <a:pPr algn="ctr" eaLnBrk="1" hangingPunct="1">
              <a:defRPr/>
            </a:pPr>
            <a:r>
              <a:rPr lang="en-US" sz="2200" b="1" dirty="0">
                <a:solidFill>
                  <a:srgbClr val="000000"/>
                </a:solidFill>
                <a:latin typeface="Candara"/>
                <a:cs typeface="Candara"/>
              </a:rPr>
              <a:t>I will start ART today</a:t>
            </a:r>
          </a:p>
          <a:p>
            <a:pPr algn="ctr" eaLnBrk="1" hangingPunct="1">
              <a:defRPr/>
            </a:pPr>
            <a:r>
              <a:rPr lang="en-US" sz="2200" b="1" dirty="0">
                <a:solidFill>
                  <a:srgbClr val="000000"/>
                </a:solidFill>
                <a:latin typeface="Candara"/>
                <a:cs typeface="Candara"/>
              </a:rPr>
              <a:t>TDF/XTC/EFV 400mg</a:t>
            </a:r>
          </a:p>
        </p:txBody>
      </p:sp>
      <p:sp>
        <p:nvSpPr>
          <p:cNvPr id="6" name="Smiley Face 5">
            <a:extLst>
              <a:ext uri="{FF2B5EF4-FFF2-40B4-BE49-F238E27FC236}">
                <a16:creationId xmlns:a16="http://schemas.microsoft.com/office/drawing/2014/main" id="{72665321-7CFE-437F-8A5A-6905FC1CE36A}"/>
              </a:ext>
            </a:extLst>
          </p:cNvPr>
          <p:cNvSpPr/>
          <p:nvPr/>
        </p:nvSpPr>
        <p:spPr>
          <a:xfrm>
            <a:off x="6602414" y="1895475"/>
            <a:ext cx="3868737" cy="4070350"/>
          </a:xfrm>
          <a:prstGeom prst="smileyFace">
            <a:avLst/>
          </a:prstGeom>
          <a:solidFill>
            <a:schemeClr val="bg1"/>
          </a:solidFill>
          <a:ln w="76200" cmpd="sng">
            <a:solidFill>
              <a:srgbClr val="C0020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rgbClr val="000000"/>
              </a:solidFill>
              <a:latin typeface="Candara"/>
              <a:cs typeface="Candara"/>
            </a:endParaRPr>
          </a:p>
          <a:p>
            <a:pPr algn="ctr">
              <a:defRPr/>
            </a:pPr>
            <a:endParaRPr lang="en-US" sz="2400" b="1" dirty="0">
              <a:solidFill>
                <a:srgbClr val="000000"/>
              </a:solidFill>
              <a:latin typeface="Candara"/>
              <a:cs typeface="Candara"/>
            </a:endParaRPr>
          </a:p>
          <a:p>
            <a:pPr algn="ctr">
              <a:defRPr/>
            </a:pPr>
            <a:r>
              <a:rPr lang="en-US" sz="2400" b="1" dirty="0">
                <a:solidFill>
                  <a:srgbClr val="000000"/>
                </a:solidFill>
                <a:latin typeface="Candara"/>
                <a:cs typeface="Candara"/>
              </a:rPr>
              <a:t>I will start ART today</a:t>
            </a:r>
          </a:p>
          <a:p>
            <a:pPr algn="ctr">
              <a:defRPr/>
            </a:pPr>
            <a:r>
              <a:rPr lang="en-US" sz="2400" b="1" dirty="0">
                <a:solidFill>
                  <a:srgbClr val="000000"/>
                </a:solidFill>
                <a:latin typeface="Candara"/>
                <a:cs typeface="Candara"/>
              </a:rPr>
              <a:t>TDF/XTC/EFV 600mg</a:t>
            </a:r>
          </a:p>
        </p:txBody>
      </p:sp>
    </p:spTree>
    <p:extLst>
      <p:ext uri="{BB962C8B-B14F-4D97-AF65-F5344CB8AC3E}">
        <p14:creationId xmlns:p14="http://schemas.microsoft.com/office/powerpoint/2010/main" val="2543106711"/>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CD84-0C27-4D00-96DC-268D3147E01B}"/>
              </a:ext>
            </a:extLst>
          </p:cNvPr>
          <p:cNvSpPr>
            <a:spLocks noGrp="1"/>
          </p:cNvSpPr>
          <p:nvPr>
            <p:ph type="title"/>
          </p:nvPr>
        </p:nvSpPr>
        <p:spPr/>
        <p:txBody>
          <a:bodyPr/>
          <a:lstStyle/>
          <a:p>
            <a:r>
              <a:rPr lang="en-US" b="1" dirty="0"/>
              <a:t>Key Points</a:t>
            </a:r>
          </a:p>
        </p:txBody>
      </p:sp>
      <p:sp>
        <p:nvSpPr>
          <p:cNvPr id="3" name="Content Placeholder 2">
            <a:extLst>
              <a:ext uri="{FF2B5EF4-FFF2-40B4-BE49-F238E27FC236}">
                <a16:creationId xmlns:a16="http://schemas.microsoft.com/office/drawing/2014/main" id="{F256EACD-733E-47DB-B42C-8ADD706DD5A3}"/>
              </a:ext>
            </a:extLst>
          </p:cNvPr>
          <p:cNvSpPr>
            <a:spLocks noGrp="1"/>
          </p:cNvSpPr>
          <p:nvPr>
            <p:ph idx="1"/>
          </p:nvPr>
        </p:nvSpPr>
        <p:spPr/>
        <p:txBody>
          <a:bodyPr>
            <a:normAutofit fontScale="92500" lnSpcReduction="20000"/>
          </a:bodyPr>
          <a:lstStyle/>
          <a:p>
            <a:pPr>
              <a:lnSpc>
                <a:spcPct val="200000"/>
              </a:lnSpc>
            </a:pPr>
            <a:r>
              <a:rPr lang="en-US" dirty="0"/>
              <a:t>Scaling up Test and Treat</a:t>
            </a:r>
          </a:p>
          <a:p>
            <a:pPr>
              <a:lnSpc>
                <a:spcPct val="200000"/>
              </a:lnSpc>
            </a:pPr>
            <a:r>
              <a:rPr lang="en-US" dirty="0"/>
              <a:t>Same Day ART initiation or within 7days have better outcomes </a:t>
            </a:r>
          </a:p>
          <a:p>
            <a:pPr>
              <a:lnSpc>
                <a:spcPct val="200000"/>
              </a:lnSpc>
            </a:pPr>
            <a:r>
              <a:rPr lang="en-US" dirty="0"/>
              <a:t>EFV 400mg is safer and non inferior to EFV 600mg</a:t>
            </a:r>
          </a:p>
          <a:p>
            <a:pPr>
              <a:lnSpc>
                <a:spcPct val="200000"/>
              </a:lnSpc>
            </a:pPr>
            <a:r>
              <a:rPr lang="en-US" dirty="0"/>
              <a:t>EFV 400mg can be prescribe to pregnant women &amp; BF</a:t>
            </a:r>
          </a:p>
          <a:p>
            <a:pPr>
              <a:lnSpc>
                <a:spcPct val="200000"/>
              </a:lnSpc>
            </a:pPr>
            <a:r>
              <a:rPr lang="en-US" dirty="0"/>
              <a:t>Namibia Guidelines implement EFV 600mg in TB patients</a:t>
            </a:r>
          </a:p>
          <a:p>
            <a:pPr marL="0" indent="0">
              <a:lnSpc>
                <a:spcPct val="200000"/>
              </a:lnSpc>
              <a:buNone/>
            </a:pPr>
            <a:endParaRPr lang="en-US" dirty="0"/>
          </a:p>
        </p:txBody>
      </p:sp>
    </p:spTree>
    <p:extLst>
      <p:ext uri="{BB962C8B-B14F-4D97-AF65-F5344CB8AC3E}">
        <p14:creationId xmlns:p14="http://schemas.microsoft.com/office/powerpoint/2010/main" val="2074492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age result for ending slides for ppt">
            <a:extLst>
              <a:ext uri="{FF2B5EF4-FFF2-40B4-BE49-F238E27FC236}">
                <a16:creationId xmlns:a16="http://schemas.microsoft.com/office/drawing/2014/main" id="{67C680AB-FFFC-4635-AD8E-B6BDDFC3A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1" y="489204"/>
            <a:ext cx="3383565" cy="45114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698BF2B6-B9F1-4DD2-BEDD-58B71675FB69}"/>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Thank you</a:t>
            </a:r>
          </a:p>
        </p:txBody>
      </p:sp>
    </p:spTree>
    <p:extLst>
      <p:ext uri="{BB962C8B-B14F-4D97-AF65-F5344CB8AC3E}">
        <p14:creationId xmlns:p14="http://schemas.microsoft.com/office/powerpoint/2010/main" val="307588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903" y="240030"/>
            <a:ext cx="8458201" cy="616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195" name="Text Box 3"/>
          <p:cNvSpPr txBox="1">
            <a:spLocks noChangeArrowheads="1"/>
          </p:cNvSpPr>
          <p:nvPr/>
        </p:nvSpPr>
        <p:spPr bwMode="auto">
          <a:xfrm>
            <a:off x="3657613" y="111126"/>
            <a:ext cx="39999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4800" b="1" dirty="0">
                <a:latin typeface="+mj-lt"/>
                <a:cs typeface="Arial" panose="020B0604020202020204" pitchFamily="34" charset="0"/>
              </a:rPr>
              <a:t>HIV-1 Life Cycle</a:t>
            </a:r>
          </a:p>
        </p:txBody>
      </p:sp>
    </p:spTree>
    <p:extLst>
      <p:ext uri="{BB962C8B-B14F-4D97-AF65-F5344CB8AC3E}">
        <p14:creationId xmlns:p14="http://schemas.microsoft.com/office/powerpoint/2010/main" val="3302588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ppt_x"/>
                                          </p:val>
                                        </p:tav>
                                        <p:tav tm="100000">
                                          <p:val>
                                            <p:strVal val="#ppt_x"/>
                                          </p:val>
                                        </p:tav>
                                      </p:tavLst>
                                    </p:anim>
                                    <p:anim calcmode="lin" valueType="num">
                                      <p:cBhvr additive="base">
                                        <p:cTn id="8" dur="500" fill="hold"/>
                                        <p:tgtEl>
                                          <p:spTgt spid="136195"/>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36195"/>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136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1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9" name="Group 851"/>
          <p:cNvGrpSpPr>
            <a:grpSpLocks/>
          </p:cNvGrpSpPr>
          <p:nvPr/>
        </p:nvGrpSpPr>
        <p:grpSpPr bwMode="auto">
          <a:xfrm>
            <a:off x="1968511" y="504829"/>
            <a:ext cx="8189913" cy="5980113"/>
            <a:chOff x="280" y="318"/>
            <a:chExt cx="5159" cy="3767"/>
          </a:xfrm>
        </p:grpSpPr>
        <p:sp>
          <p:nvSpPr>
            <p:cNvPr id="2393" name="Freeform 345"/>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394" name="Freeform 346"/>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395" name="Freeform 347"/>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396" name="Freeform 348"/>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397" name="Freeform 349"/>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399" name="Line 351"/>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8" name="Line 410"/>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2901" name="Group 853"/>
          <p:cNvGrpSpPr>
            <a:grpSpLocks/>
          </p:cNvGrpSpPr>
          <p:nvPr/>
        </p:nvGrpSpPr>
        <p:grpSpPr bwMode="auto">
          <a:xfrm>
            <a:off x="3492504" y="666750"/>
            <a:ext cx="815975" cy="844550"/>
            <a:chOff x="1240" y="420"/>
            <a:chExt cx="514" cy="532"/>
          </a:xfrm>
        </p:grpSpPr>
        <p:sp>
          <p:nvSpPr>
            <p:cNvPr id="2459" name="Line 4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0" name="Line 4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1" name="Line 4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2" name="Freeform 4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3" name="Freeform 4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4" name="Freeform 4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5" name="Freeform 4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6" name="Freeform 4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7" name="Freeform 4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8" name="Freeform 4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69" name="Freeform 4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0" name="Freeform 4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1" name="Freeform 4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2" name="Freeform 4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3" name="Freeform 4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4" name="Freeform 4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5" name="Freeform 4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6" name="Freeform 4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7" name="Freeform 4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8" name="Freeform 4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79" name="Freeform 4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0" name="Freeform 4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1" name="Freeform 4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2" name="Freeform 4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3" name="Freeform 4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4" name="Freeform 4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5" name="Freeform 4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6" name="Freeform 4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7" name="Freeform 4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8" name="Freeform 4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89" name="Freeform 4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0" name="Freeform 4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1" name="Freeform 4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2" name="Freeform 4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3" name="Freeform 4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4" name="Freeform 4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5" name="Freeform 4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6" name="Freeform 4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7" name="Freeform 4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8" name="Freeform 4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99" name="Freeform 4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0" name="Freeform 4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1" name="Freeform 4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2" name="Freeform 4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3" name="Freeform 4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4" name="Freeform 4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5" name="Freeform 4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6" name="Freeform 4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7" name="Freeform 4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8" name="Freeform 4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09" name="Freeform 4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0" name="Freeform 4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1" name="Freeform 4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2" name="Freeform 4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3" name="Freeform 4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4" name="Freeform 4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5" name="Freeform 4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6" name="Freeform 4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7" name="Freeform 4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8" name="Freeform 4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19" name="Freeform 4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0" name="Freeform 4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1" name="Freeform 4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2" name="Freeform 4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3" name="Freeform 4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4" name="Freeform 4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5" name="Freeform 4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6" name="Freeform 4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7" name="Freeform 4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8" name="Freeform 4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29" name="Freeform 4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0" name="Freeform 4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1" name="Freeform 4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2" name="Freeform 4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3" name="Freeform 4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4" name="Freeform 4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5" name="Freeform 4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6" name="Freeform 4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7" name="Freeform 4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8" name="Freeform 4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39" name="Freeform 4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0" name="Freeform 4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1" name="Freeform 4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2" name="Freeform 4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3" name="Freeform 4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4" name="Freeform 4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5" name="Freeform 4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6" name="Freeform 4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7" name="Freeform 4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8" name="Freeform 5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49" name="Freeform 5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0" name="Freeform 5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1" name="Freeform 5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2" name="Freeform 5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3" name="Freeform 5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4" name="Freeform 5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5" name="Freeform 5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6" name="Freeform 5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7" name="Freeform 5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8" name="Freeform 5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59" name="Freeform 5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0" name="Freeform 5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1" name="Freeform 5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2" name="Freeform 5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3" name="Freeform 5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4" name="Freeform 5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5" name="Freeform 5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6" name="Freeform 5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7" name="Freeform 5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8" name="Freeform 5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69" name="Freeform 5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0" name="Freeform 5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1" name="Freeform 5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2" name="Freeform 5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3" name="Freeform 5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4" name="Freeform 5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5" name="Freeform 5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6" name="Freeform 5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7" name="Freeform 5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8" name="Freeform 5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79" name="Freeform 5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0" name="Freeform 5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1" name="Freeform 5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2" name="Freeform 5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3" name="Freeform 5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4" name="Freeform 5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5" name="Freeform 5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6" name="Freeform 5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87" name="Freeform 5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0" name="Freeform 542"/>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1" name="Freeform 543"/>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2" name="Freeform 544"/>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4" name="Freeform 546"/>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5" name="Freeform 547"/>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6" name="Freeform 548"/>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7" name="Freeform 549"/>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8" name="Freeform 550"/>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599" name="Freeform 551"/>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0" name="Freeform 552"/>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602" name="Line 5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4" name="Freeform 556"/>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1" name="Line 643"/>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3" name="Line 645"/>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4" name="Line 646"/>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6" name="Line 648"/>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5" name="Freeform 647"/>
          <p:cNvSpPr>
            <a:spLocks/>
          </p:cNvSpPr>
          <p:nvPr/>
        </p:nvSpPr>
        <p:spPr bwMode="auto">
          <a:xfrm>
            <a:off x="4987928" y="2679700"/>
            <a:ext cx="2208213" cy="1779588"/>
          </a:xfrm>
          <a:custGeom>
            <a:avLst/>
            <a:gdLst>
              <a:gd name="T0" fmla="*/ 731 w 1391"/>
              <a:gd name="T1" fmla="*/ 1121 h 1121"/>
              <a:gd name="T2" fmla="*/ 835 w 1391"/>
              <a:gd name="T3" fmla="*/ 1111 h 1121"/>
              <a:gd name="T4" fmla="*/ 933 w 1391"/>
              <a:gd name="T5" fmla="*/ 1087 h 1121"/>
              <a:gd name="T6" fmla="*/ 1027 w 1391"/>
              <a:gd name="T7" fmla="*/ 1055 h 1121"/>
              <a:gd name="T8" fmla="*/ 1111 w 1391"/>
              <a:gd name="T9" fmla="*/ 1011 h 1121"/>
              <a:gd name="T10" fmla="*/ 1187 w 1391"/>
              <a:gd name="T11" fmla="*/ 957 h 1121"/>
              <a:gd name="T12" fmla="*/ 1251 w 1391"/>
              <a:gd name="T13" fmla="*/ 897 h 1121"/>
              <a:gd name="T14" fmla="*/ 1307 w 1391"/>
              <a:gd name="T15" fmla="*/ 829 h 1121"/>
              <a:gd name="T16" fmla="*/ 1347 w 1391"/>
              <a:gd name="T17" fmla="*/ 753 h 1121"/>
              <a:gd name="T18" fmla="*/ 1375 w 1391"/>
              <a:gd name="T19" fmla="*/ 673 h 1121"/>
              <a:gd name="T20" fmla="*/ 1389 w 1391"/>
              <a:gd name="T21" fmla="*/ 589 h 1121"/>
              <a:gd name="T22" fmla="*/ 1389 w 1391"/>
              <a:gd name="T23" fmla="*/ 533 h 1121"/>
              <a:gd name="T24" fmla="*/ 1375 w 1391"/>
              <a:gd name="T25" fmla="*/ 448 h 1121"/>
              <a:gd name="T26" fmla="*/ 1347 w 1391"/>
              <a:gd name="T27" fmla="*/ 368 h 1121"/>
              <a:gd name="T28" fmla="*/ 1307 w 1391"/>
              <a:gd name="T29" fmla="*/ 294 h 1121"/>
              <a:gd name="T30" fmla="*/ 1251 w 1391"/>
              <a:gd name="T31" fmla="*/ 226 h 1121"/>
              <a:gd name="T32" fmla="*/ 1187 w 1391"/>
              <a:gd name="T33" fmla="*/ 166 h 1121"/>
              <a:gd name="T34" fmla="*/ 1111 w 1391"/>
              <a:gd name="T35" fmla="*/ 112 h 1121"/>
              <a:gd name="T36" fmla="*/ 1027 w 1391"/>
              <a:gd name="T37" fmla="*/ 68 h 1121"/>
              <a:gd name="T38" fmla="*/ 933 w 1391"/>
              <a:gd name="T39" fmla="*/ 34 h 1121"/>
              <a:gd name="T40" fmla="*/ 835 w 1391"/>
              <a:gd name="T41" fmla="*/ 12 h 1121"/>
              <a:gd name="T42" fmla="*/ 731 w 1391"/>
              <a:gd name="T43" fmla="*/ 2 h 1121"/>
              <a:gd name="T44" fmla="*/ 660 w 1391"/>
              <a:gd name="T45" fmla="*/ 2 h 1121"/>
              <a:gd name="T46" fmla="*/ 556 w 1391"/>
              <a:gd name="T47" fmla="*/ 12 h 1121"/>
              <a:gd name="T48" fmla="*/ 456 w 1391"/>
              <a:gd name="T49" fmla="*/ 34 h 1121"/>
              <a:gd name="T50" fmla="*/ 364 w 1391"/>
              <a:gd name="T51" fmla="*/ 68 h 1121"/>
              <a:gd name="T52" fmla="*/ 280 w 1391"/>
              <a:gd name="T53" fmla="*/ 112 h 1121"/>
              <a:gd name="T54" fmla="*/ 204 w 1391"/>
              <a:gd name="T55" fmla="*/ 166 h 1121"/>
              <a:gd name="T56" fmla="*/ 138 w 1391"/>
              <a:gd name="T57" fmla="*/ 226 h 1121"/>
              <a:gd name="T58" fmla="*/ 84 w 1391"/>
              <a:gd name="T59" fmla="*/ 294 h 1121"/>
              <a:gd name="T60" fmla="*/ 42 w 1391"/>
              <a:gd name="T61" fmla="*/ 368 h 1121"/>
              <a:gd name="T62" fmla="*/ 14 w 1391"/>
              <a:gd name="T63" fmla="*/ 448 h 1121"/>
              <a:gd name="T64" fmla="*/ 0 w 1391"/>
              <a:gd name="T65" fmla="*/ 533 h 1121"/>
              <a:gd name="T66" fmla="*/ 0 w 1391"/>
              <a:gd name="T67" fmla="*/ 589 h 1121"/>
              <a:gd name="T68" fmla="*/ 14 w 1391"/>
              <a:gd name="T69" fmla="*/ 673 h 1121"/>
              <a:gd name="T70" fmla="*/ 42 w 1391"/>
              <a:gd name="T71" fmla="*/ 753 h 1121"/>
              <a:gd name="T72" fmla="*/ 84 w 1391"/>
              <a:gd name="T73" fmla="*/ 829 h 1121"/>
              <a:gd name="T74" fmla="*/ 138 w 1391"/>
              <a:gd name="T75" fmla="*/ 897 h 1121"/>
              <a:gd name="T76" fmla="*/ 204 w 1391"/>
              <a:gd name="T77" fmla="*/ 957 h 1121"/>
              <a:gd name="T78" fmla="*/ 280 w 1391"/>
              <a:gd name="T79" fmla="*/ 1011 h 1121"/>
              <a:gd name="T80" fmla="*/ 364 w 1391"/>
              <a:gd name="T81" fmla="*/ 1055 h 1121"/>
              <a:gd name="T82" fmla="*/ 456 w 1391"/>
              <a:gd name="T83" fmla="*/ 1087 h 1121"/>
              <a:gd name="T84" fmla="*/ 556 w 1391"/>
              <a:gd name="T85" fmla="*/ 1111 h 1121"/>
              <a:gd name="T86" fmla="*/ 660 w 1391"/>
              <a:gd name="T87" fmla="*/ 112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1" h="1121">
                <a:moveTo>
                  <a:pt x="696" y="1121"/>
                </a:moveTo>
                <a:lnTo>
                  <a:pt x="696" y="1121"/>
                </a:lnTo>
                <a:lnTo>
                  <a:pt x="731" y="1121"/>
                </a:lnTo>
                <a:lnTo>
                  <a:pt x="765" y="1119"/>
                </a:lnTo>
                <a:lnTo>
                  <a:pt x="801" y="1115"/>
                </a:lnTo>
                <a:lnTo>
                  <a:pt x="835" y="1111"/>
                </a:lnTo>
                <a:lnTo>
                  <a:pt x="869" y="1105"/>
                </a:lnTo>
                <a:lnTo>
                  <a:pt x="901" y="1097"/>
                </a:lnTo>
                <a:lnTo>
                  <a:pt x="933" y="1087"/>
                </a:lnTo>
                <a:lnTo>
                  <a:pt x="965" y="1077"/>
                </a:lnTo>
                <a:lnTo>
                  <a:pt x="997" y="1067"/>
                </a:lnTo>
                <a:lnTo>
                  <a:pt x="1027" y="1055"/>
                </a:lnTo>
                <a:lnTo>
                  <a:pt x="1055" y="1041"/>
                </a:lnTo>
                <a:lnTo>
                  <a:pt x="1083" y="1027"/>
                </a:lnTo>
                <a:lnTo>
                  <a:pt x="1111" y="1011"/>
                </a:lnTo>
                <a:lnTo>
                  <a:pt x="1137" y="993"/>
                </a:lnTo>
                <a:lnTo>
                  <a:pt x="1163" y="977"/>
                </a:lnTo>
                <a:lnTo>
                  <a:pt x="1187" y="957"/>
                </a:lnTo>
                <a:lnTo>
                  <a:pt x="1209" y="939"/>
                </a:lnTo>
                <a:lnTo>
                  <a:pt x="1231" y="917"/>
                </a:lnTo>
                <a:lnTo>
                  <a:pt x="1251" y="897"/>
                </a:lnTo>
                <a:lnTo>
                  <a:pt x="1271" y="875"/>
                </a:lnTo>
                <a:lnTo>
                  <a:pt x="1289" y="851"/>
                </a:lnTo>
                <a:lnTo>
                  <a:pt x="1307" y="829"/>
                </a:lnTo>
                <a:lnTo>
                  <a:pt x="1321" y="805"/>
                </a:lnTo>
                <a:lnTo>
                  <a:pt x="1335" y="779"/>
                </a:lnTo>
                <a:lnTo>
                  <a:pt x="1347" y="753"/>
                </a:lnTo>
                <a:lnTo>
                  <a:pt x="1359" y="727"/>
                </a:lnTo>
                <a:lnTo>
                  <a:pt x="1369" y="701"/>
                </a:lnTo>
                <a:lnTo>
                  <a:pt x="1375" y="673"/>
                </a:lnTo>
                <a:lnTo>
                  <a:pt x="1383" y="647"/>
                </a:lnTo>
                <a:lnTo>
                  <a:pt x="1387" y="619"/>
                </a:lnTo>
                <a:lnTo>
                  <a:pt x="1389" y="589"/>
                </a:lnTo>
                <a:lnTo>
                  <a:pt x="1391" y="561"/>
                </a:lnTo>
                <a:lnTo>
                  <a:pt x="1391" y="561"/>
                </a:lnTo>
                <a:lnTo>
                  <a:pt x="1389" y="533"/>
                </a:lnTo>
                <a:lnTo>
                  <a:pt x="1387" y="503"/>
                </a:lnTo>
                <a:lnTo>
                  <a:pt x="1383" y="475"/>
                </a:lnTo>
                <a:lnTo>
                  <a:pt x="1375" y="448"/>
                </a:lnTo>
                <a:lnTo>
                  <a:pt x="1369" y="422"/>
                </a:lnTo>
                <a:lnTo>
                  <a:pt x="1359" y="396"/>
                </a:lnTo>
                <a:lnTo>
                  <a:pt x="1347" y="368"/>
                </a:lnTo>
                <a:lnTo>
                  <a:pt x="1335" y="344"/>
                </a:lnTo>
                <a:lnTo>
                  <a:pt x="1321" y="318"/>
                </a:lnTo>
                <a:lnTo>
                  <a:pt x="1307" y="294"/>
                </a:lnTo>
                <a:lnTo>
                  <a:pt x="1289" y="270"/>
                </a:lnTo>
                <a:lnTo>
                  <a:pt x="1271" y="248"/>
                </a:lnTo>
                <a:lnTo>
                  <a:pt x="1251" y="226"/>
                </a:lnTo>
                <a:lnTo>
                  <a:pt x="1231" y="206"/>
                </a:lnTo>
                <a:lnTo>
                  <a:pt x="1209" y="184"/>
                </a:lnTo>
                <a:lnTo>
                  <a:pt x="1187" y="166"/>
                </a:lnTo>
                <a:lnTo>
                  <a:pt x="1163" y="146"/>
                </a:lnTo>
                <a:lnTo>
                  <a:pt x="1137" y="130"/>
                </a:lnTo>
                <a:lnTo>
                  <a:pt x="1111" y="112"/>
                </a:lnTo>
                <a:lnTo>
                  <a:pt x="1083" y="96"/>
                </a:lnTo>
                <a:lnTo>
                  <a:pt x="1055" y="82"/>
                </a:lnTo>
                <a:lnTo>
                  <a:pt x="1027" y="68"/>
                </a:lnTo>
                <a:lnTo>
                  <a:pt x="997" y="56"/>
                </a:lnTo>
                <a:lnTo>
                  <a:pt x="965" y="44"/>
                </a:lnTo>
                <a:lnTo>
                  <a:pt x="933" y="34"/>
                </a:lnTo>
                <a:lnTo>
                  <a:pt x="901" y="26"/>
                </a:lnTo>
                <a:lnTo>
                  <a:pt x="869" y="18"/>
                </a:lnTo>
                <a:lnTo>
                  <a:pt x="835" y="12"/>
                </a:lnTo>
                <a:lnTo>
                  <a:pt x="801" y="8"/>
                </a:lnTo>
                <a:lnTo>
                  <a:pt x="765" y="4"/>
                </a:lnTo>
                <a:lnTo>
                  <a:pt x="731" y="2"/>
                </a:lnTo>
                <a:lnTo>
                  <a:pt x="696" y="0"/>
                </a:lnTo>
                <a:lnTo>
                  <a:pt x="696" y="0"/>
                </a:lnTo>
                <a:lnTo>
                  <a:pt x="660" y="2"/>
                </a:lnTo>
                <a:lnTo>
                  <a:pt x="624" y="4"/>
                </a:lnTo>
                <a:lnTo>
                  <a:pt x="590" y="8"/>
                </a:lnTo>
                <a:lnTo>
                  <a:pt x="556" y="12"/>
                </a:lnTo>
                <a:lnTo>
                  <a:pt x="522" y="18"/>
                </a:lnTo>
                <a:lnTo>
                  <a:pt x="488" y="26"/>
                </a:lnTo>
                <a:lnTo>
                  <a:pt x="456" y="34"/>
                </a:lnTo>
                <a:lnTo>
                  <a:pt x="424" y="44"/>
                </a:lnTo>
                <a:lnTo>
                  <a:pt x="394" y="56"/>
                </a:lnTo>
                <a:lnTo>
                  <a:pt x="364" y="68"/>
                </a:lnTo>
                <a:lnTo>
                  <a:pt x="334" y="82"/>
                </a:lnTo>
                <a:lnTo>
                  <a:pt x="306" y="96"/>
                </a:lnTo>
                <a:lnTo>
                  <a:pt x="280" y="112"/>
                </a:lnTo>
                <a:lnTo>
                  <a:pt x="254" y="130"/>
                </a:lnTo>
                <a:lnTo>
                  <a:pt x="228" y="146"/>
                </a:lnTo>
                <a:lnTo>
                  <a:pt x="204" y="166"/>
                </a:lnTo>
                <a:lnTo>
                  <a:pt x="180" y="184"/>
                </a:lnTo>
                <a:lnTo>
                  <a:pt x="158" y="206"/>
                </a:lnTo>
                <a:lnTo>
                  <a:pt x="138" y="226"/>
                </a:lnTo>
                <a:lnTo>
                  <a:pt x="118" y="248"/>
                </a:lnTo>
                <a:lnTo>
                  <a:pt x="100" y="270"/>
                </a:lnTo>
                <a:lnTo>
                  <a:pt x="84" y="294"/>
                </a:lnTo>
                <a:lnTo>
                  <a:pt x="68" y="318"/>
                </a:lnTo>
                <a:lnTo>
                  <a:pt x="54" y="344"/>
                </a:lnTo>
                <a:lnTo>
                  <a:pt x="42" y="368"/>
                </a:lnTo>
                <a:lnTo>
                  <a:pt x="32" y="396"/>
                </a:lnTo>
                <a:lnTo>
                  <a:pt x="22" y="422"/>
                </a:lnTo>
                <a:lnTo>
                  <a:pt x="14" y="448"/>
                </a:lnTo>
                <a:lnTo>
                  <a:pt x="8" y="475"/>
                </a:lnTo>
                <a:lnTo>
                  <a:pt x="4" y="503"/>
                </a:lnTo>
                <a:lnTo>
                  <a:pt x="0" y="533"/>
                </a:lnTo>
                <a:lnTo>
                  <a:pt x="0" y="561"/>
                </a:lnTo>
                <a:lnTo>
                  <a:pt x="0" y="561"/>
                </a:lnTo>
                <a:lnTo>
                  <a:pt x="0" y="589"/>
                </a:lnTo>
                <a:lnTo>
                  <a:pt x="4" y="619"/>
                </a:lnTo>
                <a:lnTo>
                  <a:pt x="8" y="647"/>
                </a:lnTo>
                <a:lnTo>
                  <a:pt x="14" y="673"/>
                </a:lnTo>
                <a:lnTo>
                  <a:pt x="22" y="701"/>
                </a:lnTo>
                <a:lnTo>
                  <a:pt x="32" y="727"/>
                </a:lnTo>
                <a:lnTo>
                  <a:pt x="42" y="753"/>
                </a:lnTo>
                <a:lnTo>
                  <a:pt x="54" y="779"/>
                </a:lnTo>
                <a:lnTo>
                  <a:pt x="68" y="805"/>
                </a:lnTo>
                <a:lnTo>
                  <a:pt x="84" y="829"/>
                </a:lnTo>
                <a:lnTo>
                  <a:pt x="100" y="851"/>
                </a:lnTo>
                <a:lnTo>
                  <a:pt x="118" y="875"/>
                </a:lnTo>
                <a:lnTo>
                  <a:pt x="138" y="897"/>
                </a:lnTo>
                <a:lnTo>
                  <a:pt x="158" y="917"/>
                </a:lnTo>
                <a:lnTo>
                  <a:pt x="180" y="939"/>
                </a:lnTo>
                <a:lnTo>
                  <a:pt x="204" y="957"/>
                </a:lnTo>
                <a:lnTo>
                  <a:pt x="228" y="977"/>
                </a:lnTo>
                <a:lnTo>
                  <a:pt x="254" y="993"/>
                </a:lnTo>
                <a:lnTo>
                  <a:pt x="280" y="1011"/>
                </a:lnTo>
                <a:lnTo>
                  <a:pt x="306" y="1027"/>
                </a:lnTo>
                <a:lnTo>
                  <a:pt x="334" y="1041"/>
                </a:lnTo>
                <a:lnTo>
                  <a:pt x="364" y="1055"/>
                </a:lnTo>
                <a:lnTo>
                  <a:pt x="394" y="1067"/>
                </a:lnTo>
                <a:lnTo>
                  <a:pt x="424" y="1077"/>
                </a:lnTo>
                <a:lnTo>
                  <a:pt x="456" y="1087"/>
                </a:lnTo>
                <a:lnTo>
                  <a:pt x="488" y="1097"/>
                </a:lnTo>
                <a:lnTo>
                  <a:pt x="522" y="1105"/>
                </a:lnTo>
                <a:lnTo>
                  <a:pt x="556" y="1111"/>
                </a:lnTo>
                <a:lnTo>
                  <a:pt x="590" y="1115"/>
                </a:lnTo>
                <a:lnTo>
                  <a:pt x="624" y="1119"/>
                </a:lnTo>
                <a:lnTo>
                  <a:pt x="660" y="1121"/>
                </a:lnTo>
                <a:lnTo>
                  <a:pt x="696" y="1121"/>
                </a:lnTo>
                <a:lnTo>
                  <a:pt x="696" y="1121"/>
                </a:lnTo>
                <a:close/>
              </a:path>
            </a:pathLst>
          </a:custGeom>
          <a:solidFill>
            <a:srgbClr val="DFD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2916" name="Group 868"/>
          <p:cNvGrpSpPr>
            <a:grpSpLocks/>
          </p:cNvGrpSpPr>
          <p:nvPr/>
        </p:nvGrpSpPr>
        <p:grpSpPr bwMode="auto">
          <a:xfrm>
            <a:off x="4946652" y="2597160"/>
            <a:ext cx="2309813" cy="1941513"/>
            <a:chOff x="2156" y="1636"/>
            <a:chExt cx="1455" cy="1223"/>
          </a:xfrm>
        </p:grpSpPr>
        <p:sp>
          <p:nvSpPr>
            <p:cNvPr id="2697" name="Freeform 649"/>
            <p:cNvSpPr>
              <a:spLocks/>
            </p:cNvSpPr>
            <p:nvPr/>
          </p:nvSpPr>
          <p:spPr bwMode="auto">
            <a:xfrm>
              <a:off x="2324" y="1640"/>
              <a:ext cx="591" cy="260"/>
            </a:xfrm>
            <a:custGeom>
              <a:avLst/>
              <a:gdLst>
                <a:gd name="T0" fmla="*/ 290 w 591"/>
                <a:gd name="T1" fmla="*/ 60 h 260"/>
                <a:gd name="T2" fmla="*/ 182 w 591"/>
                <a:gd name="T3" fmla="*/ 108 h 260"/>
                <a:gd name="T4" fmla="*/ 98 w 591"/>
                <a:gd name="T5" fmla="*/ 136 h 260"/>
                <a:gd name="T6" fmla="*/ 68 w 591"/>
                <a:gd name="T7" fmla="*/ 142 h 260"/>
                <a:gd name="T8" fmla="*/ 36 w 591"/>
                <a:gd name="T9" fmla="*/ 156 h 260"/>
                <a:gd name="T10" fmla="*/ 14 w 591"/>
                <a:gd name="T11" fmla="*/ 182 h 260"/>
                <a:gd name="T12" fmla="*/ 2 w 591"/>
                <a:gd name="T13" fmla="*/ 212 h 260"/>
                <a:gd name="T14" fmla="*/ 4 w 591"/>
                <a:gd name="T15" fmla="*/ 246 h 260"/>
                <a:gd name="T16" fmla="*/ 6 w 591"/>
                <a:gd name="T17" fmla="*/ 252 h 260"/>
                <a:gd name="T18" fmla="*/ 16 w 591"/>
                <a:gd name="T19" fmla="*/ 260 h 260"/>
                <a:gd name="T20" fmla="*/ 36 w 591"/>
                <a:gd name="T21" fmla="*/ 260 h 260"/>
                <a:gd name="T22" fmla="*/ 46 w 591"/>
                <a:gd name="T23" fmla="*/ 256 h 260"/>
                <a:gd name="T24" fmla="*/ 82 w 591"/>
                <a:gd name="T25" fmla="*/ 230 h 260"/>
                <a:gd name="T26" fmla="*/ 148 w 591"/>
                <a:gd name="T27" fmla="*/ 172 h 260"/>
                <a:gd name="T28" fmla="*/ 182 w 591"/>
                <a:gd name="T29" fmla="*/ 148 h 260"/>
                <a:gd name="T30" fmla="*/ 212 w 591"/>
                <a:gd name="T31" fmla="*/ 130 h 260"/>
                <a:gd name="T32" fmla="*/ 308 w 591"/>
                <a:gd name="T33" fmla="*/ 88 h 260"/>
                <a:gd name="T34" fmla="*/ 342 w 591"/>
                <a:gd name="T35" fmla="*/ 76 h 260"/>
                <a:gd name="T36" fmla="*/ 410 w 591"/>
                <a:gd name="T37" fmla="*/ 66 h 260"/>
                <a:gd name="T38" fmla="*/ 444 w 591"/>
                <a:gd name="T39" fmla="*/ 68 h 260"/>
                <a:gd name="T40" fmla="*/ 502 w 591"/>
                <a:gd name="T41" fmla="*/ 76 h 260"/>
                <a:gd name="T42" fmla="*/ 544 w 591"/>
                <a:gd name="T43" fmla="*/ 76 h 260"/>
                <a:gd name="T44" fmla="*/ 557 w 591"/>
                <a:gd name="T45" fmla="*/ 72 h 260"/>
                <a:gd name="T46" fmla="*/ 581 w 591"/>
                <a:gd name="T47" fmla="*/ 66 h 260"/>
                <a:gd name="T48" fmla="*/ 589 w 591"/>
                <a:gd name="T49" fmla="*/ 56 h 260"/>
                <a:gd name="T50" fmla="*/ 591 w 591"/>
                <a:gd name="T51" fmla="*/ 44 h 260"/>
                <a:gd name="T52" fmla="*/ 589 w 591"/>
                <a:gd name="T53" fmla="*/ 34 h 260"/>
                <a:gd name="T54" fmla="*/ 573 w 591"/>
                <a:gd name="T55" fmla="*/ 14 h 260"/>
                <a:gd name="T56" fmla="*/ 544 w 591"/>
                <a:gd name="T57" fmla="*/ 2 h 260"/>
                <a:gd name="T58" fmla="*/ 508 w 591"/>
                <a:gd name="T59" fmla="*/ 0 h 260"/>
                <a:gd name="T60" fmla="*/ 464 w 591"/>
                <a:gd name="T61" fmla="*/ 6 h 260"/>
                <a:gd name="T62" fmla="*/ 370 w 591"/>
                <a:gd name="T63" fmla="*/ 30 h 260"/>
                <a:gd name="T64" fmla="*/ 290 w 591"/>
                <a:gd name="T65" fmla="*/ 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260">
                  <a:moveTo>
                    <a:pt x="290" y="60"/>
                  </a:moveTo>
                  <a:lnTo>
                    <a:pt x="290" y="60"/>
                  </a:lnTo>
                  <a:lnTo>
                    <a:pt x="236" y="84"/>
                  </a:lnTo>
                  <a:lnTo>
                    <a:pt x="182" y="108"/>
                  </a:lnTo>
                  <a:lnTo>
                    <a:pt x="126" y="126"/>
                  </a:lnTo>
                  <a:lnTo>
                    <a:pt x="98" y="136"/>
                  </a:lnTo>
                  <a:lnTo>
                    <a:pt x="68" y="142"/>
                  </a:lnTo>
                  <a:lnTo>
                    <a:pt x="68" y="142"/>
                  </a:lnTo>
                  <a:lnTo>
                    <a:pt x="52" y="148"/>
                  </a:lnTo>
                  <a:lnTo>
                    <a:pt x="36" y="156"/>
                  </a:lnTo>
                  <a:lnTo>
                    <a:pt x="24" y="168"/>
                  </a:lnTo>
                  <a:lnTo>
                    <a:pt x="14" y="182"/>
                  </a:lnTo>
                  <a:lnTo>
                    <a:pt x="6" y="196"/>
                  </a:lnTo>
                  <a:lnTo>
                    <a:pt x="2" y="212"/>
                  </a:lnTo>
                  <a:lnTo>
                    <a:pt x="0" y="230"/>
                  </a:lnTo>
                  <a:lnTo>
                    <a:pt x="4" y="246"/>
                  </a:lnTo>
                  <a:lnTo>
                    <a:pt x="4" y="246"/>
                  </a:lnTo>
                  <a:lnTo>
                    <a:pt x="6" y="252"/>
                  </a:lnTo>
                  <a:lnTo>
                    <a:pt x="10" y="256"/>
                  </a:lnTo>
                  <a:lnTo>
                    <a:pt x="16" y="260"/>
                  </a:lnTo>
                  <a:lnTo>
                    <a:pt x="22" y="260"/>
                  </a:lnTo>
                  <a:lnTo>
                    <a:pt x="36" y="260"/>
                  </a:lnTo>
                  <a:lnTo>
                    <a:pt x="46" y="256"/>
                  </a:lnTo>
                  <a:lnTo>
                    <a:pt x="46" y="256"/>
                  </a:lnTo>
                  <a:lnTo>
                    <a:pt x="64" y="242"/>
                  </a:lnTo>
                  <a:lnTo>
                    <a:pt x="82" y="230"/>
                  </a:lnTo>
                  <a:lnTo>
                    <a:pt x="114" y="202"/>
                  </a:lnTo>
                  <a:lnTo>
                    <a:pt x="148" y="172"/>
                  </a:lnTo>
                  <a:lnTo>
                    <a:pt x="164" y="160"/>
                  </a:lnTo>
                  <a:lnTo>
                    <a:pt x="182" y="148"/>
                  </a:lnTo>
                  <a:lnTo>
                    <a:pt x="182" y="148"/>
                  </a:lnTo>
                  <a:lnTo>
                    <a:pt x="212" y="130"/>
                  </a:lnTo>
                  <a:lnTo>
                    <a:pt x="244" y="114"/>
                  </a:lnTo>
                  <a:lnTo>
                    <a:pt x="308" y="88"/>
                  </a:lnTo>
                  <a:lnTo>
                    <a:pt x="308" y="88"/>
                  </a:lnTo>
                  <a:lnTo>
                    <a:pt x="342" y="76"/>
                  </a:lnTo>
                  <a:lnTo>
                    <a:pt x="376" y="70"/>
                  </a:lnTo>
                  <a:lnTo>
                    <a:pt x="410" y="66"/>
                  </a:lnTo>
                  <a:lnTo>
                    <a:pt x="428" y="66"/>
                  </a:lnTo>
                  <a:lnTo>
                    <a:pt x="444" y="68"/>
                  </a:lnTo>
                  <a:lnTo>
                    <a:pt x="444" y="68"/>
                  </a:lnTo>
                  <a:lnTo>
                    <a:pt x="502" y="76"/>
                  </a:lnTo>
                  <a:lnTo>
                    <a:pt x="530" y="76"/>
                  </a:lnTo>
                  <a:lnTo>
                    <a:pt x="544" y="76"/>
                  </a:lnTo>
                  <a:lnTo>
                    <a:pt x="557" y="72"/>
                  </a:lnTo>
                  <a:lnTo>
                    <a:pt x="557" y="72"/>
                  </a:lnTo>
                  <a:lnTo>
                    <a:pt x="573" y="68"/>
                  </a:lnTo>
                  <a:lnTo>
                    <a:pt x="581" y="66"/>
                  </a:lnTo>
                  <a:lnTo>
                    <a:pt x="585" y="62"/>
                  </a:lnTo>
                  <a:lnTo>
                    <a:pt x="589" y="56"/>
                  </a:lnTo>
                  <a:lnTo>
                    <a:pt x="591" y="50"/>
                  </a:lnTo>
                  <a:lnTo>
                    <a:pt x="591" y="44"/>
                  </a:lnTo>
                  <a:lnTo>
                    <a:pt x="589" y="34"/>
                  </a:lnTo>
                  <a:lnTo>
                    <a:pt x="589" y="34"/>
                  </a:lnTo>
                  <a:lnTo>
                    <a:pt x="583" y="22"/>
                  </a:lnTo>
                  <a:lnTo>
                    <a:pt x="573" y="14"/>
                  </a:lnTo>
                  <a:lnTo>
                    <a:pt x="559" y="6"/>
                  </a:lnTo>
                  <a:lnTo>
                    <a:pt x="544" y="2"/>
                  </a:lnTo>
                  <a:lnTo>
                    <a:pt x="526" y="0"/>
                  </a:lnTo>
                  <a:lnTo>
                    <a:pt x="508" y="0"/>
                  </a:lnTo>
                  <a:lnTo>
                    <a:pt x="486" y="2"/>
                  </a:lnTo>
                  <a:lnTo>
                    <a:pt x="464" y="6"/>
                  </a:lnTo>
                  <a:lnTo>
                    <a:pt x="418" y="16"/>
                  </a:lnTo>
                  <a:lnTo>
                    <a:pt x="370" y="30"/>
                  </a:lnTo>
                  <a:lnTo>
                    <a:pt x="328" y="44"/>
                  </a:lnTo>
                  <a:lnTo>
                    <a:pt x="290" y="60"/>
                  </a:lnTo>
                  <a:lnTo>
                    <a:pt x="290" y="6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8" name="Freeform 650"/>
            <p:cNvSpPr>
              <a:spLocks/>
            </p:cNvSpPr>
            <p:nvPr/>
          </p:nvSpPr>
          <p:spPr bwMode="auto">
            <a:xfrm>
              <a:off x="2953" y="1636"/>
              <a:ext cx="624" cy="470"/>
            </a:xfrm>
            <a:custGeom>
              <a:avLst/>
              <a:gdLst>
                <a:gd name="T0" fmla="*/ 36 w 624"/>
                <a:gd name="T1" fmla="*/ 10 h 470"/>
                <a:gd name="T2" fmla="*/ 80 w 624"/>
                <a:gd name="T3" fmla="*/ 0 h 470"/>
                <a:gd name="T4" fmla="*/ 116 w 624"/>
                <a:gd name="T5" fmla="*/ 2 h 470"/>
                <a:gd name="T6" fmla="*/ 150 w 624"/>
                <a:gd name="T7" fmla="*/ 12 h 470"/>
                <a:gd name="T8" fmla="*/ 186 w 624"/>
                <a:gd name="T9" fmla="*/ 28 h 470"/>
                <a:gd name="T10" fmla="*/ 230 w 624"/>
                <a:gd name="T11" fmla="*/ 50 h 470"/>
                <a:gd name="T12" fmla="*/ 286 w 624"/>
                <a:gd name="T13" fmla="*/ 84 h 470"/>
                <a:gd name="T14" fmla="*/ 308 w 624"/>
                <a:gd name="T15" fmla="*/ 98 h 470"/>
                <a:gd name="T16" fmla="*/ 376 w 624"/>
                <a:gd name="T17" fmla="*/ 152 h 470"/>
                <a:gd name="T18" fmla="*/ 406 w 624"/>
                <a:gd name="T19" fmla="*/ 176 h 470"/>
                <a:gd name="T20" fmla="*/ 486 w 624"/>
                <a:gd name="T21" fmla="*/ 244 h 470"/>
                <a:gd name="T22" fmla="*/ 590 w 624"/>
                <a:gd name="T23" fmla="*/ 342 h 470"/>
                <a:gd name="T24" fmla="*/ 612 w 624"/>
                <a:gd name="T25" fmla="*/ 368 h 470"/>
                <a:gd name="T26" fmla="*/ 622 w 624"/>
                <a:gd name="T27" fmla="*/ 388 h 470"/>
                <a:gd name="T28" fmla="*/ 624 w 624"/>
                <a:gd name="T29" fmla="*/ 412 h 470"/>
                <a:gd name="T30" fmla="*/ 624 w 624"/>
                <a:gd name="T31" fmla="*/ 422 h 470"/>
                <a:gd name="T32" fmla="*/ 616 w 624"/>
                <a:gd name="T33" fmla="*/ 444 h 470"/>
                <a:gd name="T34" fmla="*/ 600 w 624"/>
                <a:gd name="T35" fmla="*/ 460 h 470"/>
                <a:gd name="T36" fmla="*/ 582 w 624"/>
                <a:gd name="T37" fmla="*/ 468 h 470"/>
                <a:gd name="T38" fmla="*/ 560 w 624"/>
                <a:gd name="T39" fmla="*/ 468 h 470"/>
                <a:gd name="T40" fmla="*/ 546 w 624"/>
                <a:gd name="T41" fmla="*/ 462 h 470"/>
                <a:gd name="T42" fmla="*/ 528 w 624"/>
                <a:gd name="T43" fmla="*/ 444 h 470"/>
                <a:gd name="T44" fmla="*/ 512 w 624"/>
                <a:gd name="T45" fmla="*/ 406 h 470"/>
                <a:gd name="T46" fmla="*/ 500 w 624"/>
                <a:gd name="T47" fmla="*/ 378 h 470"/>
                <a:gd name="T48" fmla="*/ 494 w 624"/>
                <a:gd name="T49" fmla="*/ 366 h 470"/>
                <a:gd name="T50" fmla="*/ 476 w 624"/>
                <a:gd name="T51" fmla="*/ 322 h 470"/>
                <a:gd name="T52" fmla="*/ 458 w 624"/>
                <a:gd name="T53" fmla="*/ 288 h 470"/>
                <a:gd name="T54" fmla="*/ 426 w 624"/>
                <a:gd name="T55" fmla="*/ 238 h 470"/>
                <a:gd name="T56" fmla="*/ 394 w 624"/>
                <a:gd name="T57" fmla="*/ 206 h 470"/>
                <a:gd name="T58" fmla="*/ 354 w 624"/>
                <a:gd name="T59" fmla="*/ 180 h 470"/>
                <a:gd name="T60" fmla="*/ 272 w 624"/>
                <a:gd name="T61" fmla="*/ 134 h 470"/>
                <a:gd name="T62" fmla="*/ 186 w 624"/>
                <a:gd name="T63" fmla="*/ 104 h 470"/>
                <a:gd name="T64" fmla="*/ 94 w 624"/>
                <a:gd name="T65" fmla="*/ 88 h 470"/>
                <a:gd name="T66" fmla="*/ 46 w 624"/>
                <a:gd name="T67" fmla="*/ 88 h 470"/>
                <a:gd name="T68" fmla="*/ 36 w 624"/>
                <a:gd name="T69" fmla="*/ 88 h 470"/>
                <a:gd name="T70" fmla="*/ 18 w 624"/>
                <a:gd name="T71" fmla="*/ 76 h 470"/>
                <a:gd name="T72" fmla="*/ 2 w 624"/>
                <a:gd name="T73" fmla="*/ 58 h 470"/>
                <a:gd name="T74" fmla="*/ 0 w 624"/>
                <a:gd name="T75" fmla="*/ 36 h 470"/>
                <a:gd name="T76" fmla="*/ 6 w 624"/>
                <a:gd name="T77" fmla="*/ 24 h 470"/>
                <a:gd name="T78" fmla="*/ 20 w 624"/>
                <a:gd name="T79" fmla="*/ 16 h 470"/>
                <a:gd name="T80" fmla="*/ 36 w 624"/>
                <a:gd name="T81" fmla="*/ 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470">
                  <a:moveTo>
                    <a:pt x="36" y="10"/>
                  </a:moveTo>
                  <a:lnTo>
                    <a:pt x="36" y="10"/>
                  </a:lnTo>
                  <a:lnTo>
                    <a:pt x="58" y="4"/>
                  </a:lnTo>
                  <a:lnTo>
                    <a:pt x="80" y="0"/>
                  </a:lnTo>
                  <a:lnTo>
                    <a:pt x="98" y="0"/>
                  </a:lnTo>
                  <a:lnTo>
                    <a:pt x="116" y="2"/>
                  </a:lnTo>
                  <a:lnTo>
                    <a:pt x="132" y="6"/>
                  </a:lnTo>
                  <a:lnTo>
                    <a:pt x="150" y="12"/>
                  </a:lnTo>
                  <a:lnTo>
                    <a:pt x="186" y="28"/>
                  </a:lnTo>
                  <a:lnTo>
                    <a:pt x="186" y="28"/>
                  </a:lnTo>
                  <a:lnTo>
                    <a:pt x="210" y="38"/>
                  </a:lnTo>
                  <a:lnTo>
                    <a:pt x="230" y="50"/>
                  </a:lnTo>
                  <a:lnTo>
                    <a:pt x="254" y="66"/>
                  </a:lnTo>
                  <a:lnTo>
                    <a:pt x="286" y="84"/>
                  </a:lnTo>
                  <a:lnTo>
                    <a:pt x="286" y="84"/>
                  </a:lnTo>
                  <a:lnTo>
                    <a:pt x="308" y="98"/>
                  </a:lnTo>
                  <a:lnTo>
                    <a:pt x="332" y="118"/>
                  </a:lnTo>
                  <a:lnTo>
                    <a:pt x="376" y="152"/>
                  </a:lnTo>
                  <a:lnTo>
                    <a:pt x="376" y="152"/>
                  </a:lnTo>
                  <a:lnTo>
                    <a:pt x="406" y="176"/>
                  </a:lnTo>
                  <a:lnTo>
                    <a:pt x="436" y="198"/>
                  </a:lnTo>
                  <a:lnTo>
                    <a:pt x="486" y="244"/>
                  </a:lnTo>
                  <a:lnTo>
                    <a:pt x="590" y="342"/>
                  </a:lnTo>
                  <a:lnTo>
                    <a:pt x="590" y="342"/>
                  </a:lnTo>
                  <a:lnTo>
                    <a:pt x="604" y="358"/>
                  </a:lnTo>
                  <a:lnTo>
                    <a:pt x="612" y="368"/>
                  </a:lnTo>
                  <a:lnTo>
                    <a:pt x="618" y="378"/>
                  </a:lnTo>
                  <a:lnTo>
                    <a:pt x="622" y="388"/>
                  </a:lnTo>
                  <a:lnTo>
                    <a:pt x="624" y="400"/>
                  </a:lnTo>
                  <a:lnTo>
                    <a:pt x="624" y="412"/>
                  </a:lnTo>
                  <a:lnTo>
                    <a:pt x="624" y="422"/>
                  </a:lnTo>
                  <a:lnTo>
                    <a:pt x="624" y="422"/>
                  </a:lnTo>
                  <a:lnTo>
                    <a:pt x="620" y="434"/>
                  </a:lnTo>
                  <a:lnTo>
                    <a:pt x="616" y="444"/>
                  </a:lnTo>
                  <a:lnTo>
                    <a:pt x="610" y="452"/>
                  </a:lnTo>
                  <a:lnTo>
                    <a:pt x="600" y="460"/>
                  </a:lnTo>
                  <a:lnTo>
                    <a:pt x="592" y="464"/>
                  </a:lnTo>
                  <a:lnTo>
                    <a:pt x="582" y="468"/>
                  </a:lnTo>
                  <a:lnTo>
                    <a:pt x="570" y="470"/>
                  </a:lnTo>
                  <a:lnTo>
                    <a:pt x="560" y="468"/>
                  </a:lnTo>
                  <a:lnTo>
                    <a:pt x="560" y="468"/>
                  </a:lnTo>
                  <a:lnTo>
                    <a:pt x="546" y="462"/>
                  </a:lnTo>
                  <a:lnTo>
                    <a:pt x="534" y="454"/>
                  </a:lnTo>
                  <a:lnTo>
                    <a:pt x="528" y="444"/>
                  </a:lnTo>
                  <a:lnTo>
                    <a:pt x="522" y="432"/>
                  </a:lnTo>
                  <a:lnTo>
                    <a:pt x="512" y="406"/>
                  </a:lnTo>
                  <a:lnTo>
                    <a:pt x="508" y="392"/>
                  </a:lnTo>
                  <a:lnTo>
                    <a:pt x="500" y="378"/>
                  </a:lnTo>
                  <a:lnTo>
                    <a:pt x="500" y="378"/>
                  </a:lnTo>
                  <a:lnTo>
                    <a:pt x="494" y="366"/>
                  </a:lnTo>
                  <a:lnTo>
                    <a:pt x="486" y="348"/>
                  </a:lnTo>
                  <a:lnTo>
                    <a:pt x="476" y="322"/>
                  </a:lnTo>
                  <a:lnTo>
                    <a:pt x="458" y="288"/>
                  </a:lnTo>
                  <a:lnTo>
                    <a:pt x="458" y="288"/>
                  </a:lnTo>
                  <a:lnTo>
                    <a:pt x="444" y="262"/>
                  </a:lnTo>
                  <a:lnTo>
                    <a:pt x="426" y="238"/>
                  </a:lnTo>
                  <a:lnTo>
                    <a:pt x="410" y="220"/>
                  </a:lnTo>
                  <a:lnTo>
                    <a:pt x="394" y="206"/>
                  </a:lnTo>
                  <a:lnTo>
                    <a:pt x="394" y="206"/>
                  </a:lnTo>
                  <a:lnTo>
                    <a:pt x="354" y="180"/>
                  </a:lnTo>
                  <a:lnTo>
                    <a:pt x="314" y="154"/>
                  </a:lnTo>
                  <a:lnTo>
                    <a:pt x="272" y="134"/>
                  </a:lnTo>
                  <a:lnTo>
                    <a:pt x="230" y="116"/>
                  </a:lnTo>
                  <a:lnTo>
                    <a:pt x="186" y="104"/>
                  </a:lnTo>
                  <a:lnTo>
                    <a:pt x="140" y="94"/>
                  </a:lnTo>
                  <a:lnTo>
                    <a:pt x="94" y="88"/>
                  </a:lnTo>
                  <a:lnTo>
                    <a:pt x="70" y="88"/>
                  </a:lnTo>
                  <a:lnTo>
                    <a:pt x="46" y="88"/>
                  </a:lnTo>
                  <a:lnTo>
                    <a:pt x="46" y="88"/>
                  </a:lnTo>
                  <a:lnTo>
                    <a:pt x="36" y="88"/>
                  </a:lnTo>
                  <a:lnTo>
                    <a:pt x="26" y="84"/>
                  </a:lnTo>
                  <a:lnTo>
                    <a:pt x="18" y="76"/>
                  </a:lnTo>
                  <a:lnTo>
                    <a:pt x="8" y="68"/>
                  </a:lnTo>
                  <a:lnTo>
                    <a:pt x="2" y="58"/>
                  </a:lnTo>
                  <a:lnTo>
                    <a:pt x="0" y="46"/>
                  </a:lnTo>
                  <a:lnTo>
                    <a:pt x="0" y="36"/>
                  </a:lnTo>
                  <a:lnTo>
                    <a:pt x="4" y="30"/>
                  </a:lnTo>
                  <a:lnTo>
                    <a:pt x="6" y="24"/>
                  </a:lnTo>
                  <a:lnTo>
                    <a:pt x="6" y="24"/>
                  </a:lnTo>
                  <a:lnTo>
                    <a:pt x="20" y="16"/>
                  </a:lnTo>
                  <a:lnTo>
                    <a:pt x="36" y="10"/>
                  </a:lnTo>
                  <a:lnTo>
                    <a:pt x="36" y="1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9" name="Freeform 651"/>
            <p:cNvSpPr>
              <a:spLocks/>
            </p:cNvSpPr>
            <p:nvPr/>
          </p:nvSpPr>
          <p:spPr bwMode="auto">
            <a:xfrm>
              <a:off x="2156" y="1908"/>
              <a:ext cx="158" cy="613"/>
            </a:xfrm>
            <a:custGeom>
              <a:avLst/>
              <a:gdLst>
                <a:gd name="T0" fmla="*/ 148 w 158"/>
                <a:gd name="T1" fmla="*/ 8 h 613"/>
                <a:gd name="T2" fmla="*/ 128 w 158"/>
                <a:gd name="T3" fmla="*/ 2 h 613"/>
                <a:gd name="T4" fmla="*/ 112 w 158"/>
                <a:gd name="T5" fmla="*/ 2 h 613"/>
                <a:gd name="T6" fmla="*/ 98 w 158"/>
                <a:gd name="T7" fmla="*/ 6 h 613"/>
                <a:gd name="T8" fmla="*/ 72 w 158"/>
                <a:gd name="T9" fmla="*/ 28 h 613"/>
                <a:gd name="T10" fmla="*/ 54 w 158"/>
                <a:gd name="T11" fmla="*/ 58 h 613"/>
                <a:gd name="T12" fmla="*/ 46 w 158"/>
                <a:gd name="T13" fmla="*/ 74 h 613"/>
                <a:gd name="T14" fmla="*/ 28 w 158"/>
                <a:gd name="T15" fmla="*/ 126 h 613"/>
                <a:gd name="T16" fmla="*/ 16 w 158"/>
                <a:gd name="T17" fmla="*/ 178 h 613"/>
                <a:gd name="T18" fmla="*/ 4 w 158"/>
                <a:gd name="T19" fmla="*/ 285 h 613"/>
                <a:gd name="T20" fmla="*/ 0 w 158"/>
                <a:gd name="T21" fmla="*/ 351 h 613"/>
                <a:gd name="T22" fmla="*/ 0 w 158"/>
                <a:gd name="T23" fmla="*/ 435 h 613"/>
                <a:gd name="T24" fmla="*/ 6 w 158"/>
                <a:gd name="T25" fmla="*/ 493 h 613"/>
                <a:gd name="T26" fmla="*/ 12 w 158"/>
                <a:gd name="T27" fmla="*/ 527 h 613"/>
                <a:gd name="T28" fmla="*/ 26 w 158"/>
                <a:gd name="T29" fmla="*/ 567 h 613"/>
                <a:gd name="T30" fmla="*/ 48 w 158"/>
                <a:gd name="T31" fmla="*/ 595 h 613"/>
                <a:gd name="T32" fmla="*/ 56 w 158"/>
                <a:gd name="T33" fmla="*/ 601 h 613"/>
                <a:gd name="T34" fmla="*/ 72 w 158"/>
                <a:gd name="T35" fmla="*/ 611 h 613"/>
                <a:gd name="T36" fmla="*/ 90 w 158"/>
                <a:gd name="T37" fmla="*/ 613 h 613"/>
                <a:gd name="T38" fmla="*/ 100 w 158"/>
                <a:gd name="T39" fmla="*/ 611 h 613"/>
                <a:gd name="T40" fmla="*/ 116 w 158"/>
                <a:gd name="T41" fmla="*/ 599 h 613"/>
                <a:gd name="T42" fmla="*/ 122 w 158"/>
                <a:gd name="T43" fmla="*/ 583 h 613"/>
                <a:gd name="T44" fmla="*/ 118 w 158"/>
                <a:gd name="T45" fmla="*/ 561 h 613"/>
                <a:gd name="T46" fmla="*/ 114 w 158"/>
                <a:gd name="T47" fmla="*/ 551 h 613"/>
                <a:gd name="T48" fmla="*/ 70 w 158"/>
                <a:gd name="T49" fmla="*/ 469 h 613"/>
                <a:gd name="T50" fmla="*/ 46 w 158"/>
                <a:gd name="T51" fmla="*/ 415 h 613"/>
                <a:gd name="T52" fmla="*/ 32 w 158"/>
                <a:gd name="T53" fmla="*/ 357 h 613"/>
                <a:gd name="T54" fmla="*/ 28 w 158"/>
                <a:gd name="T55" fmla="*/ 327 h 613"/>
                <a:gd name="T56" fmla="*/ 32 w 158"/>
                <a:gd name="T57" fmla="*/ 277 h 613"/>
                <a:gd name="T58" fmla="*/ 42 w 158"/>
                <a:gd name="T59" fmla="*/ 228 h 613"/>
                <a:gd name="T60" fmla="*/ 60 w 158"/>
                <a:gd name="T61" fmla="*/ 180 h 613"/>
                <a:gd name="T62" fmla="*/ 82 w 158"/>
                <a:gd name="T63" fmla="*/ 134 h 613"/>
                <a:gd name="T64" fmla="*/ 94 w 158"/>
                <a:gd name="T65" fmla="*/ 114 h 613"/>
                <a:gd name="T66" fmla="*/ 146 w 158"/>
                <a:gd name="T67" fmla="*/ 60 h 613"/>
                <a:gd name="T68" fmla="*/ 154 w 158"/>
                <a:gd name="T69" fmla="*/ 50 h 613"/>
                <a:gd name="T70" fmla="*/ 158 w 158"/>
                <a:gd name="T71" fmla="*/ 32 h 613"/>
                <a:gd name="T72" fmla="*/ 150 w 158"/>
                <a:gd name="T73" fmla="*/ 12 h 613"/>
                <a:gd name="T74" fmla="*/ 148 w 158"/>
                <a:gd name="T75" fmla="*/ 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613">
                  <a:moveTo>
                    <a:pt x="148" y="8"/>
                  </a:moveTo>
                  <a:lnTo>
                    <a:pt x="148" y="8"/>
                  </a:lnTo>
                  <a:lnTo>
                    <a:pt x="138" y="4"/>
                  </a:lnTo>
                  <a:lnTo>
                    <a:pt x="128" y="2"/>
                  </a:lnTo>
                  <a:lnTo>
                    <a:pt x="120" y="0"/>
                  </a:lnTo>
                  <a:lnTo>
                    <a:pt x="112" y="2"/>
                  </a:lnTo>
                  <a:lnTo>
                    <a:pt x="104" y="4"/>
                  </a:lnTo>
                  <a:lnTo>
                    <a:pt x="98" y="6"/>
                  </a:lnTo>
                  <a:lnTo>
                    <a:pt x="84" y="16"/>
                  </a:lnTo>
                  <a:lnTo>
                    <a:pt x="72" y="28"/>
                  </a:lnTo>
                  <a:lnTo>
                    <a:pt x="62" y="44"/>
                  </a:lnTo>
                  <a:lnTo>
                    <a:pt x="54" y="58"/>
                  </a:lnTo>
                  <a:lnTo>
                    <a:pt x="46" y="74"/>
                  </a:lnTo>
                  <a:lnTo>
                    <a:pt x="46" y="74"/>
                  </a:lnTo>
                  <a:lnTo>
                    <a:pt x="36" y="100"/>
                  </a:lnTo>
                  <a:lnTo>
                    <a:pt x="28" y="126"/>
                  </a:lnTo>
                  <a:lnTo>
                    <a:pt x="22" y="152"/>
                  </a:lnTo>
                  <a:lnTo>
                    <a:pt x="16" y="178"/>
                  </a:lnTo>
                  <a:lnTo>
                    <a:pt x="8" y="232"/>
                  </a:lnTo>
                  <a:lnTo>
                    <a:pt x="4" y="285"/>
                  </a:lnTo>
                  <a:lnTo>
                    <a:pt x="4" y="285"/>
                  </a:lnTo>
                  <a:lnTo>
                    <a:pt x="0" y="351"/>
                  </a:lnTo>
                  <a:lnTo>
                    <a:pt x="0" y="407"/>
                  </a:lnTo>
                  <a:lnTo>
                    <a:pt x="0" y="435"/>
                  </a:lnTo>
                  <a:lnTo>
                    <a:pt x="2" y="463"/>
                  </a:lnTo>
                  <a:lnTo>
                    <a:pt x="6" y="493"/>
                  </a:lnTo>
                  <a:lnTo>
                    <a:pt x="12" y="527"/>
                  </a:lnTo>
                  <a:lnTo>
                    <a:pt x="12" y="527"/>
                  </a:lnTo>
                  <a:lnTo>
                    <a:pt x="18" y="545"/>
                  </a:lnTo>
                  <a:lnTo>
                    <a:pt x="26" y="567"/>
                  </a:lnTo>
                  <a:lnTo>
                    <a:pt x="40" y="587"/>
                  </a:lnTo>
                  <a:lnTo>
                    <a:pt x="48" y="595"/>
                  </a:lnTo>
                  <a:lnTo>
                    <a:pt x="56" y="601"/>
                  </a:lnTo>
                  <a:lnTo>
                    <a:pt x="56" y="601"/>
                  </a:lnTo>
                  <a:lnTo>
                    <a:pt x="64" y="607"/>
                  </a:lnTo>
                  <a:lnTo>
                    <a:pt x="72" y="611"/>
                  </a:lnTo>
                  <a:lnTo>
                    <a:pt x="80" y="613"/>
                  </a:lnTo>
                  <a:lnTo>
                    <a:pt x="90" y="613"/>
                  </a:lnTo>
                  <a:lnTo>
                    <a:pt x="90" y="613"/>
                  </a:lnTo>
                  <a:lnTo>
                    <a:pt x="100" y="611"/>
                  </a:lnTo>
                  <a:lnTo>
                    <a:pt x="110" y="605"/>
                  </a:lnTo>
                  <a:lnTo>
                    <a:pt x="116" y="599"/>
                  </a:lnTo>
                  <a:lnTo>
                    <a:pt x="120" y="591"/>
                  </a:lnTo>
                  <a:lnTo>
                    <a:pt x="122" y="583"/>
                  </a:lnTo>
                  <a:lnTo>
                    <a:pt x="120" y="573"/>
                  </a:lnTo>
                  <a:lnTo>
                    <a:pt x="118" y="561"/>
                  </a:lnTo>
                  <a:lnTo>
                    <a:pt x="114" y="551"/>
                  </a:lnTo>
                  <a:lnTo>
                    <a:pt x="114" y="551"/>
                  </a:lnTo>
                  <a:lnTo>
                    <a:pt x="84" y="497"/>
                  </a:lnTo>
                  <a:lnTo>
                    <a:pt x="70" y="469"/>
                  </a:lnTo>
                  <a:lnTo>
                    <a:pt x="58" y="443"/>
                  </a:lnTo>
                  <a:lnTo>
                    <a:pt x="46" y="415"/>
                  </a:lnTo>
                  <a:lnTo>
                    <a:pt x="38" y="387"/>
                  </a:lnTo>
                  <a:lnTo>
                    <a:pt x="32" y="357"/>
                  </a:lnTo>
                  <a:lnTo>
                    <a:pt x="28" y="327"/>
                  </a:lnTo>
                  <a:lnTo>
                    <a:pt x="28" y="327"/>
                  </a:lnTo>
                  <a:lnTo>
                    <a:pt x="30" y="303"/>
                  </a:lnTo>
                  <a:lnTo>
                    <a:pt x="32" y="277"/>
                  </a:lnTo>
                  <a:lnTo>
                    <a:pt x="36" y="253"/>
                  </a:lnTo>
                  <a:lnTo>
                    <a:pt x="42" y="228"/>
                  </a:lnTo>
                  <a:lnTo>
                    <a:pt x="50" y="204"/>
                  </a:lnTo>
                  <a:lnTo>
                    <a:pt x="60" y="180"/>
                  </a:lnTo>
                  <a:lnTo>
                    <a:pt x="70" y="158"/>
                  </a:lnTo>
                  <a:lnTo>
                    <a:pt x="82" y="134"/>
                  </a:lnTo>
                  <a:lnTo>
                    <a:pt x="82" y="134"/>
                  </a:lnTo>
                  <a:lnTo>
                    <a:pt x="94" y="114"/>
                  </a:lnTo>
                  <a:lnTo>
                    <a:pt x="110" y="96"/>
                  </a:lnTo>
                  <a:lnTo>
                    <a:pt x="146" y="60"/>
                  </a:lnTo>
                  <a:lnTo>
                    <a:pt x="146" y="60"/>
                  </a:lnTo>
                  <a:lnTo>
                    <a:pt x="154" y="50"/>
                  </a:lnTo>
                  <a:lnTo>
                    <a:pt x="156" y="42"/>
                  </a:lnTo>
                  <a:lnTo>
                    <a:pt x="158" y="32"/>
                  </a:lnTo>
                  <a:lnTo>
                    <a:pt x="156" y="24"/>
                  </a:lnTo>
                  <a:lnTo>
                    <a:pt x="150" y="12"/>
                  </a:lnTo>
                  <a:lnTo>
                    <a:pt x="148" y="8"/>
                  </a:lnTo>
                  <a:lnTo>
                    <a:pt x="148" y="8"/>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00" name="Freeform 652"/>
            <p:cNvSpPr>
              <a:spLocks/>
            </p:cNvSpPr>
            <p:nvPr/>
          </p:nvSpPr>
          <p:spPr bwMode="auto">
            <a:xfrm>
              <a:off x="2256" y="2525"/>
              <a:ext cx="606" cy="322"/>
            </a:xfrm>
            <a:custGeom>
              <a:avLst/>
              <a:gdLst>
                <a:gd name="T0" fmla="*/ 108 w 606"/>
                <a:gd name="T1" fmla="*/ 50 h 322"/>
                <a:gd name="T2" fmla="*/ 82 w 606"/>
                <a:gd name="T3" fmla="*/ 20 h 322"/>
                <a:gd name="T4" fmla="*/ 48 w 606"/>
                <a:gd name="T5" fmla="*/ 4 h 322"/>
                <a:gd name="T6" fmla="*/ 34 w 606"/>
                <a:gd name="T7" fmla="*/ 0 h 322"/>
                <a:gd name="T8" fmla="*/ 22 w 606"/>
                <a:gd name="T9" fmla="*/ 2 h 322"/>
                <a:gd name="T10" fmla="*/ 10 w 606"/>
                <a:gd name="T11" fmla="*/ 8 h 322"/>
                <a:gd name="T12" fmla="*/ 2 w 606"/>
                <a:gd name="T13" fmla="*/ 24 h 322"/>
                <a:gd name="T14" fmla="*/ 0 w 606"/>
                <a:gd name="T15" fmla="*/ 40 h 322"/>
                <a:gd name="T16" fmla="*/ 6 w 606"/>
                <a:gd name="T17" fmla="*/ 72 h 322"/>
                <a:gd name="T18" fmla="*/ 24 w 606"/>
                <a:gd name="T19" fmla="*/ 100 h 322"/>
                <a:gd name="T20" fmla="*/ 52 w 606"/>
                <a:gd name="T21" fmla="*/ 124 h 322"/>
                <a:gd name="T22" fmla="*/ 66 w 606"/>
                <a:gd name="T23" fmla="*/ 134 h 322"/>
                <a:gd name="T24" fmla="*/ 118 w 606"/>
                <a:gd name="T25" fmla="*/ 162 h 322"/>
                <a:gd name="T26" fmla="*/ 224 w 606"/>
                <a:gd name="T27" fmla="*/ 206 h 322"/>
                <a:gd name="T28" fmla="*/ 278 w 606"/>
                <a:gd name="T29" fmla="*/ 228 h 322"/>
                <a:gd name="T30" fmla="*/ 386 w 606"/>
                <a:gd name="T31" fmla="*/ 276 h 322"/>
                <a:gd name="T32" fmla="*/ 498 w 606"/>
                <a:gd name="T33" fmla="*/ 316 h 322"/>
                <a:gd name="T34" fmla="*/ 518 w 606"/>
                <a:gd name="T35" fmla="*/ 320 h 322"/>
                <a:gd name="T36" fmla="*/ 558 w 606"/>
                <a:gd name="T37" fmla="*/ 322 h 322"/>
                <a:gd name="T38" fmla="*/ 574 w 606"/>
                <a:gd name="T39" fmla="*/ 316 h 322"/>
                <a:gd name="T40" fmla="*/ 582 w 606"/>
                <a:gd name="T41" fmla="*/ 310 h 322"/>
                <a:gd name="T42" fmla="*/ 598 w 606"/>
                <a:gd name="T43" fmla="*/ 292 h 322"/>
                <a:gd name="T44" fmla="*/ 606 w 606"/>
                <a:gd name="T45" fmla="*/ 264 h 322"/>
                <a:gd name="T46" fmla="*/ 602 w 606"/>
                <a:gd name="T47" fmla="*/ 252 h 322"/>
                <a:gd name="T48" fmla="*/ 596 w 606"/>
                <a:gd name="T49" fmla="*/ 240 h 322"/>
                <a:gd name="T50" fmla="*/ 582 w 606"/>
                <a:gd name="T51" fmla="*/ 232 h 322"/>
                <a:gd name="T52" fmla="*/ 566 w 606"/>
                <a:gd name="T53" fmla="*/ 230 h 322"/>
                <a:gd name="T54" fmla="*/ 492 w 606"/>
                <a:gd name="T55" fmla="*/ 228 h 322"/>
                <a:gd name="T56" fmla="*/ 392 w 606"/>
                <a:gd name="T57" fmla="*/ 222 h 322"/>
                <a:gd name="T58" fmla="*/ 326 w 606"/>
                <a:gd name="T59" fmla="*/ 210 h 322"/>
                <a:gd name="T60" fmla="*/ 292 w 606"/>
                <a:gd name="T61" fmla="*/ 200 h 322"/>
                <a:gd name="T62" fmla="*/ 236 w 606"/>
                <a:gd name="T63" fmla="*/ 176 h 322"/>
                <a:gd name="T64" fmla="*/ 188 w 606"/>
                <a:gd name="T65" fmla="*/ 148 h 322"/>
                <a:gd name="T66" fmla="*/ 146 w 606"/>
                <a:gd name="T67" fmla="*/ 108 h 322"/>
                <a:gd name="T68" fmla="*/ 108 w 606"/>
                <a:gd name="T69" fmla="*/ 5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22">
                  <a:moveTo>
                    <a:pt x="108" y="50"/>
                  </a:moveTo>
                  <a:lnTo>
                    <a:pt x="108" y="50"/>
                  </a:lnTo>
                  <a:lnTo>
                    <a:pt x="98" y="34"/>
                  </a:lnTo>
                  <a:lnTo>
                    <a:pt x="82" y="20"/>
                  </a:lnTo>
                  <a:lnTo>
                    <a:pt x="82" y="20"/>
                  </a:lnTo>
                  <a:lnTo>
                    <a:pt x="48" y="4"/>
                  </a:lnTo>
                  <a:lnTo>
                    <a:pt x="48" y="4"/>
                  </a:lnTo>
                  <a:lnTo>
                    <a:pt x="34" y="0"/>
                  </a:lnTo>
                  <a:lnTo>
                    <a:pt x="28" y="0"/>
                  </a:lnTo>
                  <a:lnTo>
                    <a:pt x="22" y="2"/>
                  </a:lnTo>
                  <a:lnTo>
                    <a:pt x="14" y="4"/>
                  </a:lnTo>
                  <a:lnTo>
                    <a:pt x="10" y="8"/>
                  </a:lnTo>
                  <a:lnTo>
                    <a:pt x="4" y="14"/>
                  </a:lnTo>
                  <a:lnTo>
                    <a:pt x="2" y="24"/>
                  </a:lnTo>
                  <a:lnTo>
                    <a:pt x="2" y="24"/>
                  </a:lnTo>
                  <a:lnTo>
                    <a:pt x="0" y="40"/>
                  </a:lnTo>
                  <a:lnTo>
                    <a:pt x="2" y="56"/>
                  </a:lnTo>
                  <a:lnTo>
                    <a:pt x="6" y="72"/>
                  </a:lnTo>
                  <a:lnTo>
                    <a:pt x="14" y="86"/>
                  </a:lnTo>
                  <a:lnTo>
                    <a:pt x="24" y="100"/>
                  </a:lnTo>
                  <a:lnTo>
                    <a:pt x="38" y="112"/>
                  </a:lnTo>
                  <a:lnTo>
                    <a:pt x="52" y="124"/>
                  </a:lnTo>
                  <a:lnTo>
                    <a:pt x="66" y="134"/>
                  </a:lnTo>
                  <a:lnTo>
                    <a:pt x="66" y="134"/>
                  </a:lnTo>
                  <a:lnTo>
                    <a:pt x="92" y="148"/>
                  </a:lnTo>
                  <a:lnTo>
                    <a:pt x="118" y="162"/>
                  </a:lnTo>
                  <a:lnTo>
                    <a:pt x="170" y="184"/>
                  </a:lnTo>
                  <a:lnTo>
                    <a:pt x="224" y="206"/>
                  </a:lnTo>
                  <a:lnTo>
                    <a:pt x="278" y="228"/>
                  </a:lnTo>
                  <a:lnTo>
                    <a:pt x="278" y="228"/>
                  </a:lnTo>
                  <a:lnTo>
                    <a:pt x="332" y="252"/>
                  </a:lnTo>
                  <a:lnTo>
                    <a:pt x="386" y="276"/>
                  </a:lnTo>
                  <a:lnTo>
                    <a:pt x="442" y="298"/>
                  </a:lnTo>
                  <a:lnTo>
                    <a:pt x="498" y="316"/>
                  </a:lnTo>
                  <a:lnTo>
                    <a:pt x="498" y="316"/>
                  </a:lnTo>
                  <a:lnTo>
                    <a:pt x="518" y="320"/>
                  </a:lnTo>
                  <a:lnTo>
                    <a:pt x="538" y="322"/>
                  </a:lnTo>
                  <a:lnTo>
                    <a:pt x="558" y="322"/>
                  </a:lnTo>
                  <a:lnTo>
                    <a:pt x="566" y="318"/>
                  </a:lnTo>
                  <a:lnTo>
                    <a:pt x="574" y="316"/>
                  </a:lnTo>
                  <a:lnTo>
                    <a:pt x="574" y="316"/>
                  </a:lnTo>
                  <a:lnTo>
                    <a:pt x="582" y="310"/>
                  </a:lnTo>
                  <a:lnTo>
                    <a:pt x="588" y="306"/>
                  </a:lnTo>
                  <a:lnTo>
                    <a:pt x="598" y="292"/>
                  </a:lnTo>
                  <a:lnTo>
                    <a:pt x="604" y="278"/>
                  </a:lnTo>
                  <a:lnTo>
                    <a:pt x="606" y="264"/>
                  </a:lnTo>
                  <a:lnTo>
                    <a:pt x="604" y="258"/>
                  </a:lnTo>
                  <a:lnTo>
                    <a:pt x="602" y="252"/>
                  </a:lnTo>
                  <a:lnTo>
                    <a:pt x="600" y="246"/>
                  </a:lnTo>
                  <a:lnTo>
                    <a:pt x="596" y="240"/>
                  </a:lnTo>
                  <a:lnTo>
                    <a:pt x="590" y="236"/>
                  </a:lnTo>
                  <a:lnTo>
                    <a:pt x="582" y="232"/>
                  </a:lnTo>
                  <a:lnTo>
                    <a:pt x="574" y="230"/>
                  </a:lnTo>
                  <a:lnTo>
                    <a:pt x="566" y="230"/>
                  </a:lnTo>
                  <a:lnTo>
                    <a:pt x="566" y="230"/>
                  </a:lnTo>
                  <a:lnTo>
                    <a:pt x="492" y="228"/>
                  </a:lnTo>
                  <a:lnTo>
                    <a:pt x="424" y="226"/>
                  </a:lnTo>
                  <a:lnTo>
                    <a:pt x="392" y="222"/>
                  </a:lnTo>
                  <a:lnTo>
                    <a:pt x="358" y="218"/>
                  </a:lnTo>
                  <a:lnTo>
                    <a:pt x="326" y="210"/>
                  </a:lnTo>
                  <a:lnTo>
                    <a:pt x="292" y="200"/>
                  </a:lnTo>
                  <a:lnTo>
                    <a:pt x="292" y="200"/>
                  </a:lnTo>
                  <a:lnTo>
                    <a:pt x="262" y="188"/>
                  </a:lnTo>
                  <a:lnTo>
                    <a:pt x="236" y="176"/>
                  </a:lnTo>
                  <a:lnTo>
                    <a:pt x="210" y="164"/>
                  </a:lnTo>
                  <a:lnTo>
                    <a:pt x="188" y="148"/>
                  </a:lnTo>
                  <a:lnTo>
                    <a:pt x="166" y="130"/>
                  </a:lnTo>
                  <a:lnTo>
                    <a:pt x="146" y="108"/>
                  </a:lnTo>
                  <a:lnTo>
                    <a:pt x="126" y="80"/>
                  </a:lnTo>
                  <a:lnTo>
                    <a:pt x="108" y="50"/>
                  </a:lnTo>
                  <a:lnTo>
                    <a:pt x="108" y="50"/>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01" name="Freeform 653"/>
            <p:cNvSpPr>
              <a:spLocks/>
            </p:cNvSpPr>
            <p:nvPr/>
          </p:nvSpPr>
          <p:spPr bwMode="auto">
            <a:xfrm>
              <a:off x="2887" y="2583"/>
              <a:ext cx="546" cy="276"/>
            </a:xfrm>
            <a:custGeom>
              <a:avLst/>
              <a:gdLst>
                <a:gd name="T0" fmla="*/ 82 w 546"/>
                <a:gd name="T1" fmla="*/ 174 h 276"/>
                <a:gd name="T2" fmla="*/ 42 w 546"/>
                <a:gd name="T3" fmla="*/ 178 h 276"/>
                <a:gd name="T4" fmla="*/ 22 w 546"/>
                <a:gd name="T5" fmla="*/ 184 h 276"/>
                <a:gd name="T6" fmla="*/ 4 w 546"/>
                <a:gd name="T7" fmla="*/ 196 h 276"/>
                <a:gd name="T8" fmla="*/ 2 w 546"/>
                <a:gd name="T9" fmla="*/ 202 h 276"/>
                <a:gd name="T10" fmla="*/ 2 w 546"/>
                <a:gd name="T11" fmla="*/ 214 h 276"/>
                <a:gd name="T12" fmla="*/ 10 w 546"/>
                <a:gd name="T13" fmla="*/ 232 h 276"/>
                <a:gd name="T14" fmla="*/ 20 w 546"/>
                <a:gd name="T15" fmla="*/ 244 h 276"/>
                <a:gd name="T16" fmla="*/ 32 w 546"/>
                <a:gd name="T17" fmla="*/ 258 h 276"/>
                <a:gd name="T18" fmla="*/ 60 w 546"/>
                <a:gd name="T19" fmla="*/ 272 h 276"/>
                <a:gd name="T20" fmla="*/ 92 w 546"/>
                <a:gd name="T21" fmla="*/ 276 h 276"/>
                <a:gd name="T22" fmla="*/ 126 w 546"/>
                <a:gd name="T23" fmla="*/ 274 h 276"/>
                <a:gd name="T24" fmla="*/ 160 w 546"/>
                <a:gd name="T25" fmla="*/ 268 h 276"/>
                <a:gd name="T26" fmla="*/ 220 w 546"/>
                <a:gd name="T27" fmla="*/ 246 h 276"/>
                <a:gd name="T28" fmla="*/ 276 w 546"/>
                <a:gd name="T29" fmla="*/ 214 h 276"/>
                <a:gd name="T30" fmla="*/ 356 w 546"/>
                <a:gd name="T31" fmla="*/ 162 h 276"/>
                <a:gd name="T32" fmla="*/ 384 w 546"/>
                <a:gd name="T33" fmla="*/ 146 h 276"/>
                <a:gd name="T34" fmla="*/ 456 w 546"/>
                <a:gd name="T35" fmla="*/ 110 h 276"/>
                <a:gd name="T36" fmla="*/ 526 w 546"/>
                <a:gd name="T37" fmla="*/ 74 h 276"/>
                <a:gd name="T38" fmla="*/ 534 w 546"/>
                <a:gd name="T39" fmla="*/ 68 h 276"/>
                <a:gd name="T40" fmla="*/ 546 w 546"/>
                <a:gd name="T41" fmla="*/ 46 h 276"/>
                <a:gd name="T42" fmla="*/ 546 w 546"/>
                <a:gd name="T43" fmla="*/ 22 h 276"/>
                <a:gd name="T44" fmla="*/ 536 w 546"/>
                <a:gd name="T45" fmla="*/ 4 h 276"/>
                <a:gd name="T46" fmla="*/ 526 w 546"/>
                <a:gd name="T47" fmla="*/ 0 h 276"/>
                <a:gd name="T48" fmla="*/ 508 w 546"/>
                <a:gd name="T49" fmla="*/ 0 h 276"/>
                <a:gd name="T50" fmla="*/ 476 w 546"/>
                <a:gd name="T51" fmla="*/ 2 h 276"/>
                <a:gd name="T52" fmla="*/ 452 w 546"/>
                <a:gd name="T53" fmla="*/ 14 h 276"/>
                <a:gd name="T54" fmla="*/ 432 w 546"/>
                <a:gd name="T55" fmla="*/ 34 h 276"/>
                <a:gd name="T56" fmla="*/ 422 w 546"/>
                <a:gd name="T57" fmla="*/ 44 h 276"/>
                <a:gd name="T58" fmla="*/ 386 w 546"/>
                <a:gd name="T59" fmla="*/ 88 h 276"/>
                <a:gd name="T60" fmla="*/ 348 w 546"/>
                <a:gd name="T61" fmla="*/ 124 h 276"/>
                <a:gd name="T62" fmla="*/ 308 w 546"/>
                <a:gd name="T63" fmla="*/ 150 h 276"/>
                <a:gd name="T64" fmla="*/ 266 w 546"/>
                <a:gd name="T65" fmla="*/ 170 h 276"/>
                <a:gd name="T66" fmla="*/ 222 w 546"/>
                <a:gd name="T67" fmla="*/ 182 h 276"/>
                <a:gd name="T68" fmla="*/ 176 w 546"/>
                <a:gd name="T69" fmla="*/ 186 h 276"/>
                <a:gd name="T70" fmla="*/ 130 w 546"/>
                <a:gd name="T71" fmla="*/ 184 h 276"/>
                <a:gd name="T72" fmla="*/ 82 w 546"/>
                <a:gd name="T73" fmla="*/ 17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6" h="276">
                  <a:moveTo>
                    <a:pt x="82" y="174"/>
                  </a:moveTo>
                  <a:lnTo>
                    <a:pt x="82" y="174"/>
                  </a:lnTo>
                  <a:lnTo>
                    <a:pt x="62" y="174"/>
                  </a:lnTo>
                  <a:lnTo>
                    <a:pt x="42" y="178"/>
                  </a:lnTo>
                  <a:lnTo>
                    <a:pt x="42" y="178"/>
                  </a:lnTo>
                  <a:lnTo>
                    <a:pt x="22" y="184"/>
                  </a:lnTo>
                  <a:lnTo>
                    <a:pt x="12" y="190"/>
                  </a:lnTo>
                  <a:lnTo>
                    <a:pt x="4" y="196"/>
                  </a:lnTo>
                  <a:lnTo>
                    <a:pt x="4" y="196"/>
                  </a:lnTo>
                  <a:lnTo>
                    <a:pt x="2" y="202"/>
                  </a:lnTo>
                  <a:lnTo>
                    <a:pt x="0" y="208"/>
                  </a:lnTo>
                  <a:lnTo>
                    <a:pt x="2" y="214"/>
                  </a:lnTo>
                  <a:lnTo>
                    <a:pt x="4" y="220"/>
                  </a:lnTo>
                  <a:lnTo>
                    <a:pt x="10" y="232"/>
                  </a:lnTo>
                  <a:lnTo>
                    <a:pt x="20" y="244"/>
                  </a:lnTo>
                  <a:lnTo>
                    <a:pt x="20" y="244"/>
                  </a:lnTo>
                  <a:lnTo>
                    <a:pt x="32" y="258"/>
                  </a:lnTo>
                  <a:lnTo>
                    <a:pt x="32" y="258"/>
                  </a:lnTo>
                  <a:lnTo>
                    <a:pt x="46" y="266"/>
                  </a:lnTo>
                  <a:lnTo>
                    <a:pt x="60" y="272"/>
                  </a:lnTo>
                  <a:lnTo>
                    <a:pt x="76" y="276"/>
                  </a:lnTo>
                  <a:lnTo>
                    <a:pt x="92" y="276"/>
                  </a:lnTo>
                  <a:lnTo>
                    <a:pt x="110" y="276"/>
                  </a:lnTo>
                  <a:lnTo>
                    <a:pt x="126" y="274"/>
                  </a:lnTo>
                  <a:lnTo>
                    <a:pt x="160" y="268"/>
                  </a:lnTo>
                  <a:lnTo>
                    <a:pt x="160" y="268"/>
                  </a:lnTo>
                  <a:lnTo>
                    <a:pt x="192" y="258"/>
                  </a:lnTo>
                  <a:lnTo>
                    <a:pt x="220" y="246"/>
                  </a:lnTo>
                  <a:lnTo>
                    <a:pt x="248" y="230"/>
                  </a:lnTo>
                  <a:lnTo>
                    <a:pt x="276" y="214"/>
                  </a:lnTo>
                  <a:lnTo>
                    <a:pt x="328" y="178"/>
                  </a:lnTo>
                  <a:lnTo>
                    <a:pt x="356" y="162"/>
                  </a:lnTo>
                  <a:lnTo>
                    <a:pt x="384" y="146"/>
                  </a:lnTo>
                  <a:lnTo>
                    <a:pt x="384" y="146"/>
                  </a:lnTo>
                  <a:lnTo>
                    <a:pt x="422" y="126"/>
                  </a:lnTo>
                  <a:lnTo>
                    <a:pt x="456" y="110"/>
                  </a:lnTo>
                  <a:lnTo>
                    <a:pt x="490" y="94"/>
                  </a:lnTo>
                  <a:lnTo>
                    <a:pt x="526" y="74"/>
                  </a:lnTo>
                  <a:lnTo>
                    <a:pt x="526" y="74"/>
                  </a:lnTo>
                  <a:lnTo>
                    <a:pt x="534" y="68"/>
                  </a:lnTo>
                  <a:lnTo>
                    <a:pt x="540" y="58"/>
                  </a:lnTo>
                  <a:lnTo>
                    <a:pt x="546" y="46"/>
                  </a:lnTo>
                  <a:lnTo>
                    <a:pt x="546" y="34"/>
                  </a:lnTo>
                  <a:lnTo>
                    <a:pt x="546" y="22"/>
                  </a:lnTo>
                  <a:lnTo>
                    <a:pt x="542" y="12"/>
                  </a:lnTo>
                  <a:lnTo>
                    <a:pt x="536" y="4"/>
                  </a:lnTo>
                  <a:lnTo>
                    <a:pt x="532" y="2"/>
                  </a:lnTo>
                  <a:lnTo>
                    <a:pt x="526" y="0"/>
                  </a:lnTo>
                  <a:lnTo>
                    <a:pt x="526" y="0"/>
                  </a:lnTo>
                  <a:lnTo>
                    <a:pt x="508" y="0"/>
                  </a:lnTo>
                  <a:lnTo>
                    <a:pt x="492" y="0"/>
                  </a:lnTo>
                  <a:lnTo>
                    <a:pt x="476" y="2"/>
                  </a:lnTo>
                  <a:lnTo>
                    <a:pt x="464" y="8"/>
                  </a:lnTo>
                  <a:lnTo>
                    <a:pt x="452" y="14"/>
                  </a:lnTo>
                  <a:lnTo>
                    <a:pt x="442" y="22"/>
                  </a:lnTo>
                  <a:lnTo>
                    <a:pt x="432" y="34"/>
                  </a:lnTo>
                  <a:lnTo>
                    <a:pt x="422" y="44"/>
                  </a:lnTo>
                  <a:lnTo>
                    <a:pt x="422" y="44"/>
                  </a:lnTo>
                  <a:lnTo>
                    <a:pt x="404" y="68"/>
                  </a:lnTo>
                  <a:lnTo>
                    <a:pt x="386" y="88"/>
                  </a:lnTo>
                  <a:lnTo>
                    <a:pt x="368" y="106"/>
                  </a:lnTo>
                  <a:lnTo>
                    <a:pt x="348" y="124"/>
                  </a:lnTo>
                  <a:lnTo>
                    <a:pt x="328" y="138"/>
                  </a:lnTo>
                  <a:lnTo>
                    <a:pt x="308" y="150"/>
                  </a:lnTo>
                  <a:lnTo>
                    <a:pt x="286" y="162"/>
                  </a:lnTo>
                  <a:lnTo>
                    <a:pt x="266" y="170"/>
                  </a:lnTo>
                  <a:lnTo>
                    <a:pt x="244" y="178"/>
                  </a:lnTo>
                  <a:lnTo>
                    <a:pt x="222" y="182"/>
                  </a:lnTo>
                  <a:lnTo>
                    <a:pt x="198" y="186"/>
                  </a:lnTo>
                  <a:lnTo>
                    <a:pt x="176" y="186"/>
                  </a:lnTo>
                  <a:lnTo>
                    <a:pt x="152" y="186"/>
                  </a:lnTo>
                  <a:lnTo>
                    <a:pt x="130" y="184"/>
                  </a:lnTo>
                  <a:lnTo>
                    <a:pt x="106" y="180"/>
                  </a:lnTo>
                  <a:lnTo>
                    <a:pt x="82" y="174"/>
                  </a:lnTo>
                  <a:lnTo>
                    <a:pt x="82" y="174"/>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02" name="Freeform 654"/>
            <p:cNvSpPr>
              <a:spLocks/>
            </p:cNvSpPr>
            <p:nvPr/>
          </p:nvSpPr>
          <p:spPr bwMode="auto">
            <a:xfrm>
              <a:off x="3417" y="2122"/>
              <a:ext cx="194" cy="463"/>
            </a:xfrm>
            <a:custGeom>
              <a:avLst/>
              <a:gdLst>
                <a:gd name="T0" fmla="*/ 116 w 194"/>
                <a:gd name="T1" fmla="*/ 103 h 463"/>
                <a:gd name="T2" fmla="*/ 106 w 194"/>
                <a:gd name="T3" fmla="*/ 73 h 463"/>
                <a:gd name="T4" fmla="*/ 104 w 194"/>
                <a:gd name="T5" fmla="*/ 41 h 463"/>
                <a:gd name="T6" fmla="*/ 114 w 194"/>
                <a:gd name="T7" fmla="*/ 16 h 463"/>
                <a:gd name="T8" fmla="*/ 124 w 194"/>
                <a:gd name="T9" fmla="*/ 6 h 463"/>
                <a:gd name="T10" fmla="*/ 138 w 194"/>
                <a:gd name="T11" fmla="*/ 2 h 463"/>
                <a:gd name="T12" fmla="*/ 150 w 194"/>
                <a:gd name="T13" fmla="*/ 0 h 463"/>
                <a:gd name="T14" fmla="*/ 170 w 194"/>
                <a:gd name="T15" fmla="*/ 6 h 463"/>
                <a:gd name="T16" fmla="*/ 184 w 194"/>
                <a:gd name="T17" fmla="*/ 22 h 463"/>
                <a:gd name="T18" fmla="*/ 190 w 194"/>
                <a:gd name="T19" fmla="*/ 43 h 463"/>
                <a:gd name="T20" fmla="*/ 194 w 194"/>
                <a:gd name="T21" fmla="*/ 83 h 463"/>
                <a:gd name="T22" fmla="*/ 186 w 194"/>
                <a:gd name="T23" fmla="*/ 135 h 463"/>
                <a:gd name="T24" fmla="*/ 180 w 194"/>
                <a:gd name="T25" fmla="*/ 155 h 463"/>
                <a:gd name="T26" fmla="*/ 170 w 194"/>
                <a:gd name="T27" fmla="*/ 185 h 463"/>
                <a:gd name="T28" fmla="*/ 154 w 194"/>
                <a:gd name="T29" fmla="*/ 249 h 463"/>
                <a:gd name="T30" fmla="*/ 142 w 194"/>
                <a:gd name="T31" fmla="*/ 279 h 463"/>
                <a:gd name="T32" fmla="*/ 132 w 194"/>
                <a:gd name="T33" fmla="*/ 301 h 463"/>
                <a:gd name="T34" fmla="*/ 110 w 194"/>
                <a:gd name="T35" fmla="*/ 369 h 463"/>
                <a:gd name="T36" fmla="*/ 106 w 194"/>
                <a:gd name="T37" fmla="*/ 385 h 463"/>
                <a:gd name="T38" fmla="*/ 100 w 194"/>
                <a:gd name="T39" fmla="*/ 411 h 463"/>
                <a:gd name="T40" fmla="*/ 94 w 194"/>
                <a:gd name="T41" fmla="*/ 427 h 463"/>
                <a:gd name="T42" fmla="*/ 84 w 194"/>
                <a:gd name="T43" fmla="*/ 445 h 463"/>
                <a:gd name="T44" fmla="*/ 70 w 194"/>
                <a:gd name="T45" fmla="*/ 457 h 463"/>
                <a:gd name="T46" fmla="*/ 52 w 194"/>
                <a:gd name="T47" fmla="*/ 463 h 463"/>
                <a:gd name="T48" fmla="*/ 34 w 194"/>
                <a:gd name="T49" fmla="*/ 461 h 463"/>
                <a:gd name="T50" fmla="*/ 24 w 194"/>
                <a:gd name="T51" fmla="*/ 455 h 463"/>
                <a:gd name="T52" fmla="*/ 10 w 194"/>
                <a:gd name="T53" fmla="*/ 443 h 463"/>
                <a:gd name="T54" fmla="*/ 2 w 194"/>
                <a:gd name="T55" fmla="*/ 429 h 463"/>
                <a:gd name="T56" fmla="*/ 0 w 194"/>
                <a:gd name="T57" fmla="*/ 397 h 463"/>
                <a:gd name="T58" fmla="*/ 2 w 194"/>
                <a:gd name="T59" fmla="*/ 387 h 463"/>
                <a:gd name="T60" fmla="*/ 14 w 194"/>
                <a:gd name="T61" fmla="*/ 369 h 463"/>
                <a:gd name="T62" fmla="*/ 22 w 194"/>
                <a:gd name="T63" fmla="*/ 361 h 463"/>
                <a:gd name="T64" fmla="*/ 70 w 194"/>
                <a:gd name="T65" fmla="*/ 317 h 463"/>
                <a:gd name="T66" fmla="*/ 88 w 194"/>
                <a:gd name="T67" fmla="*/ 293 h 463"/>
                <a:gd name="T68" fmla="*/ 102 w 194"/>
                <a:gd name="T69" fmla="*/ 265 h 463"/>
                <a:gd name="T70" fmla="*/ 114 w 194"/>
                <a:gd name="T71" fmla="*/ 227 h 463"/>
                <a:gd name="T72" fmla="*/ 122 w 194"/>
                <a:gd name="T73" fmla="*/ 187 h 463"/>
                <a:gd name="T74" fmla="*/ 122 w 194"/>
                <a:gd name="T75" fmla="*/ 145 h 463"/>
                <a:gd name="T76" fmla="*/ 116 w 194"/>
                <a:gd name="T77" fmla="*/ 1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4" h="463">
                  <a:moveTo>
                    <a:pt x="116" y="103"/>
                  </a:moveTo>
                  <a:lnTo>
                    <a:pt x="116" y="103"/>
                  </a:lnTo>
                  <a:lnTo>
                    <a:pt x="110" y="89"/>
                  </a:lnTo>
                  <a:lnTo>
                    <a:pt x="106" y="73"/>
                  </a:lnTo>
                  <a:lnTo>
                    <a:pt x="104" y="57"/>
                  </a:lnTo>
                  <a:lnTo>
                    <a:pt x="104" y="41"/>
                  </a:lnTo>
                  <a:lnTo>
                    <a:pt x="108" y="28"/>
                  </a:lnTo>
                  <a:lnTo>
                    <a:pt x="114" y="16"/>
                  </a:lnTo>
                  <a:lnTo>
                    <a:pt x="118" y="10"/>
                  </a:lnTo>
                  <a:lnTo>
                    <a:pt x="124" y="6"/>
                  </a:lnTo>
                  <a:lnTo>
                    <a:pt x="130" y="4"/>
                  </a:lnTo>
                  <a:lnTo>
                    <a:pt x="138" y="2"/>
                  </a:lnTo>
                  <a:lnTo>
                    <a:pt x="138" y="2"/>
                  </a:lnTo>
                  <a:lnTo>
                    <a:pt x="150" y="0"/>
                  </a:lnTo>
                  <a:lnTo>
                    <a:pt x="160" y="2"/>
                  </a:lnTo>
                  <a:lnTo>
                    <a:pt x="170" y="6"/>
                  </a:lnTo>
                  <a:lnTo>
                    <a:pt x="178" y="12"/>
                  </a:lnTo>
                  <a:lnTo>
                    <a:pt x="184" y="22"/>
                  </a:lnTo>
                  <a:lnTo>
                    <a:pt x="188" y="32"/>
                  </a:lnTo>
                  <a:lnTo>
                    <a:pt x="190" y="43"/>
                  </a:lnTo>
                  <a:lnTo>
                    <a:pt x="192" y="55"/>
                  </a:lnTo>
                  <a:lnTo>
                    <a:pt x="194" y="83"/>
                  </a:lnTo>
                  <a:lnTo>
                    <a:pt x="190" y="109"/>
                  </a:lnTo>
                  <a:lnTo>
                    <a:pt x="186" y="135"/>
                  </a:lnTo>
                  <a:lnTo>
                    <a:pt x="180" y="155"/>
                  </a:lnTo>
                  <a:lnTo>
                    <a:pt x="180" y="155"/>
                  </a:lnTo>
                  <a:lnTo>
                    <a:pt x="174" y="169"/>
                  </a:lnTo>
                  <a:lnTo>
                    <a:pt x="170" y="185"/>
                  </a:lnTo>
                  <a:lnTo>
                    <a:pt x="162" y="217"/>
                  </a:lnTo>
                  <a:lnTo>
                    <a:pt x="154" y="249"/>
                  </a:lnTo>
                  <a:lnTo>
                    <a:pt x="148" y="263"/>
                  </a:lnTo>
                  <a:lnTo>
                    <a:pt x="142" y="279"/>
                  </a:lnTo>
                  <a:lnTo>
                    <a:pt x="142" y="279"/>
                  </a:lnTo>
                  <a:lnTo>
                    <a:pt x="132" y="301"/>
                  </a:lnTo>
                  <a:lnTo>
                    <a:pt x="124" y="323"/>
                  </a:lnTo>
                  <a:lnTo>
                    <a:pt x="110" y="369"/>
                  </a:lnTo>
                  <a:lnTo>
                    <a:pt x="110" y="369"/>
                  </a:lnTo>
                  <a:lnTo>
                    <a:pt x="106" y="385"/>
                  </a:lnTo>
                  <a:lnTo>
                    <a:pt x="102" y="399"/>
                  </a:lnTo>
                  <a:lnTo>
                    <a:pt x="100" y="411"/>
                  </a:lnTo>
                  <a:lnTo>
                    <a:pt x="94" y="427"/>
                  </a:lnTo>
                  <a:lnTo>
                    <a:pt x="94" y="427"/>
                  </a:lnTo>
                  <a:lnTo>
                    <a:pt x="88" y="435"/>
                  </a:lnTo>
                  <a:lnTo>
                    <a:pt x="84" y="445"/>
                  </a:lnTo>
                  <a:lnTo>
                    <a:pt x="76" y="451"/>
                  </a:lnTo>
                  <a:lnTo>
                    <a:pt x="70" y="457"/>
                  </a:lnTo>
                  <a:lnTo>
                    <a:pt x="62" y="461"/>
                  </a:lnTo>
                  <a:lnTo>
                    <a:pt x="52" y="463"/>
                  </a:lnTo>
                  <a:lnTo>
                    <a:pt x="44" y="463"/>
                  </a:lnTo>
                  <a:lnTo>
                    <a:pt x="34" y="461"/>
                  </a:lnTo>
                  <a:lnTo>
                    <a:pt x="34" y="461"/>
                  </a:lnTo>
                  <a:lnTo>
                    <a:pt x="24" y="455"/>
                  </a:lnTo>
                  <a:lnTo>
                    <a:pt x="16" y="451"/>
                  </a:lnTo>
                  <a:lnTo>
                    <a:pt x="10" y="443"/>
                  </a:lnTo>
                  <a:lnTo>
                    <a:pt x="6" y="437"/>
                  </a:lnTo>
                  <a:lnTo>
                    <a:pt x="2" y="429"/>
                  </a:lnTo>
                  <a:lnTo>
                    <a:pt x="0" y="419"/>
                  </a:lnTo>
                  <a:lnTo>
                    <a:pt x="0" y="397"/>
                  </a:lnTo>
                  <a:lnTo>
                    <a:pt x="0" y="397"/>
                  </a:lnTo>
                  <a:lnTo>
                    <a:pt x="2" y="387"/>
                  </a:lnTo>
                  <a:lnTo>
                    <a:pt x="8" y="377"/>
                  </a:lnTo>
                  <a:lnTo>
                    <a:pt x="14" y="369"/>
                  </a:lnTo>
                  <a:lnTo>
                    <a:pt x="22" y="361"/>
                  </a:lnTo>
                  <a:lnTo>
                    <a:pt x="22" y="361"/>
                  </a:lnTo>
                  <a:lnTo>
                    <a:pt x="48" y="339"/>
                  </a:lnTo>
                  <a:lnTo>
                    <a:pt x="70" y="317"/>
                  </a:lnTo>
                  <a:lnTo>
                    <a:pt x="80" y="305"/>
                  </a:lnTo>
                  <a:lnTo>
                    <a:pt x="88" y="293"/>
                  </a:lnTo>
                  <a:lnTo>
                    <a:pt x="96" y="279"/>
                  </a:lnTo>
                  <a:lnTo>
                    <a:pt x="102" y="265"/>
                  </a:lnTo>
                  <a:lnTo>
                    <a:pt x="102" y="265"/>
                  </a:lnTo>
                  <a:lnTo>
                    <a:pt x="114" y="227"/>
                  </a:lnTo>
                  <a:lnTo>
                    <a:pt x="120" y="207"/>
                  </a:lnTo>
                  <a:lnTo>
                    <a:pt x="122" y="187"/>
                  </a:lnTo>
                  <a:lnTo>
                    <a:pt x="124" y="165"/>
                  </a:lnTo>
                  <a:lnTo>
                    <a:pt x="122" y="145"/>
                  </a:lnTo>
                  <a:lnTo>
                    <a:pt x="120" y="125"/>
                  </a:lnTo>
                  <a:lnTo>
                    <a:pt x="116" y="103"/>
                  </a:lnTo>
                  <a:lnTo>
                    <a:pt x="116" y="103"/>
                  </a:lnTo>
                  <a:close/>
                </a:path>
              </a:pathLst>
            </a:custGeom>
            <a:solidFill>
              <a:srgbClr val="4A0D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08" name="Group 860"/>
          <p:cNvGrpSpPr>
            <a:grpSpLocks/>
          </p:cNvGrpSpPr>
          <p:nvPr/>
        </p:nvGrpSpPr>
        <p:grpSpPr bwMode="auto">
          <a:xfrm>
            <a:off x="7926389" y="584201"/>
            <a:ext cx="530227" cy="533400"/>
            <a:chOff x="4033" y="368"/>
            <a:chExt cx="334" cy="336"/>
          </a:xfrm>
        </p:grpSpPr>
        <p:sp>
          <p:nvSpPr>
            <p:cNvPr id="2398" name="Line 350"/>
            <p:cNvSpPr>
              <a:spLocks noChangeShapeType="1"/>
            </p:cNvSpPr>
            <p:nvPr/>
          </p:nvSpPr>
          <p:spPr bwMode="auto">
            <a:xfrm>
              <a:off x="4195" y="53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0" name="Line 352"/>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1" name="Line 353"/>
            <p:cNvSpPr>
              <a:spLocks noChangeShapeType="1"/>
            </p:cNvSpPr>
            <p:nvPr/>
          </p:nvSpPr>
          <p:spPr bwMode="auto">
            <a:xfrm>
              <a:off x="4193" y="53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2" name="Freeform 354"/>
            <p:cNvSpPr>
              <a:spLocks/>
            </p:cNvSpPr>
            <p:nvPr/>
          </p:nvSpPr>
          <p:spPr bwMode="auto">
            <a:xfrm>
              <a:off x="4307" y="418"/>
              <a:ext cx="18" cy="18"/>
            </a:xfrm>
            <a:custGeom>
              <a:avLst/>
              <a:gdLst>
                <a:gd name="T0" fmla="*/ 2 w 18"/>
                <a:gd name="T1" fmla="*/ 16 h 18"/>
                <a:gd name="T2" fmla="*/ 2 w 18"/>
                <a:gd name="T3" fmla="*/ 16 h 18"/>
                <a:gd name="T4" fmla="*/ 2 w 18"/>
                <a:gd name="T5" fmla="*/ 12 h 18"/>
                <a:gd name="T6" fmla="*/ 0 w 18"/>
                <a:gd name="T7" fmla="*/ 8 h 18"/>
                <a:gd name="T8" fmla="*/ 2 w 18"/>
                <a:gd name="T9" fmla="*/ 6 h 18"/>
                <a:gd name="T10" fmla="*/ 4 w 18"/>
                <a:gd name="T11" fmla="*/ 2 h 18"/>
                <a:gd name="T12" fmla="*/ 4 w 18"/>
                <a:gd name="T13" fmla="*/ 2 h 18"/>
                <a:gd name="T14" fmla="*/ 6 w 18"/>
                <a:gd name="T15" fmla="*/ 2 h 18"/>
                <a:gd name="T16" fmla="*/ 10 w 18"/>
                <a:gd name="T17" fmla="*/ 0 h 18"/>
                <a:gd name="T18" fmla="*/ 12 w 18"/>
                <a:gd name="T19" fmla="*/ 2 h 18"/>
                <a:gd name="T20" fmla="*/ 16 w 18"/>
                <a:gd name="T21" fmla="*/ 4 h 18"/>
                <a:gd name="T22" fmla="*/ 16 w 18"/>
                <a:gd name="T23" fmla="*/ 4 h 18"/>
                <a:gd name="T24" fmla="*/ 18 w 18"/>
                <a:gd name="T25" fmla="*/ 6 h 18"/>
                <a:gd name="T26" fmla="*/ 18 w 18"/>
                <a:gd name="T27" fmla="*/ 10 h 18"/>
                <a:gd name="T28" fmla="*/ 18 w 18"/>
                <a:gd name="T29" fmla="*/ 12 h 18"/>
                <a:gd name="T30" fmla="*/ 16 w 18"/>
                <a:gd name="T31" fmla="*/ 16 h 18"/>
                <a:gd name="T32" fmla="*/ 16 w 18"/>
                <a:gd name="T33" fmla="*/ 16 h 18"/>
                <a:gd name="T34" fmla="*/ 12 w 18"/>
                <a:gd name="T35" fmla="*/ 18 h 18"/>
                <a:gd name="T36" fmla="*/ 8 w 18"/>
                <a:gd name="T37" fmla="*/ 18 h 18"/>
                <a:gd name="T38" fmla="*/ 6 w 18"/>
                <a:gd name="T39" fmla="*/ 18 h 18"/>
                <a:gd name="T40" fmla="*/ 2 w 18"/>
                <a:gd name="T41" fmla="*/ 16 h 18"/>
                <a:gd name="T42" fmla="*/ 2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6"/>
                  </a:moveTo>
                  <a:lnTo>
                    <a:pt x="2" y="16"/>
                  </a:lnTo>
                  <a:lnTo>
                    <a:pt x="2" y="12"/>
                  </a:lnTo>
                  <a:lnTo>
                    <a:pt x="0" y="8"/>
                  </a:lnTo>
                  <a:lnTo>
                    <a:pt x="2" y="6"/>
                  </a:lnTo>
                  <a:lnTo>
                    <a:pt x="4" y="2"/>
                  </a:lnTo>
                  <a:lnTo>
                    <a:pt x="4" y="2"/>
                  </a:lnTo>
                  <a:lnTo>
                    <a:pt x="6" y="2"/>
                  </a:lnTo>
                  <a:lnTo>
                    <a:pt x="10" y="0"/>
                  </a:lnTo>
                  <a:lnTo>
                    <a:pt x="12" y="2"/>
                  </a:lnTo>
                  <a:lnTo>
                    <a:pt x="16" y="4"/>
                  </a:lnTo>
                  <a:lnTo>
                    <a:pt x="16" y="4"/>
                  </a:lnTo>
                  <a:lnTo>
                    <a:pt x="18" y="6"/>
                  </a:lnTo>
                  <a:lnTo>
                    <a:pt x="18" y="10"/>
                  </a:lnTo>
                  <a:lnTo>
                    <a:pt x="18" y="12"/>
                  </a:lnTo>
                  <a:lnTo>
                    <a:pt x="16" y="16"/>
                  </a:lnTo>
                  <a:lnTo>
                    <a:pt x="16" y="16"/>
                  </a:lnTo>
                  <a:lnTo>
                    <a:pt x="12" y="18"/>
                  </a:lnTo>
                  <a:lnTo>
                    <a:pt x="8" y="18"/>
                  </a:lnTo>
                  <a:lnTo>
                    <a:pt x="6" y="18"/>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3" name="Freeform 355"/>
            <p:cNvSpPr>
              <a:spLocks/>
            </p:cNvSpPr>
            <p:nvPr/>
          </p:nvSpPr>
          <p:spPr bwMode="auto">
            <a:xfrm>
              <a:off x="4321" y="434"/>
              <a:ext cx="16" cy="16"/>
            </a:xfrm>
            <a:custGeom>
              <a:avLst/>
              <a:gdLst>
                <a:gd name="T0" fmla="*/ 0 w 16"/>
                <a:gd name="T1" fmla="*/ 14 h 16"/>
                <a:gd name="T2" fmla="*/ 0 w 16"/>
                <a:gd name="T3" fmla="*/ 14 h 16"/>
                <a:gd name="T4" fmla="*/ 0 w 16"/>
                <a:gd name="T5" fmla="*/ 10 h 16"/>
                <a:gd name="T6" fmla="*/ 0 w 16"/>
                <a:gd name="T7" fmla="*/ 6 h 16"/>
                <a:gd name="T8" fmla="*/ 0 w 16"/>
                <a:gd name="T9" fmla="*/ 4 h 16"/>
                <a:gd name="T10" fmla="*/ 2 w 16"/>
                <a:gd name="T11" fmla="*/ 2 h 16"/>
                <a:gd name="T12" fmla="*/ 2 w 16"/>
                <a:gd name="T13" fmla="*/ 2 h 16"/>
                <a:gd name="T14" fmla="*/ 6 w 16"/>
                <a:gd name="T15" fmla="*/ 0 h 16"/>
                <a:gd name="T16" fmla="*/ 10 w 16"/>
                <a:gd name="T17" fmla="*/ 0 h 16"/>
                <a:gd name="T18" fmla="*/ 12 w 16"/>
                <a:gd name="T19" fmla="*/ 0 h 16"/>
                <a:gd name="T20" fmla="*/ 14 w 16"/>
                <a:gd name="T21" fmla="*/ 4 h 16"/>
                <a:gd name="T22" fmla="*/ 14 w 16"/>
                <a:gd name="T23" fmla="*/ 4 h 16"/>
                <a:gd name="T24" fmla="*/ 16 w 16"/>
                <a:gd name="T25" fmla="*/ 6 h 16"/>
                <a:gd name="T26" fmla="*/ 16 w 16"/>
                <a:gd name="T27" fmla="*/ 10 h 16"/>
                <a:gd name="T28" fmla="*/ 16 w 16"/>
                <a:gd name="T29" fmla="*/ 12 h 16"/>
                <a:gd name="T30" fmla="*/ 12 w 16"/>
                <a:gd name="T31" fmla="*/ 16 h 16"/>
                <a:gd name="T32" fmla="*/ 12 w 16"/>
                <a:gd name="T33" fmla="*/ 16 h 16"/>
                <a:gd name="T34" fmla="*/ 10 w 16"/>
                <a:gd name="T35" fmla="*/ 16 h 16"/>
                <a:gd name="T36" fmla="*/ 6 w 16"/>
                <a:gd name="T37" fmla="*/ 16 h 16"/>
                <a:gd name="T38" fmla="*/ 4 w 16"/>
                <a:gd name="T39" fmla="*/ 16 h 16"/>
                <a:gd name="T40" fmla="*/ 0 w 16"/>
                <a:gd name="T41" fmla="*/ 14 h 16"/>
                <a:gd name="T42" fmla="*/ 0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4"/>
                  </a:moveTo>
                  <a:lnTo>
                    <a:pt x="0" y="14"/>
                  </a:lnTo>
                  <a:lnTo>
                    <a:pt x="0" y="10"/>
                  </a:lnTo>
                  <a:lnTo>
                    <a:pt x="0" y="6"/>
                  </a:lnTo>
                  <a:lnTo>
                    <a:pt x="0" y="4"/>
                  </a:lnTo>
                  <a:lnTo>
                    <a:pt x="2" y="2"/>
                  </a:lnTo>
                  <a:lnTo>
                    <a:pt x="2" y="2"/>
                  </a:lnTo>
                  <a:lnTo>
                    <a:pt x="6" y="0"/>
                  </a:lnTo>
                  <a:lnTo>
                    <a:pt x="10" y="0"/>
                  </a:lnTo>
                  <a:lnTo>
                    <a:pt x="12" y="0"/>
                  </a:lnTo>
                  <a:lnTo>
                    <a:pt x="14" y="4"/>
                  </a:lnTo>
                  <a:lnTo>
                    <a:pt x="14" y="4"/>
                  </a:lnTo>
                  <a:lnTo>
                    <a:pt x="16" y="6"/>
                  </a:lnTo>
                  <a:lnTo>
                    <a:pt x="16" y="10"/>
                  </a:lnTo>
                  <a:lnTo>
                    <a:pt x="16" y="12"/>
                  </a:lnTo>
                  <a:lnTo>
                    <a:pt x="12" y="16"/>
                  </a:lnTo>
                  <a:lnTo>
                    <a:pt x="12" y="16"/>
                  </a:lnTo>
                  <a:lnTo>
                    <a:pt x="10" y="16"/>
                  </a:lnTo>
                  <a:lnTo>
                    <a:pt x="6" y="16"/>
                  </a:lnTo>
                  <a:lnTo>
                    <a:pt x="4"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4" name="Freeform 356"/>
            <p:cNvSpPr>
              <a:spLocks/>
            </p:cNvSpPr>
            <p:nvPr/>
          </p:nvSpPr>
          <p:spPr bwMode="auto">
            <a:xfrm>
              <a:off x="4331" y="450"/>
              <a:ext cx="16" cy="18"/>
            </a:xfrm>
            <a:custGeom>
              <a:avLst/>
              <a:gdLst>
                <a:gd name="T0" fmla="*/ 0 w 16"/>
                <a:gd name="T1" fmla="*/ 14 h 18"/>
                <a:gd name="T2" fmla="*/ 0 w 16"/>
                <a:gd name="T3" fmla="*/ 14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0 w 16"/>
                <a:gd name="T17" fmla="*/ 0 h 18"/>
                <a:gd name="T18" fmla="*/ 14 w 16"/>
                <a:gd name="T19" fmla="*/ 2 h 18"/>
                <a:gd name="T20" fmla="*/ 16 w 16"/>
                <a:gd name="T21" fmla="*/ 4 h 18"/>
                <a:gd name="T22" fmla="*/ 16 w 16"/>
                <a:gd name="T23" fmla="*/ 4 h 18"/>
                <a:gd name="T24" fmla="*/ 16 w 16"/>
                <a:gd name="T25" fmla="*/ 8 h 18"/>
                <a:gd name="T26" fmla="*/ 16 w 16"/>
                <a:gd name="T27" fmla="*/ 12 h 18"/>
                <a:gd name="T28" fmla="*/ 16 w 16"/>
                <a:gd name="T29" fmla="*/ 14 h 18"/>
                <a:gd name="T30" fmla="*/ 12 w 16"/>
                <a:gd name="T31" fmla="*/ 16 h 18"/>
                <a:gd name="T32" fmla="*/ 12 w 16"/>
                <a:gd name="T33" fmla="*/ 16 h 18"/>
                <a:gd name="T34" fmla="*/ 10 w 16"/>
                <a:gd name="T35" fmla="*/ 18 h 18"/>
                <a:gd name="T36" fmla="*/ 6 w 16"/>
                <a:gd name="T37" fmla="*/ 18 h 18"/>
                <a:gd name="T38" fmla="*/ 2 w 16"/>
                <a:gd name="T39" fmla="*/ 16 h 18"/>
                <a:gd name="T40" fmla="*/ 0 w 16"/>
                <a:gd name="T41" fmla="*/ 14 h 18"/>
                <a:gd name="T42" fmla="*/ 0 w 16"/>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4"/>
                  </a:move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2"/>
                  </a:lnTo>
                  <a:lnTo>
                    <a:pt x="16" y="14"/>
                  </a:lnTo>
                  <a:lnTo>
                    <a:pt x="12" y="16"/>
                  </a:lnTo>
                  <a:lnTo>
                    <a:pt x="12" y="16"/>
                  </a:lnTo>
                  <a:lnTo>
                    <a:pt x="10" y="18"/>
                  </a:lnTo>
                  <a:lnTo>
                    <a:pt x="6" y="18"/>
                  </a:lnTo>
                  <a:lnTo>
                    <a:pt x="2"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5" name="Freeform 357"/>
            <p:cNvSpPr>
              <a:spLocks/>
            </p:cNvSpPr>
            <p:nvPr/>
          </p:nvSpPr>
          <p:spPr bwMode="auto">
            <a:xfrm>
              <a:off x="4339" y="468"/>
              <a:ext cx="18" cy="18"/>
            </a:xfrm>
            <a:custGeom>
              <a:avLst/>
              <a:gdLst>
                <a:gd name="T0" fmla="*/ 0 w 18"/>
                <a:gd name="T1" fmla="*/ 12 h 18"/>
                <a:gd name="T2" fmla="*/ 0 w 18"/>
                <a:gd name="T3" fmla="*/ 12 h 18"/>
                <a:gd name="T4" fmla="*/ 0 w 18"/>
                <a:gd name="T5" fmla="*/ 8 h 18"/>
                <a:gd name="T6" fmla="*/ 0 w 18"/>
                <a:gd name="T7" fmla="*/ 6 h 18"/>
                <a:gd name="T8" fmla="*/ 2 w 18"/>
                <a:gd name="T9" fmla="*/ 2 h 18"/>
                <a:gd name="T10" fmla="*/ 6 w 18"/>
                <a:gd name="T11" fmla="*/ 0 h 18"/>
                <a:gd name="T12" fmla="*/ 6 w 18"/>
                <a:gd name="T13" fmla="*/ 0 h 18"/>
                <a:gd name="T14" fmla="*/ 8 w 18"/>
                <a:gd name="T15" fmla="*/ 0 h 18"/>
                <a:gd name="T16" fmla="*/ 12 w 18"/>
                <a:gd name="T17" fmla="*/ 0 h 18"/>
                <a:gd name="T18" fmla="*/ 14 w 18"/>
                <a:gd name="T19" fmla="*/ 2 h 18"/>
                <a:gd name="T20" fmla="*/ 16 w 18"/>
                <a:gd name="T21" fmla="*/ 6 h 18"/>
                <a:gd name="T22" fmla="*/ 16 w 18"/>
                <a:gd name="T23" fmla="*/ 6 h 18"/>
                <a:gd name="T24" fmla="*/ 18 w 18"/>
                <a:gd name="T25" fmla="*/ 8 h 18"/>
                <a:gd name="T26" fmla="*/ 16 w 18"/>
                <a:gd name="T27" fmla="*/ 12 h 18"/>
                <a:gd name="T28" fmla="*/ 14 w 18"/>
                <a:gd name="T29" fmla="*/ 14 h 18"/>
                <a:gd name="T30" fmla="*/ 12 w 18"/>
                <a:gd name="T31" fmla="*/ 16 h 18"/>
                <a:gd name="T32" fmla="*/ 12 w 18"/>
                <a:gd name="T33" fmla="*/ 16 h 18"/>
                <a:gd name="T34" fmla="*/ 8 w 18"/>
                <a:gd name="T35" fmla="*/ 18 h 18"/>
                <a:gd name="T36" fmla="*/ 6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0" y="6"/>
                  </a:lnTo>
                  <a:lnTo>
                    <a:pt x="2" y="2"/>
                  </a:lnTo>
                  <a:lnTo>
                    <a:pt x="6" y="0"/>
                  </a:lnTo>
                  <a:lnTo>
                    <a:pt x="6" y="0"/>
                  </a:lnTo>
                  <a:lnTo>
                    <a:pt x="8" y="0"/>
                  </a:lnTo>
                  <a:lnTo>
                    <a:pt x="12" y="0"/>
                  </a:lnTo>
                  <a:lnTo>
                    <a:pt x="14" y="2"/>
                  </a:lnTo>
                  <a:lnTo>
                    <a:pt x="16" y="6"/>
                  </a:lnTo>
                  <a:lnTo>
                    <a:pt x="16" y="6"/>
                  </a:lnTo>
                  <a:lnTo>
                    <a:pt x="18" y="8"/>
                  </a:lnTo>
                  <a:lnTo>
                    <a:pt x="16" y="12"/>
                  </a:lnTo>
                  <a:lnTo>
                    <a:pt x="14" y="14"/>
                  </a:lnTo>
                  <a:lnTo>
                    <a:pt x="12" y="16"/>
                  </a:lnTo>
                  <a:lnTo>
                    <a:pt x="12" y="16"/>
                  </a:lnTo>
                  <a:lnTo>
                    <a:pt x="8" y="18"/>
                  </a:lnTo>
                  <a:lnTo>
                    <a:pt x="6"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6" name="Freeform 358"/>
            <p:cNvSpPr>
              <a:spLocks/>
            </p:cNvSpPr>
            <p:nvPr/>
          </p:nvSpPr>
          <p:spPr bwMode="auto">
            <a:xfrm>
              <a:off x="4345" y="486"/>
              <a:ext cx="18" cy="18"/>
            </a:xfrm>
            <a:custGeom>
              <a:avLst/>
              <a:gdLst>
                <a:gd name="T0" fmla="*/ 0 w 18"/>
                <a:gd name="T1" fmla="*/ 12 h 18"/>
                <a:gd name="T2" fmla="*/ 0 w 18"/>
                <a:gd name="T3" fmla="*/ 12 h 18"/>
                <a:gd name="T4" fmla="*/ 0 w 18"/>
                <a:gd name="T5" fmla="*/ 8 h 18"/>
                <a:gd name="T6" fmla="*/ 2 w 18"/>
                <a:gd name="T7" fmla="*/ 4 h 18"/>
                <a:gd name="T8" fmla="*/ 4 w 18"/>
                <a:gd name="T9" fmla="*/ 2 h 18"/>
                <a:gd name="T10" fmla="*/ 6 w 18"/>
                <a:gd name="T11" fmla="*/ 0 h 18"/>
                <a:gd name="T12" fmla="*/ 6 w 18"/>
                <a:gd name="T13" fmla="*/ 0 h 18"/>
                <a:gd name="T14" fmla="*/ 10 w 18"/>
                <a:gd name="T15" fmla="*/ 0 h 18"/>
                <a:gd name="T16" fmla="*/ 14 w 18"/>
                <a:gd name="T17" fmla="*/ 2 h 18"/>
                <a:gd name="T18" fmla="*/ 16 w 18"/>
                <a:gd name="T19" fmla="*/ 4 h 18"/>
                <a:gd name="T20" fmla="*/ 18 w 18"/>
                <a:gd name="T21" fmla="*/ 6 h 18"/>
                <a:gd name="T22" fmla="*/ 18 w 18"/>
                <a:gd name="T23" fmla="*/ 6 h 18"/>
                <a:gd name="T24" fmla="*/ 18 w 18"/>
                <a:gd name="T25" fmla="*/ 10 h 18"/>
                <a:gd name="T26" fmla="*/ 16 w 18"/>
                <a:gd name="T27" fmla="*/ 14 h 18"/>
                <a:gd name="T28" fmla="*/ 14 w 18"/>
                <a:gd name="T29" fmla="*/ 16 h 18"/>
                <a:gd name="T30" fmla="*/ 12 w 18"/>
                <a:gd name="T31" fmla="*/ 18 h 18"/>
                <a:gd name="T32" fmla="*/ 12 w 18"/>
                <a:gd name="T33" fmla="*/ 18 h 18"/>
                <a:gd name="T34" fmla="*/ 8 w 18"/>
                <a:gd name="T35" fmla="*/ 18 h 18"/>
                <a:gd name="T36" fmla="*/ 4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2" y="4"/>
                  </a:lnTo>
                  <a:lnTo>
                    <a:pt x="4" y="2"/>
                  </a:lnTo>
                  <a:lnTo>
                    <a:pt x="6" y="0"/>
                  </a:lnTo>
                  <a:lnTo>
                    <a:pt x="6" y="0"/>
                  </a:lnTo>
                  <a:lnTo>
                    <a:pt x="10" y="0"/>
                  </a:lnTo>
                  <a:lnTo>
                    <a:pt x="14" y="2"/>
                  </a:lnTo>
                  <a:lnTo>
                    <a:pt x="16" y="4"/>
                  </a:lnTo>
                  <a:lnTo>
                    <a:pt x="18" y="6"/>
                  </a:lnTo>
                  <a:lnTo>
                    <a:pt x="18" y="6"/>
                  </a:lnTo>
                  <a:lnTo>
                    <a:pt x="18" y="10"/>
                  </a:lnTo>
                  <a:lnTo>
                    <a:pt x="16" y="14"/>
                  </a:lnTo>
                  <a:lnTo>
                    <a:pt x="14" y="16"/>
                  </a:lnTo>
                  <a:lnTo>
                    <a:pt x="12" y="18"/>
                  </a:lnTo>
                  <a:lnTo>
                    <a:pt x="12" y="18"/>
                  </a:lnTo>
                  <a:lnTo>
                    <a:pt x="8" y="18"/>
                  </a:lnTo>
                  <a:lnTo>
                    <a:pt x="4"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7" name="Freeform 359"/>
            <p:cNvSpPr>
              <a:spLocks/>
            </p:cNvSpPr>
            <p:nvPr/>
          </p:nvSpPr>
          <p:spPr bwMode="auto">
            <a:xfrm>
              <a:off x="4349" y="506"/>
              <a:ext cx="18" cy="16"/>
            </a:xfrm>
            <a:custGeom>
              <a:avLst/>
              <a:gdLst>
                <a:gd name="T0" fmla="*/ 0 w 18"/>
                <a:gd name="T1" fmla="*/ 10 h 16"/>
                <a:gd name="T2" fmla="*/ 0 w 18"/>
                <a:gd name="T3" fmla="*/ 10 h 16"/>
                <a:gd name="T4" fmla="*/ 0 w 18"/>
                <a:gd name="T5" fmla="*/ 6 h 16"/>
                <a:gd name="T6" fmla="*/ 2 w 18"/>
                <a:gd name="T7" fmla="*/ 4 h 16"/>
                <a:gd name="T8" fmla="*/ 4 w 18"/>
                <a:gd name="T9" fmla="*/ 0 h 16"/>
                <a:gd name="T10" fmla="*/ 8 w 18"/>
                <a:gd name="T11" fmla="*/ 0 h 16"/>
                <a:gd name="T12" fmla="*/ 8 w 18"/>
                <a:gd name="T13" fmla="*/ 0 h 16"/>
                <a:gd name="T14" fmla="*/ 12 w 18"/>
                <a:gd name="T15" fmla="*/ 0 h 16"/>
                <a:gd name="T16" fmla="*/ 14 w 18"/>
                <a:gd name="T17" fmla="*/ 2 h 16"/>
                <a:gd name="T18" fmla="*/ 16 w 18"/>
                <a:gd name="T19" fmla="*/ 4 h 16"/>
                <a:gd name="T20" fmla="*/ 18 w 18"/>
                <a:gd name="T21" fmla="*/ 8 h 16"/>
                <a:gd name="T22" fmla="*/ 18 w 18"/>
                <a:gd name="T23" fmla="*/ 8 h 16"/>
                <a:gd name="T24" fmla="*/ 18 w 18"/>
                <a:gd name="T25" fmla="*/ 10 h 16"/>
                <a:gd name="T26" fmla="*/ 16 w 18"/>
                <a:gd name="T27" fmla="*/ 14 h 16"/>
                <a:gd name="T28" fmla="*/ 14 w 18"/>
                <a:gd name="T29" fmla="*/ 16 h 16"/>
                <a:gd name="T30" fmla="*/ 10 w 18"/>
                <a:gd name="T31" fmla="*/ 16 h 16"/>
                <a:gd name="T32" fmla="*/ 10 w 18"/>
                <a:gd name="T33" fmla="*/ 16 h 16"/>
                <a:gd name="T34" fmla="*/ 6 w 18"/>
                <a:gd name="T35" fmla="*/ 16 h 16"/>
                <a:gd name="T36" fmla="*/ 4 w 18"/>
                <a:gd name="T37" fmla="*/ 16 h 16"/>
                <a:gd name="T38" fmla="*/ 2 w 18"/>
                <a:gd name="T39" fmla="*/ 12 h 16"/>
                <a:gd name="T40" fmla="*/ 0 w 18"/>
                <a:gd name="T41" fmla="*/ 10 h 16"/>
                <a:gd name="T42" fmla="*/ 0 w 18"/>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10"/>
                  </a:moveTo>
                  <a:lnTo>
                    <a:pt x="0" y="10"/>
                  </a:lnTo>
                  <a:lnTo>
                    <a:pt x="0" y="6"/>
                  </a:lnTo>
                  <a:lnTo>
                    <a:pt x="2" y="4"/>
                  </a:lnTo>
                  <a:lnTo>
                    <a:pt x="4" y="0"/>
                  </a:lnTo>
                  <a:lnTo>
                    <a:pt x="8" y="0"/>
                  </a:lnTo>
                  <a:lnTo>
                    <a:pt x="8" y="0"/>
                  </a:lnTo>
                  <a:lnTo>
                    <a:pt x="12" y="0"/>
                  </a:lnTo>
                  <a:lnTo>
                    <a:pt x="14" y="2"/>
                  </a:lnTo>
                  <a:lnTo>
                    <a:pt x="16" y="4"/>
                  </a:lnTo>
                  <a:lnTo>
                    <a:pt x="18" y="8"/>
                  </a:lnTo>
                  <a:lnTo>
                    <a:pt x="18" y="8"/>
                  </a:lnTo>
                  <a:lnTo>
                    <a:pt x="18" y="10"/>
                  </a:lnTo>
                  <a:lnTo>
                    <a:pt x="16" y="14"/>
                  </a:lnTo>
                  <a:lnTo>
                    <a:pt x="14" y="16"/>
                  </a:lnTo>
                  <a:lnTo>
                    <a:pt x="10" y="16"/>
                  </a:lnTo>
                  <a:lnTo>
                    <a:pt x="10" y="16"/>
                  </a:lnTo>
                  <a:lnTo>
                    <a:pt x="6" y="16"/>
                  </a:lnTo>
                  <a:lnTo>
                    <a:pt x="4" y="16"/>
                  </a:lnTo>
                  <a:lnTo>
                    <a:pt x="2" y="12"/>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8" name="Freeform 360"/>
            <p:cNvSpPr>
              <a:spLocks/>
            </p:cNvSpPr>
            <p:nvPr/>
          </p:nvSpPr>
          <p:spPr bwMode="auto">
            <a:xfrm>
              <a:off x="4351" y="52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8 w 16"/>
                <a:gd name="T11" fmla="*/ 0 h 16"/>
                <a:gd name="T12" fmla="*/ 8 w 16"/>
                <a:gd name="T13" fmla="*/ 0 h 16"/>
                <a:gd name="T14" fmla="*/ 12 w 16"/>
                <a:gd name="T15" fmla="*/ 0 h 16"/>
                <a:gd name="T16" fmla="*/ 14 w 16"/>
                <a:gd name="T17" fmla="*/ 2 h 16"/>
                <a:gd name="T18" fmla="*/ 16 w 16"/>
                <a:gd name="T19" fmla="*/ 4 h 16"/>
                <a:gd name="T20" fmla="*/ 16 w 16"/>
                <a:gd name="T21" fmla="*/ 8 h 16"/>
                <a:gd name="T22" fmla="*/ 16 w 16"/>
                <a:gd name="T23" fmla="*/ 8 h 16"/>
                <a:gd name="T24" fmla="*/ 16 w 16"/>
                <a:gd name="T25" fmla="*/ 12 h 16"/>
                <a:gd name="T26" fmla="*/ 14 w 16"/>
                <a:gd name="T27" fmla="*/ 14 h 16"/>
                <a:gd name="T28" fmla="*/ 12 w 16"/>
                <a:gd name="T29" fmla="*/ 16 h 16"/>
                <a:gd name="T30" fmla="*/ 8 w 16"/>
                <a:gd name="T31" fmla="*/ 16 h 16"/>
                <a:gd name="T32" fmla="*/ 8 w 16"/>
                <a:gd name="T33" fmla="*/ 16 h 16"/>
                <a:gd name="T34" fmla="*/ 4 w 16"/>
                <a:gd name="T35" fmla="*/ 16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8" y="0"/>
                  </a:lnTo>
                  <a:lnTo>
                    <a:pt x="8" y="0"/>
                  </a:lnTo>
                  <a:lnTo>
                    <a:pt x="12" y="0"/>
                  </a:lnTo>
                  <a:lnTo>
                    <a:pt x="14" y="2"/>
                  </a:lnTo>
                  <a:lnTo>
                    <a:pt x="16" y="4"/>
                  </a:lnTo>
                  <a:lnTo>
                    <a:pt x="16" y="8"/>
                  </a:lnTo>
                  <a:lnTo>
                    <a:pt x="16" y="8"/>
                  </a:lnTo>
                  <a:lnTo>
                    <a:pt x="16" y="12"/>
                  </a:lnTo>
                  <a:lnTo>
                    <a:pt x="14" y="14"/>
                  </a:lnTo>
                  <a:lnTo>
                    <a:pt x="12" y="16"/>
                  </a:lnTo>
                  <a:lnTo>
                    <a:pt x="8" y="16"/>
                  </a:lnTo>
                  <a:lnTo>
                    <a:pt x="8" y="16"/>
                  </a:lnTo>
                  <a:lnTo>
                    <a:pt x="4" y="16"/>
                  </a:lnTo>
                  <a:lnTo>
                    <a:pt x="2" y="14"/>
                  </a:lnTo>
                  <a:lnTo>
                    <a:pt x="0"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09" name="Freeform 361"/>
            <p:cNvSpPr>
              <a:spLocks/>
            </p:cNvSpPr>
            <p:nvPr/>
          </p:nvSpPr>
          <p:spPr bwMode="auto">
            <a:xfrm>
              <a:off x="4349" y="544"/>
              <a:ext cx="18" cy="18"/>
            </a:xfrm>
            <a:custGeom>
              <a:avLst/>
              <a:gdLst>
                <a:gd name="T0" fmla="*/ 0 w 18"/>
                <a:gd name="T1" fmla="*/ 8 h 18"/>
                <a:gd name="T2" fmla="*/ 0 w 18"/>
                <a:gd name="T3" fmla="*/ 8 h 18"/>
                <a:gd name="T4" fmla="*/ 2 w 18"/>
                <a:gd name="T5" fmla="*/ 6 h 18"/>
                <a:gd name="T6" fmla="*/ 4 w 18"/>
                <a:gd name="T7" fmla="*/ 2 h 18"/>
                <a:gd name="T8" fmla="*/ 6 w 18"/>
                <a:gd name="T9" fmla="*/ 2 h 18"/>
                <a:gd name="T10" fmla="*/ 10 w 18"/>
                <a:gd name="T11" fmla="*/ 0 h 18"/>
                <a:gd name="T12" fmla="*/ 10 w 18"/>
                <a:gd name="T13" fmla="*/ 0 h 18"/>
                <a:gd name="T14" fmla="*/ 14 w 18"/>
                <a:gd name="T15" fmla="*/ 2 h 18"/>
                <a:gd name="T16" fmla="*/ 16 w 18"/>
                <a:gd name="T17" fmla="*/ 4 h 18"/>
                <a:gd name="T18" fmla="*/ 18 w 18"/>
                <a:gd name="T19" fmla="*/ 8 h 18"/>
                <a:gd name="T20" fmla="*/ 18 w 18"/>
                <a:gd name="T21" fmla="*/ 10 h 18"/>
                <a:gd name="T22" fmla="*/ 18 w 18"/>
                <a:gd name="T23" fmla="*/ 10 h 18"/>
                <a:gd name="T24" fmla="*/ 16 w 18"/>
                <a:gd name="T25" fmla="*/ 14 h 18"/>
                <a:gd name="T26" fmla="*/ 14 w 18"/>
                <a:gd name="T27" fmla="*/ 16 h 18"/>
                <a:gd name="T28" fmla="*/ 12 w 18"/>
                <a:gd name="T29" fmla="*/ 18 h 18"/>
                <a:gd name="T30" fmla="*/ 8 w 18"/>
                <a:gd name="T31" fmla="*/ 18 h 18"/>
                <a:gd name="T32" fmla="*/ 8 w 18"/>
                <a:gd name="T33" fmla="*/ 18 h 18"/>
                <a:gd name="T34" fmla="*/ 6 w 18"/>
                <a:gd name="T35" fmla="*/ 18 h 18"/>
                <a:gd name="T36" fmla="*/ 2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2"/>
                  </a:lnTo>
                  <a:lnTo>
                    <a:pt x="10" y="0"/>
                  </a:lnTo>
                  <a:lnTo>
                    <a:pt x="10" y="0"/>
                  </a:lnTo>
                  <a:lnTo>
                    <a:pt x="14" y="2"/>
                  </a:lnTo>
                  <a:lnTo>
                    <a:pt x="16" y="4"/>
                  </a:lnTo>
                  <a:lnTo>
                    <a:pt x="18" y="8"/>
                  </a:lnTo>
                  <a:lnTo>
                    <a:pt x="18" y="10"/>
                  </a:lnTo>
                  <a:lnTo>
                    <a:pt x="18" y="10"/>
                  </a:lnTo>
                  <a:lnTo>
                    <a:pt x="16" y="14"/>
                  </a:lnTo>
                  <a:lnTo>
                    <a:pt x="14" y="16"/>
                  </a:lnTo>
                  <a:lnTo>
                    <a:pt x="12" y="18"/>
                  </a:lnTo>
                  <a:lnTo>
                    <a:pt x="8" y="18"/>
                  </a:lnTo>
                  <a:lnTo>
                    <a:pt x="8" y="18"/>
                  </a:lnTo>
                  <a:lnTo>
                    <a:pt x="6" y="18"/>
                  </a:lnTo>
                  <a:lnTo>
                    <a:pt x="2"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0" name="Freeform 362"/>
            <p:cNvSpPr>
              <a:spLocks/>
            </p:cNvSpPr>
            <p:nvPr/>
          </p:nvSpPr>
          <p:spPr bwMode="auto">
            <a:xfrm>
              <a:off x="4347" y="564"/>
              <a:ext cx="16" cy="18"/>
            </a:xfrm>
            <a:custGeom>
              <a:avLst/>
              <a:gdLst>
                <a:gd name="T0" fmla="*/ 0 w 16"/>
                <a:gd name="T1" fmla="*/ 6 h 18"/>
                <a:gd name="T2" fmla="*/ 0 w 16"/>
                <a:gd name="T3" fmla="*/ 6 h 18"/>
                <a:gd name="T4" fmla="*/ 2 w 16"/>
                <a:gd name="T5" fmla="*/ 4 h 18"/>
                <a:gd name="T6" fmla="*/ 4 w 16"/>
                <a:gd name="T7" fmla="*/ 2 h 18"/>
                <a:gd name="T8" fmla="*/ 6 w 16"/>
                <a:gd name="T9" fmla="*/ 0 h 18"/>
                <a:gd name="T10" fmla="*/ 10 w 16"/>
                <a:gd name="T11" fmla="*/ 0 h 18"/>
                <a:gd name="T12" fmla="*/ 10 w 16"/>
                <a:gd name="T13" fmla="*/ 0 h 18"/>
                <a:gd name="T14" fmla="*/ 14 w 16"/>
                <a:gd name="T15" fmla="*/ 2 h 18"/>
                <a:gd name="T16" fmla="*/ 16 w 16"/>
                <a:gd name="T17" fmla="*/ 4 h 18"/>
                <a:gd name="T18" fmla="*/ 16 w 16"/>
                <a:gd name="T19" fmla="*/ 8 h 18"/>
                <a:gd name="T20" fmla="*/ 16 w 16"/>
                <a:gd name="T21" fmla="*/ 10 h 18"/>
                <a:gd name="T22" fmla="*/ 16 w 16"/>
                <a:gd name="T23" fmla="*/ 10 h 18"/>
                <a:gd name="T24" fmla="*/ 14 w 16"/>
                <a:gd name="T25" fmla="*/ 14 h 18"/>
                <a:gd name="T26" fmla="*/ 12 w 16"/>
                <a:gd name="T27" fmla="*/ 16 h 18"/>
                <a:gd name="T28" fmla="*/ 10 w 16"/>
                <a:gd name="T29" fmla="*/ 18 h 18"/>
                <a:gd name="T30" fmla="*/ 6 w 16"/>
                <a:gd name="T31" fmla="*/ 18 h 18"/>
                <a:gd name="T32" fmla="*/ 6 w 16"/>
                <a:gd name="T33" fmla="*/ 18 h 18"/>
                <a:gd name="T34" fmla="*/ 2 w 16"/>
                <a:gd name="T35" fmla="*/ 16 h 18"/>
                <a:gd name="T36" fmla="*/ 0 w 16"/>
                <a:gd name="T37" fmla="*/ 14 h 18"/>
                <a:gd name="T38" fmla="*/ 0 w 16"/>
                <a:gd name="T39" fmla="*/ 10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4"/>
                  </a:lnTo>
                  <a:lnTo>
                    <a:pt x="4" y="2"/>
                  </a:lnTo>
                  <a:lnTo>
                    <a:pt x="6" y="0"/>
                  </a:lnTo>
                  <a:lnTo>
                    <a:pt x="10" y="0"/>
                  </a:lnTo>
                  <a:lnTo>
                    <a:pt x="10" y="0"/>
                  </a:lnTo>
                  <a:lnTo>
                    <a:pt x="14" y="2"/>
                  </a:lnTo>
                  <a:lnTo>
                    <a:pt x="16" y="4"/>
                  </a:lnTo>
                  <a:lnTo>
                    <a:pt x="16" y="8"/>
                  </a:lnTo>
                  <a:lnTo>
                    <a:pt x="16" y="10"/>
                  </a:lnTo>
                  <a:lnTo>
                    <a:pt x="16" y="10"/>
                  </a:lnTo>
                  <a:lnTo>
                    <a:pt x="14" y="14"/>
                  </a:lnTo>
                  <a:lnTo>
                    <a:pt x="12" y="16"/>
                  </a:lnTo>
                  <a:lnTo>
                    <a:pt x="10" y="18"/>
                  </a:lnTo>
                  <a:lnTo>
                    <a:pt x="6" y="18"/>
                  </a:lnTo>
                  <a:lnTo>
                    <a:pt x="6" y="18"/>
                  </a:lnTo>
                  <a:lnTo>
                    <a:pt x="2" y="16"/>
                  </a:lnTo>
                  <a:lnTo>
                    <a:pt x="0" y="14"/>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1" name="Freeform 363"/>
            <p:cNvSpPr>
              <a:spLocks/>
            </p:cNvSpPr>
            <p:nvPr/>
          </p:nvSpPr>
          <p:spPr bwMode="auto">
            <a:xfrm>
              <a:off x="4341" y="582"/>
              <a:ext cx="16" cy="18"/>
            </a:xfrm>
            <a:custGeom>
              <a:avLst/>
              <a:gdLst>
                <a:gd name="T0" fmla="*/ 0 w 16"/>
                <a:gd name="T1" fmla="*/ 6 h 18"/>
                <a:gd name="T2" fmla="*/ 0 w 16"/>
                <a:gd name="T3" fmla="*/ 6 h 18"/>
                <a:gd name="T4" fmla="*/ 2 w 16"/>
                <a:gd name="T5" fmla="*/ 4 h 18"/>
                <a:gd name="T6" fmla="*/ 4 w 16"/>
                <a:gd name="T7" fmla="*/ 2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2 w 16"/>
                <a:gd name="T27" fmla="*/ 18 h 18"/>
                <a:gd name="T28" fmla="*/ 8 w 16"/>
                <a:gd name="T29" fmla="*/ 18 h 18"/>
                <a:gd name="T30" fmla="*/ 6 w 16"/>
                <a:gd name="T31" fmla="*/ 18 h 18"/>
                <a:gd name="T32" fmla="*/ 6 w 16"/>
                <a:gd name="T33" fmla="*/ 18 h 18"/>
                <a:gd name="T34" fmla="*/ 2 w 16"/>
                <a:gd name="T35" fmla="*/ 16 h 18"/>
                <a:gd name="T36" fmla="*/ 0 w 16"/>
                <a:gd name="T37" fmla="*/ 14 h 18"/>
                <a:gd name="T38" fmla="*/ 0 w 16"/>
                <a:gd name="T39" fmla="*/ 10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4"/>
                  </a:lnTo>
                  <a:lnTo>
                    <a:pt x="4" y="2"/>
                  </a:lnTo>
                  <a:lnTo>
                    <a:pt x="8" y="0"/>
                  </a:lnTo>
                  <a:lnTo>
                    <a:pt x="12" y="2"/>
                  </a:lnTo>
                  <a:lnTo>
                    <a:pt x="12" y="2"/>
                  </a:lnTo>
                  <a:lnTo>
                    <a:pt x="14" y="4"/>
                  </a:lnTo>
                  <a:lnTo>
                    <a:pt x="16" y="6"/>
                  </a:lnTo>
                  <a:lnTo>
                    <a:pt x="16" y="10"/>
                  </a:lnTo>
                  <a:lnTo>
                    <a:pt x="16" y="12"/>
                  </a:lnTo>
                  <a:lnTo>
                    <a:pt x="16" y="12"/>
                  </a:lnTo>
                  <a:lnTo>
                    <a:pt x="14" y="16"/>
                  </a:lnTo>
                  <a:lnTo>
                    <a:pt x="12" y="18"/>
                  </a:lnTo>
                  <a:lnTo>
                    <a:pt x="8" y="18"/>
                  </a:lnTo>
                  <a:lnTo>
                    <a:pt x="6" y="18"/>
                  </a:lnTo>
                  <a:lnTo>
                    <a:pt x="6" y="18"/>
                  </a:lnTo>
                  <a:lnTo>
                    <a:pt x="2" y="16"/>
                  </a:lnTo>
                  <a:lnTo>
                    <a:pt x="0" y="14"/>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2" name="Freeform 364"/>
            <p:cNvSpPr>
              <a:spLocks/>
            </p:cNvSpPr>
            <p:nvPr/>
          </p:nvSpPr>
          <p:spPr bwMode="auto">
            <a:xfrm>
              <a:off x="4333" y="600"/>
              <a:ext cx="16" cy="18"/>
            </a:xfrm>
            <a:custGeom>
              <a:avLst/>
              <a:gdLst>
                <a:gd name="T0" fmla="*/ 0 w 16"/>
                <a:gd name="T1" fmla="*/ 6 h 18"/>
                <a:gd name="T2" fmla="*/ 0 w 16"/>
                <a:gd name="T3" fmla="*/ 6 h 18"/>
                <a:gd name="T4" fmla="*/ 2 w 16"/>
                <a:gd name="T5" fmla="*/ 2 h 18"/>
                <a:gd name="T6" fmla="*/ 6 w 16"/>
                <a:gd name="T7" fmla="*/ 2 h 18"/>
                <a:gd name="T8" fmla="*/ 10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4 h 18"/>
                <a:gd name="T22" fmla="*/ 16 w 16"/>
                <a:gd name="T23" fmla="*/ 14 h 18"/>
                <a:gd name="T24" fmla="*/ 14 w 16"/>
                <a:gd name="T25" fmla="*/ 16 h 18"/>
                <a:gd name="T26" fmla="*/ 10 w 16"/>
                <a:gd name="T27" fmla="*/ 18 h 18"/>
                <a:gd name="T28" fmla="*/ 8 w 16"/>
                <a:gd name="T29" fmla="*/ 18 h 18"/>
                <a:gd name="T30" fmla="*/ 4 w 16"/>
                <a:gd name="T31" fmla="*/ 18 h 18"/>
                <a:gd name="T32" fmla="*/ 4 w 16"/>
                <a:gd name="T33" fmla="*/ 18 h 18"/>
                <a:gd name="T34" fmla="*/ 2 w 16"/>
                <a:gd name="T35" fmla="*/ 16 h 18"/>
                <a:gd name="T36" fmla="*/ 0 w 16"/>
                <a:gd name="T37" fmla="*/ 12 h 18"/>
                <a:gd name="T38" fmla="*/ 0 w 16"/>
                <a:gd name="T39" fmla="*/ 8 h 18"/>
                <a:gd name="T40" fmla="*/ 0 w 16"/>
                <a:gd name="T41" fmla="*/ 6 h 18"/>
                <a:gd name="T42" fmla="*/ 0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6"/>
                  </a:moveTo>
                  <a:lnTo>
                    <a:pt x="0" y="6"/>
                  </a:lnTo>
                  <a:lnTo>
                    <a:pt x="2" y="2"/>
                  </a:lnTo>
                  <a:lnTo>
                    <a:pt x="6" y="2"/>
                  </a:lnTo>
                  <a:lnTo>
                    <a:pt x="10" y="0"/>
                  </a:lnTo>
                  <a:lnTo>
                    <a:pt x="12" y="2"/>
                  </a:lnTo>
                  <a:lnTo>
                    <a:pt x="12" y="2"/>
                  </a:lnTo>
                  <a:lnTo>
                    <a:pt x="14" y="4"/>
                  </a:lnTo>
                  <a:lnTo>
                    <a:pt x="16" y="6"/>
                  </a:lnTo>
                  <a:lnTo>
                    <a:pt x="16" y="10"/>
                  </a:lnTo>
                  <a:lnTo>
                    <a:pt x="16" y="14"/>
                  </a:lnTo>
                  <a:lnTo>
                    <a:pt x="16" y="14"/>
                  </a:lnTo>
                  <a:lnTo>
                    <a:pt x="14" y="16"/>
                  </a:lnTo>
                  <a:lnTo>
                    <a:pt x="10" y="18"/>
                  </a:lnTo>
                  <a:lnTo>
                    <a:pt x="8" y="18"/>
                  </a:lnTo>
                  <a:lnTo>
                    <a:pt x="4" y="18"/>
                  </a:lnTo>
                  <a:lnTo>
                    <a:pt x="4" y="18"/>
                  </a:lnTo>
                  <a:lnTo>
                    <a:pt x="2" y="16"/>
                  </a:lnTo>
                  <a:lnTo>
                    <a:pt x="0" y="12"/>
                  </a:lnTo>
                  <a:lnTo>
                    <a:pt x="0" y="8"/>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3" name="Freeform 365"/>
            <p:cNvSpPr>
              <a:spLocks/>
            </p:cNvSpPr>
            <p:nvPr/>
          </p:nvSpPr>
          <p:spPr bwMode="auto">
            <a:xfrm>
              <a:off x="4323" y="61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2"/>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4" name="Freeform 366"/>
            <p:cNvSpPr>
              <a:spLocks/>
            </p:cNvSpPr>
            <p:nvPr/>
          </p:nvSpPr>
          <p:spPr bwMode="auto">
            <a:xfrm>
              <a:off x="4311" y="634"/>
              <a:ext cx="16" cy="16"/>
            </a:xfrm>
            <a:custGeom>
              <a:avLst/>
              <a:gdLst>
                <a:gd name="T0" fmla="*/ 2 w 16"/>
                <a:gd name="T1" fmla="*/ 2 h 16"/>
                <a:gd name="T2" fmla="*/ 2 w 16"/>
                <a:gd name="T3" fmla="*/ 2 h 16"/>
                <a:gd name="T4" fmla="*/ 4 w 16"/>
                <a:gd name="T5" fmla="*/ 0 h 16"/>
                <a:gd name="T6" fmla="*/ 8 w 16"/>
                <a:gd name="T7" fmla="*/ 0 h 16"/>
                <a:gd name="T8" fmla="*/ 10 w 16"/>
                <a:gd name="T9" fmla="*/ 0 h 16"/>
                <a:gd name="T10" fmla="*/ 14 w 16"/>
                <a:gd name="T11" fmla="*/ 2 h 16"/>
                <a:gd name="T12" fmla="*/ 14 w 16"/>
                <a:gd name="T13" fmla="*/ 2 h 16"/>
                <a:gd name="T14" fmla="*/ 16 w 16"/>
                <a:gd name="T15" fmla="*/ 4 h 16"/>
                <a:gd name="T16" fmla="*/ 16 w 16"/>
                <a:gd name="T17" fmla="*/ 8 h 16"/>
                <a:gd name="T18" fmla="*/ 16 w 16"/>
                <a:gd name="T19" fmla="*/ 10 h 16"/>
                <a:gd name="T20" fmla="*/ 14 w 16"/>
                <a:gd name="T21" fmla="*/ 14 h 16"/>
                <a:gd name="T22" fmla="*/ 14 w 16"/>
                <a:gd name="T23" fmla="*/ 14 h 16"/>
                <a:gd name="T24" fmla="*/ 12 w 16"/>
                <a:gd name="T25" fmla="*/ 16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4 h 16"/>
                <a:gd name="T40" fmla="*/ 2 w 16"/>
                <a:gd name="T41" fmla="*/ 2 h 16"/>
                <a:gd name="T42" fmla="*/ 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2"/>
                  </a:moveTo>
                  <a:lnTo>
                    <a:pt x="2" y="2"/>
                  </a:lnTo>
                  <a:lnTo>
                    <a:pt x="4" y="0"/>
                  </a:lnTo>
                  <a:lnTo>
                    <a:pt x="8" y="0"/>
                  </a:lnTo>
                  <a:lnTo>
                    <a:pt x="10" y="0"/>
                  </a:lnTo>
                  <a:lnTo>
                    <a:pt x="14" y="2"/>
                  </a:lnTo>
                  <a:lnTo>
                    <a:pt x="14" y="2"/>
                  </a:lnTo>
                  <a:lnTo>
                    <a:pt x="16" y="4"/>
                  </a:lnTo>
                  <a:lnTo>
                    <a:pt x="16" y="8"/>
                  </a:lnTo>
                  <a:lnTo>
                    <a:pt x="16" y="10"/>
                  </a:lnTo>
                  <a:lnTo>
                    <a:pt x="14" y="14"/>
                  </a:lnTo>
                  <a:lnTo>
                    <a:pt x="14" y="14"/>
                  </a:lnTo>
                  <a:lnTo>
                    <a:pt x="12" y="16"/>
                  </a:lnTo>
                  <a:lnTo>
                    <a:pt x="8" y="16"/>
                  </a:lnTo>
                  <a:lnTo>
                    <a:pt x="6" y="16"/>
                  </a:lnTo>
                  <a:lnTo>
                    <a:pt x="2" y="14"/>
                  </a:lnTo>
                  <a:lnTo>
                    <a:pt x="2" y="14"/>
                  </a:lnTo>
                  <a:lnTo>
                    <a:pt x="0" y="12"/>
                  </a:lnTo>
                  <a:lnTo>
                    <a:pt x="0" y="8"/>
                  </a:lnTo>
                  <a:lnTo>
                    <a:pt x="0" y="4"/>
                  </a:lnTo>
                  <a:lnTo>
                    <a:pt x="2" y="2"/>
                  </a:lnTo>
                  <a:lnTo>
                    <a:pt x="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5" name="Freeform 367"/>
            <p:cNvSpPr>
              <a:spLocks/>
            </p:cNvSpPr>
            <p:nvPr/>
          </p:nvSpPr>
          <p:spPr bwMode="auto">
            <a:xfrm>
              <a:off x="4297" y="646"/>
              <a:ext cx="16" cy="18"/>
            </a:xfrm>
            <a:custGeom>
              <a:avLst/>
              <a:gdLst>
                <a:gd name="T0" fmla="*/ 2 w 16"/>
                <a:gd name="T1" fmla="*/ 4 h 18"/>
                <a:gd name="T2" fmla="*/ 2 w 16"/>
                <a:gd name="T3" fmla="*/ 4 h 18"/>
                <a:gd name="T4" fmla="*/ 6 w 16"/>
                <a:gd name="T5" fmla="*/ 2 h 18"/>
                <a:gd name="T6" fmla="*/ 8 w 16"/>
                <a:gd name="T7" fmla="*/ 0 h 18"/>
                <a:gd name="T8" fmla="*/ 12 w 16"/>
                <a:gd name="T9" fmla="*/ 2 h 18"/>
                <a:gd name="T10" fmla="*/ 14 w 16"/>
                <a:gd name="T11" fmla="*/ 4 h 18"/>
                <a:gd name="T12" fmla="*/ 14 w 16"/>
                <a:gd name="T13" fmla="*/ 4 h 18"/>
                <a:gd name="T14" fmla="*/ 16 w 16"/>
                <a:gd name="T15" fmla="*/ 6 h 18"/>
                <a:gd name="T16" fmla="*/ 16 w 16"/>
                <a:gd name="T17" fmla="*/ 10 h 18"/>
                <a:gd name="T18" fmla="*/ 16 w 16"/>
                <a:gd name="T19" fmla="*/ 14 h 18"/>
                <a:gd name="T20" fmla="*/ 14 w 16"/>
                <a:gd name="T21" fmla="*/ 16 h 18"/>
                <a:gd name="T22" fmla="*/ 14 w 16"/>
                <a:gd name="T23" fmla="*/ 16 h 18"/>
                <a:gd name="T24" fmla="*/ 12 w 16"/>
                <a:gd name="T25" fmla="*/ 18 h 18"/>
                <a:gd name="T26" fmla="*/ 8 w 16"/>
                <a:gd name="T27" fmla="*/ 18 h 18"/>
                <a:gd name="T28" fmla="*/ 4 w 16"/>
                <a:gd name="T29" fmla="*/ 18 h 18"/>
                <a:gd name="T30" fmla="*/ 2 w 16"/>
                <a:gd name="T31" fmla="*/ 16 h 18"/>
                <a:gd name="T32" fmla="*/ 2 w 16"/>
                <a:gd name="T33" fmla="*/ 16 h 18"/>
                <a:gd name="T34" fmla="*/ 0 w 16"/>
                <a:gd name="T35" fmla="*/ 12 h 18"/>
                <a:gd name="T36" fmla="*/ 0 w 16"/>
                <a:gd name="T37" fmla="*/ 10 h 18"/>
                <a:gd name="T38" fmla="*/ 0 w 16"/>
                <a:gd name="T39" fmla="*/ 6 h 18"/>
                <a:gd name="T40" fmla="*/ 2 w 16"/>
                <a:gd name="T41" fmla="*/ 4 h 18"/>
                <a:gd name="T42" fmla="*/ 2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4"/>
                  </a:moveTo>
                  <a:lnTo>
                    <a:pt x="2" y="4"/>
                  </a:lnTo>
                  <a:lnTo>
                    <a:pt x="6" y="2"/>
                  </a:lnTo>
                  <a:lnTo>
                    <a:pt x="8" y="0"/>
                  </a:lnTo>
                  <a:lnTo>
                    <a:pt x="12" y="2"/>
                  </a:lnTo>
                  <a:lnTo>
                    <a:pt x="14" y="4"/>
                  </a:lnTo>
                  <a:lnTo>
                    <a:pt x="14" y="4"/>
                  </a:lnTo>
                  <a:lnTo>
                    <a:pt x="16" y="6"/>
                  </a:lnTo>
                  <a:lnTo>
                    <a:pt x="16" y="10"/>
                  </a:lnTo>
                  <a:lnTo>
                    <a:pt x="16" y="14"/>
                  </a:lnTo>
                  <a:lnTo>
                    <a:pt x="14" y="16"/>
                  </a:lnTo>
                  <a:lnTo>
                    <a:pt x="14" y="16"/>
                  </a:lnTo>
                  <a:lnTo>
                    <a:pt x="12" y="18"/>
                  </a:lnTo>
                  <a:lnTo>
                    <a:pt x="8" y="18"/>
                  </a:lnTo>
                  <a:lnTo>
                    <a:pt x="4" y="18"/>
                  </a:lnTo>
                  <a:lnTo>
                    <a:pt x="2" y="16"/>
                  </a:lnTo>
                  <a:lnTo>
                    <a:pt x="2" y="16"/>
                  </a:lnTo>
                  <a:lnTo>
                    <a:pt x="0" y="12"/>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6" name="Freeform 368"/>
            <p:cNvSpPr>
              <a:spLocks/>
            </p:cNvSpPr>
            <p:nvPr/>
          </p:nvSpPr>
          <p:spPr bwMode="auto">
            <a:xfrm>
              <a:off x="4281" y="660"/>
              <a:ext cx="18" cy="16"/>
            </a:xfrm>
            <a:custGeom>
              <a:avLst/>
              <a:gdLst>
                <a:gd name="T0" fmla="*/ 4 w 18"/>
                <a:gd name="T1" fmla="*/ 0 h 16"/>
                <a:gd name="T2" fmla="*/ 4 w 18"/>
                <a:gd name="T3" fmla="*/ 0 h 16"/>
                <a:gd name="T4" fmla="*/ 8 w 18"/>
                <a:gd name="T5" fmla="*/ 0 h 16"/>
                <a:gd name="T6" fmla="*/ 10 w 18"/>
                <a:gd name="T7" fmla="*/ 0 h 16"/>
                <a:gd name="T8" fmla="*/ 14 w 18"/>
                <a:gd name="T9" fmla="*/ 0 h 16"/>
                <a:gd name="T10" fmla="*/ 16 w 18"/>
                <a:gd name="T11" fmla="*/ 2 h 16"/>
                <a:gd name="T12" fmla="*/ 16 w 18"/>
                <a:gd name="T13" fmla="*/ 2 h 16"/>
                <a:gd name="T14" fmla="*/ 18 w 18"/>
                <a:gd name="T15" fmla="*/ 6 h 16"/>
                <a:gd name="T16" fmla="*/ 18 w 18"/>
                <a:gd name="T17" fmla="*/ 10 h 16"/>
                <a:gd name="T18" fmla="*/ 16 w 18"/>
                <a:gd name="T19" fmla="*/ 12 h 16"/>
                <a:gd name="T20" fmla="*/ 14 w 18"/>
                <a:gd name="T21" fmla="*/ 14 h 16"/>
                <a:gd name="T22" fmla="*/ 14 w 18"/>
                <a:gd name="T23" fmla="*/ 14 h 16"/>
                <a:gd name="T24" fmla="*/ 10 w 18"/>
                <a:gd name="T25" fmla="*/ 16 h 16"/>
                <a:gd name="T26" fmla="*/ 8 w 18"/>
                <a:gd name="T27" fmla="*/ 16 h 16"/>
                <a:gd name="T28" fmla="*/ 4 w 18"/>
                <a:gd name="T29" fmla="*/ 14 h 16"/>
                <a:gd name="T30" fmla="*/ 2 w 18"/>
                <a:gd name="T31" fmla="*/ 12 h 16"/>
                <a:gd name="T32" fmla="*/ 2 w 18"/>
                <a:gd name="T33" fmla="*/ 12 h 16"/>
                <a:gd name="T34" fmla="*/ 0 w 18"/>
                <a:gd name="T35" fmla="*/ 10 h 16"/>
                <a:gd name="T36" fmla="*/ 0 w 18"/>
                <a:gd name="T37" fmla="*/ 6 h 16"/>
                <a:gd name="T38" fmla="*/ 2 w 18"/>
                <a:gd name="T39" fmla="*/ 2 h 16"/>
                <a:gd name="T40" fmla="*/ 4 w 18"/>
                <a:gd name="T41" fmla="*/ 0 h 16"/>
                <a:gd name="T42" fmla="*/ 4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0"/>
                  </a:moveTo>
                  <a:lnTo>
                    <a:pt x="4" y="0"/>
                  </a:lnTo>
                  <a:lnTo>
                    <a:pt x="8" y="0"/>
                  </a:lnTo>
                  <a:lnTo>
                    <a:pt x="10" y="0"/>
                  </a:lnTo>
                  <a:lnTo>
                    <a:pt x="14" y="0"/>
                  </a:lnTo>
                  <a:lnTo>
                    <a:pt x="16" y="2"/>
                  </a:lnTo>
                  <a:lnTo>
                    <a:pt x="16" y="2"/>
                  </a:lnTo>
                  <a:lnTo>
                    <a:pt x="18" y="6"/>
                  </a:lnTo>
                  <a:lnTo>
                    <a:pt x="18" y="10"/>
                  </a:lnTo>
                  <a:lnTo>
                    <a:pt x="16" y="12"/>
                  </a:lnTo>
                  <a:lnTo>
                    <a:pt x="14" y="14"/>
                  </a:lnTo>
                  <a:lnTo>
                    <a:pt x="14" y="14"/>
                  </a:lnTo>
                  <a:lnTo>
                    <a:pt x="10" y="16"/>
                  </a:lnTo>
                  <a:lnTo>
                    <a:pt x="8" y="16"/>
                  </a:lnTo>
                  <a:lnTo>
                    <a:pt x="4" y="14"/>
                  </a:lnTo>
                  <a:lnTo>
                    <a:pt x="2" y="12"/>
                  </a:lnTo>
                  <a:lnTo>
                    <a:pt x="2" y="12"/>
                  </a:lnTo>
                  <a:lnTo>
                    <a:pt x="0" y="10"/>
                  </a:lnTo>
                  <a:lnTo>
                    <a:pt x="0" y="6"/>
                  </a:lnTo>
                  <a:lnTo>
                    <a:pt x="2" y="2"/>
                  </a:lnTo>
                  <a:lnTo>
                    <a:pt x="4" y="0"/>
                  </a:lnTo>
                  <a:lnTo>
                    <a:pt x="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7" name="Freeform 369"/>
            <p:cNvSpPr>
              <a:spLocks/>
            </p:cNvSpPr>
            <p:nvPr/>
          </p:nvSpPr>
          <p:spPr bwMode="auto">
            <a:xfrm>
              <a:off x="4265" y="670"/>
              <a:ext cx="16" cy="16"/>
            </a:xfrm>
            <a:custGeom>
              <a:avLst/>
              <a:gdLst>
                <a:gd name="T0" fmla="*/ 4 w 16"/>
                <a:gd name="T1" fmla="*/ 0 h 16"/>
                <a:gd name="T2" fmla="*/ 4 w 16"/>
                <a:gd name="T3" fmla="*/ 0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4" y="2"/>
                  </a:lnTo>
                  <a:lnTo>
                    <a:pt x="16" y="4"/>
                  </a:lnTo>
                  <a:lnTo>
                    <a:pt x="16" y="4"/>
                  </a:lnTo>
                  <a:lnTo>
                    <a:pt x="16" y="8"/>
                  </a:lnTo>
                  <a:lnTo>
                    <a:pt x="16" y="10"/>
                  </a:lnTo>
                  <a:lnTo>
                    <a:pt x="14" y="14"/>
                  </a:lnTo>
                  <a:lnTo>
                    <a:pt x="12" y="16"/>
                  </a:lnTo>
                  <a:lnTo>
                    <a:pt x="12" y="16"/>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8" name="Freeform 370"/>
            <p:cNvSpPr>
              <a:spLocks/>
            </p:cNvSpPr>
            <p:nvPr/>
          </p:nvSpPr>
          <p:spPr bwMode="auto">
            <a:xfrm>
              <a:off x="4247" y="676"/>
              <a:ext cx="16" cy="18"/>
            </a:xfrm>
            <a:custGeom>
              <a:avLst/>
              <a:gdLst>
                <a:gd name="T0" fmla="*/ 6 w 16"/>
                <a:gd name="T1" fmla="*/ 2 h 18"/>
                <a:gd name="T2" fmla="*/ 6 w 16"/>
                <a:gd name="T3" fmla="*/ 2 h 18"/>
                <a:gd name="T4" fmla="*/ 8 w 16"/>
                <a:gd name="T5" fmla="*/ 0 h 18"/>
                <a:gd name="T6" fmla="*/ 12 w 16"/>
                <a:gd name="T7" fmla="*/ 2 h 18"/>
                <a:gd name="T8" fmla="*/ 14 w 16"/>
                <a:gd name="T9" fmla="*/ 4 h 18"/>
                <a:gd name="T10" fmla="*/ 16 w 16"/>
                <a:gd name="T11" fmla="*/ 6 h 18"/>
                <a:gd name="T12" fmla="*/ 16 w 16"/>
                <a:gd name="T13" fmla="*/ 6 h 18"/>
                <a:gd name="T14" fmla="*/ 16 w 16"/>
                <a:gd name="T15" fmla="*/ 10 h 18"/>
                <a:gd name="T16" fmla="*/ 16 w 16"/>
                <a:gd name="T17" fmla="*/ 14 h 18"/>
                <a:gd name="T18" fmla="*/ 14 w 16"/>
                <a:gd name="T19" fmla="*/ 16 h 18"/>
                <a:gd name="T20" fmla="*/ 12 w 16"/>
                <a:gd name="T21" fmla="*/ 18 h 18"/>
                <a:gd name="T22" fmla="*/ 12 w 16"/>
                <a:gd name="T23" fmla="*/ 18 h 18"/>
                <a:gd name="T24" fmla="*/ 8 w 16"/>
                <a:gd name="T25" fmla="*/ 18 h 18"/>
                <a:gd name="T26" fmla="*/ 4 w 16"/>
                <a:gd name="T27" fmla="*/ 18 h 18"/>
                <a:gd name="T28" fmla="*/ 2 w 16"/>
                <a:gd name="T29" fmla="*/ 16 h 18"/>
                <a:gd name="T30" fmla="*/ 0 w 16"/>
                <a:gd name="T31" fmla="*/ 12 h 18"/>
                <a:gd name="T32" fmla="*/ 0 w 16"/>
                <a:gd name="T33" fmla="*/ 12 h 18"/>
                <a:gd name="T34" fmla="*/ 0 w 16"/>
                <a:gd name="T35" fmla="*/ 10 h 18"/>
                <a:gd name="T36" fmla="*/ 0 w 16"/>
                <a:gd name="T37" fmla="*/ 6 h 18"/>
                <a:gd name="T38" fmla="*/ 2 w 16"/>
                <a:gd name="T39" fmla="*/ 4 h 18"/>
                <a:gd name="T40" fmla="*/ 6 w 16"/>
                <a:gd name="T41" fmla="*/ 2 h 18"/>
                <a:gd name="T42" fmla="*/ 6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2"/>
                  </a:moveTo>
                  <a:lnTo>
                    <a:pt x="6" y="2"/>
                  </a:lnTo>
                  <a:lnTo>
                    <a:pt x="8" y="0"/>
                  </a:lnTo>
                  <a:lnTo>
                    <a:pt x="12" y="2"/>
                  </a:lnTo>
                  <a:lnTo>
                    <a:pt x="14" y="4"/>
                  </a:lnTo>
                  <a:lnTo>
                    <a:pt x="16" y="6"/>
                  </a:lnTo>
                  <a:lnTo>
                    <a:pt x="16" y="6"/>
                  </a:lnTo>
                  <a:lnTo>
                    <a:pt x="16" y="10"/>
                  </a:lnTo>
                  <a:lnTo>
                    <a:pt x="16" y="14"/>
                  </a:lnTo>
                  <a:lnTo>
                    <a:pt x="14" y="16"/>
                  </a:lnTo>
                  <a:lnTo>
                    <a:pt x="12" y="18"/>
                  </a:lnTo>
                  <a:lnTo>
                    <a:pt x="12" y="18"/>
                  </a:lnTo>
                  <a:lnTo>
                    <a:pt x="8" y="18"/>
                  </a:lnTo>
                  <a:lnTo>
                    <a:pt x="4" y="18"/>
                  </a:lnTo>
                  <a:lnTo>
                    <a:pt x="2" y="16"/>
                  </a:lnTo>
                  <a:lnTo>
                    <a:pt x="0" y="12"/>
                  </a:lnTo>
                  <a:lnTo>
                    <a:pt x="0" y="12"/>
                  </a:lnTo>
                  <a:lnTo>
                    <a:pt x="0" y="10"/>
                  </a:lnTo>
                  <a:lnTo>
                    <a:pt x="0" y="6"/>
                  </a:lnTo>
                  <a:lnTo>
                    <a:pt x="2" y="4"/>
                  </a:lnTo>
                  <a:lnTo>
                    <a:pt x="6" y="2"/>
                  </a:lnTo>
                  <a:lnTo>
                    <a:pt x="6"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19" name="Freeform 371"/>
            <p:cNvSpPr>
              <a:spLocks/>
            </p:cNvSpPr>
            <p:nvPr/>
          </p:nvSpPr>
          <p:spPr bwMode="auto">
            <a:xfrm>
              <a:off x="4227" y="682"/>
              <a:ext cx="18" cy="18"/>
            </a:xfrm>
            <a:custGeom>
              <a:avLst/>
              <a:gdLst>
                <a:gd name="T0" fmla="*/ 8 w 18"/>
                <a:gd name="T1" fmla="*/ 0 h 18"/>
                <a:gd name="T2" fmla="*/ 8 w 18"/>
                <a:gd name="T3" fmla="*/ 0 h 18"/>
                <a:gd name="T4" fmla="*/ 10 w 18"/>
                <a:gd name="T5" fmla="*/ 0 h 18"/>
                <a:gd name="T6" fmla="*/ 14 w 18"/>
                <a:gd name="T7" fmla="*/ 2 h 18"/>
                <a:gd name="T8" fmla="*/ 16 w 18"/>
                <a:gd name="T9" fmla="*/ 4 h 18"/>
                <a:gd name="T10" fmla="*/ 18 w 18"/>
                <a:gd name="T11" fmla="*/ 8 h 18"/>
                <a:gd name="T12" fmla="*/ 18 w 18"/>
                <a:gd name="T13" fmla="*/ 8 h 18"/>
                <a:gd name="T14" fmla="*/ 18 w 18"/>
                <a:gd name="T15" fmla="*/ 10 h 18"/>
                <a:gd name="T16" fmla="*/ 16 w 18"/>
                <a:gd name="T17" fmla="*/ 14 h 18"/>
                <a:gd name="T18" fmla="*/ 14 w 18"/>
                <a:gd name="T19" fmla="*/ 16 h 18"/>
                <a:gd name="T20" fmla="*/ 12 w 18"/>
                <a:gd name="T21" fmla="*/ 18 h 18"/>
                <a:gd name="T22" fmla="*/ 12 w 18"/>
                <a:gd name="T23" fmla="*/ 18 h 18"/>
                <a:gd name="T24" fmla="*/ 8 w 18"/>
                <a:gd name="T25" fmla="*/ 18 h 18"/>
                <a:gd name="T26" fmla="*/ 4 w 18"/>
                <a:gd name="T27" fmla="*/ 16 h 18"/>
                <a:gd name="T28" fmla="*/ 2 w 18"/>
                <a:gd name="T29" fmla="*/ 14 h 18"/>
                <a:gd name="T30" fmla="*/ 0 w 18"/>
                <a:gd name="T31" fmla="*/ 12 h 18"/>
                <a:gd name="T32" fmla="*/ 0 w 18"/>
                <a:gd name="T33" fmla="*/ 12 h 18"/>
                <a:gd name="T34" fmla="*/ 0 w 18"/>
                <a:gd name="T35" fmla="*/ 8 h 18"/>
                <a:gd name="T36" fmla="*/ 2 w 18"/>
                <a:gd name="T37" fmla="*/ 4 h 18"/>
                <a:gd name="T38" fmla="*/ 4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0" y="0"/>
                  </a:lnTo>
                  <a:lnTo>
                    <a:pt x="14" y="2"/>
                  </a:lnTo>
                  <a:lnTo>
                    <a:pt x="16" y="4"/>
                  </a:lnTo>
                  <a:lnTo>
                    <a:pt x="18" y="8"/>
                  </a:lnTo>
                  <a:lnTo>
                    <a:pt x="18" y="8"/>
                  </a:lnTo>
                  <a:lnTo>
                    <a:pt x="18" y="10"/>
                  </a:lnTo>
                  <a:lnTo>
                    <a:pt x="16" y="14"/>
                  </a:lnTo>
                  <a:lnTo>
                    <a:pt x="14" y="16"/>
                  </a:lnTo>
                  <a:lnTo>
                    <a:pt x="12" y="18"/>
                  </a:lnTo>
                  <a:lnTo>
                    <a:pt x="12" y="18"/>
                  </a:lnTo>
                  <a:lnTo>
                    <a:pt x="8" y="18"/>
                  </a:lnTo>
                  <a:lnTo>
                    <a:pt x="4" y="16"/>
                  </a:lnTo>
                  <a:lnTo>
                    <a:pt x="2" y="14"/>
                  </a:lnTo>
                  <a:lnTo>
                    <a:pt x="0" y="12"/>
                  </a:lnTo>
                  <a:lnTo>
                    <a:pt x="0" y="12"/>
                  </a:lnTo>
                  <a:lnTo>
                    <a:pt x="0" y="8"/>
                  </a:lnTo>
                  <a:lnTo>
                    <a:pt x="2" y="4"/>
                  </a:lnTo>
                  <a:lnTo>
                    <a:pt x="4"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0" name="Freeform 372"/>
            <p:cNvSpPr>
              <a:spLocks/>
            </p:cNvSpPr>
            <p:nvPr/>
          </p:nvSpPr>
          <p:spPr bwMode="auto">
            <a:xfrm>
              <a:off x="4209" y="686"/>
              <a:ext cx="16" cy="18"/>
            </a:xfrm>
            <a:custGeom>
              <a:avLst/>
              <a:gdLst>
                <a:gd name="T0" fmla="*/ 6 w 16"/>
                <a:gd name="T1" fmla="*/ 0 h 18"/>
                <a:gd name="T2" fmla="*/ 6 w 16"/>
                <a:gd name="T3" fmla="*/ 0 h 18"/>
                <a:gd name="T4" fmla="*/ 10 w 16"/>
                <a:gd name="T5" fmla="*/ 0 h 18"/>
                <a:gd name="T6" fmla="*/ 14 w 16"/>
                <a:gd name="T7" fmla="*/ 2 h 18"/>
                <a:gd name="T8" fmla="*/ 16 w 16"/>
                <a:gd name="T9" fmla="*/ 4 h 18"/>
                <a:gd name="T10" fmla="*/ 16 w 16"/>
                <a:gd name="T11" fmla="*/ 8 h 18"/>
                <a:gd name="T12" fmla="*/ 16 w 16"/>
                <a:gd name="T13" fmla="*/ 8 h 18"/>
                <a:gd name="T14" fmla="*/ 16 w 16"/>
                <a:gd name="T15" fmla="*/ 10 h 18"/>
                <a:gd name="T16" fmla="*/ 14 w 16"/>
                <a:gd name="T17" fmla="*/ 14 h 18"/>
                <a:gd name="T18" fmla="*/ 12 w 16"/>
                <a:gd name="T19" fmla="*/ 16 h 18"/>
                <a:gd name="T20" fmla="*/ 8 w 16"/>
                <a:gd name="T21" fmla="*/ 18 h 18"/>
                <a:gd name="T22" fmla="*/ 8 w 16"/>
                <a:gd name="T23" fmla="*/ 18 h 18"/>
                <a:gd name="T24" fmla="*/ 6 w 16"/>
                <a:gd name="T25" fmla="*/ 16 h 18"/>
                <a:gd name="T26" fmla="*/ 2 w 16"/>
                <a:gd name="T27" fmla="*/ 16 h 18"/>
                <a:gd name="T28" fmla="*/ 0 w 16"/>
                <a:gd name="T29" fmla="*/ 12 h 18"/>
                <a:gd name="T30" fmla="*/ 0 w 16"/>
                <a:gd name="T31" fmla="*/ 10 h 18"/>
                <a:gd name="T32" fmla="*/ 0 w 16"/>
                <a:gd name="T33" fmla="*/ 10 h 18"/>
                <a:gd name="T34" fmla="*/ 0 w 16"/>
                <a:gd name="T35" fmla="*/ 6 h 18"/>
                <a:gd name="T36" fmla="*/ 2 w 16"/>
                <a:gd name="T37" fmla="*/ 4 h 18"/>
                <a:gd name="T38" fmla="*/ 4 w 16"/>
                <a:gd name="T39" fmla="*/ 0 h 18"/>
                <a:gd name="T40" fmla="*/ 6 w 16"/>
                <a:gd name="T41" fmla="*/ 0 h 18"/>
                <a:gd name="T42" fmla="*/ 6 w 16"/>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0"/>
                  </a:moveTo>
                  <a:lnTo>
                    <a:pt x="6" y="0"/>
                  </a:lnTo>
                  <a:lnTo>
                    <a:pt x="10" y="0"/>
                  </a:lnTo>
                  <a:lnTo>
                    <a:pt x="14" y="2"/>
                  </a:lnTo>
                  <a:lnTo>
                    <a:pt x="16" y="4"/>
                  </a:lnTo>
                  <a:lnTo>
                    <a:pt x="16" y="8"/>
                  </a:lnTo>
                  <a:lnTo>
                    <a:pt x="16" y="8"/>
                  </a:lnTo>
                  <a:lnTo>
                    <a:pt x="16" y="10"/>
                  </a:lnTo>
                  <a:lnTo>
                    <a:pt x="14" y="14"/>
                  </a:lnTo>
                  <a:lnTo>
                    <a:pt x="12" y="16"/>
                  </a:lnTo>
                  <a:lnTo>
                    <a:pt x="8" y="18"/>
                  </a:lnTo>
                  <a:lnTo>
                    <a:pt x="8" y="18"/>
                  </a:lnTo>
                  <a:lnTo>
                    <a:pt x="6" y="16"/>
                  </a:lnTo>
                  <a:lnTo>
                    <a:pt x="2" y="16"/>
                  </a:lnTo>
                  <a:lnTo>
                    <a:pt x="0" y="12"/>
                  </a:lnTo>
                  <a:lnTo>
                    <a:pt x="0" y="10"/>
                  </a:lnTo>
                  <a:lnTo>
                    <a:pt x="0" y="10"/>
                  </a:lnTo>
                  <a:lnTo>
                    <a:pt x="0" y="6"/>
                  </a:lnTo>
                  <a:lnTo>
                    <a:pt x="2" y="4"/>
                  </a:lnTo>
                  <a:lnTo>
                    <a:pt x="4" y="0"/>
                  </a:lnTo>
                  <a:lnTo>
                    <a:pt x="6" y="0"/>
                  </a:lnTo>
                  <a:lnTo>
                    <a:pt x="6"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1" name="Freeform 373"/>
            <p:cNvSpPr>
              <a:spLocks/>
            </p:cNvSpPr>
            <p:nvPr/>
          </p:nvSpPr>
          <p:spPr bwMode="auto">
            <a:xfrm>
              <a:off x="4189" y="686"/>
              <a:ext cx="16" cy="18"/>
            </a:xfrm>
            <a:custGeom>
              <a:avLst/>
              <a:gdLst>
                <a:gd name="T0" fmla="*/ 8 w 16"/>
                <a:gd name="T1" fmla="*/ 0 h 18"/>
                <a:gd name="T2" fmla="*/ 8 w 16"/>
                <a:gd name="T3" fmla="*/ 0 h 18"/>
                <a:gd name="T4" fmla="*/ 12 w 16"/>
                <a:gd name="T5" fmla="*/ 2 h 18"/>
                <a:gd name="T6" fmla="*/ 14 w 16"/>
                <a:gd name="T7" fmla="*/ 4 h 18"/>
                <a:gd name="T8" fmla="*/ 16 w 16"/>
                <a:gd name="T9" fmla="*/ 6 h 18"/>
                <a:gd name="T10" fmla="*/ 16 w 16"/>
                <a:gd name="T11" fmla="*/ 10 h 18"/>
                <a:gd name="T12" fmla="*/ 16 w 16"/>
                <a:gd name="T13" fmla="*/ 10 h 18"/>
                <a:gd name="T14" fmla="*/ 16 w 16"/>
                <a:gd name="T15" fmla="*/ 12 h 18"/>
                <a:gd name="T16" fmla="*/ 14 w 16"/>
                <a:gd name="T17" fmla="*/ 16 h 18"/>
                <a:gd name="T18" fmla="*/ 12 w 16"/>
                <a:gd name="T19" fmla="*/ 18 h 18"/>
                <a:gd name="T20" fmla="*/ 8 w 16"/>
                <a:gd name="T21" fmla="*/ 18 h 18"/>
                <a:gd name="T22" fmla="*/ 8 w 16"/>
                <a:gd name="T23" fmla="*/ 18 h 18"/>
                <a:gd name="T24" fmla="*/ 4 w 16"/>
                <a:gd name="T25" fmla="*/ 18 h 18"/>
                <a:gd name="T26" fmla="*/ 2 w 16"/>
                <a:gd name="T27" fmla="*/ 16 h 18"/>
                <a:gd name="T28" fmla="*/ 0 w 16"/>
                <a:gd name="T29" fmla="*/ 12 h 18"/>
                <a:gd name="T30" fmla="*/ 0 w 16"/>
                <a:gd name="T31" fmla="*/ 10 h 18"/>
                <a:gd name="T32" fmla="*/ 0 w 16"/>
                <a:gd name="T33" fmla="*/ 10 h 18"/>
                <a:gd name="T34" fmla="*/ 0 w 16"/>
                <a:gd name="T35" fmla="*/ 6 h 18"/>
                <a:gd name="T36" fmla="*/ 2 w 16"/>
                <a:gd name="T37" fmla="*/ 4 h 18"/>
                <a:gd name="T38" fmla="*/ 6 w 16"/>
                <a:gd name="T39" fmla="*/ 2 h 18"/>
                <a:gd name="T40" fmla="*/ 8 w 16"/>
                <a:gd name="T41" fmla="*/ 0 h 18"/>
                <a:gd name="T42" fmla="*/ 8 w 16"/>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8" y="0"/>
                  </a:moveTo>
                  <a:lnTo>
                    <a:pt x="8" y="0"/>
                  </a:lnTo>
                  <a:lnTo>
                    <a:pt x="12" y="2"/>
                  </a:lnTo>
                  <a:lnTo>
                    <a:pt x="14" y="4"/>
                  </a:lnTo>
                  <a:lnTo>
                    <a:pt x="16" y="6"/>
                  </a:lnTo>
                  <a:lnTo>
                    <a:pt x="16" y="10"/>
                  </a:lnTo>
                  <a:lnTo>
                    <a:pt x="16" y="10"/>
                  </a:lnTo>
                  <a:lnTo>
                    <a:pt x="16" y="12"/>
                  </a:lnTo>
                  <a:lnTo>
                    <a:pt x="14" y="16"/>
                  </a:lnTo>
                  <a:lnTo>
                    <a:pt x="12" y="18"/>
                  </a:lnTo>
                  <a:lnTo>
                    <a:pt x="8" y="18"/>
                  </a:lnTo>
                  <a:lnTo>
                    <a:pt x="8" y="18"/>
                  </a:lnTo>
                  <a:lnTo>
                    <a:pt x="4" y="18"/>
                  </a:lnTo>
                  <a:lnTo>
                    <a:pt x="2" y="16"/>
                  </a:lnTo>
                  <a:lnTo>
                    <a:pt x="0"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2" name="Freeform 374"/>
            <p:cNvSpPr>
              <a:spLocks/>
            </p:cNvSpPr>
            <p:nvPr/>
          </p:nvSpPr>
          <p:spPr bwMode="auto">
            <a:xfrm>
              <a:off x="4169" y="686"/>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4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0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4"/>
                  </a:lnTo>
                  <a:lnTo>
                    <a:pt x="12" y="16"/>
                  </a:lnTo>
                  <a:lnTo>
                    <a:pt x="8" y="16"/>
                  </a:lnTo>
                  <a:lnTo>
                    <a:pt x="8" y="16"/>
                  </a:lnTo>
                  <a:lnTo>
                    <a:pt x="4" y="16"/>
                  </a:lnTo>
                  <a:lnTo>
                    <a:pt x="2" y="14"/>
                  </a:lnTo>
                  <a:lnTo>
                    <a:pt x="0" y="10"/>
                  </a:lnTo>
                  <a:lnTo>
                    <a:pt x="0" y="6"/>
                  </a:lnTo>
                  <a:lnTo>
                    <a:pt x="0" y="6"/>
                  </a:lnTo>
                  <a:lnTo>
                    <a:pt x="2" y="4"/>
                  </a:lnTo>
                  <a:lnTo>
                    <a:pt x="4" y="0"/>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3" name="Freeform 375"/>
            <p:cNvSpPr>
              <a:spLocks/>
            </p:cNvSpPr>
            <p:nvPr/>
          </p:nvSpPr>
          <p:spPr bwMode="auto">
            <a:xfrm>
              <a:off x="4149" y="682"/>
              <a:ext cx="18" cy="16"/>
            </a:xfrm>
            <a:custGeom>
              <a:avLst/>
              <a:gdLst>
                <a:gd name="T0" fmla="*/ 12 w 18"/>
                <a:gd name="T1" fmla="*/ 0 h 16"/>
                <a:gd name="T2" fmla="*/ 12 w 18"/>
                <a:gd name="T3" fmla="*/ 0 h 16"/>
                <a:gd name="T4" fmla="*/ 14 w 18"/>
                <a:gd name="T5" fmla="*/ 2 h 16"/>
                <a:gd name="T6" fmla="*/ 18 w 18"/>
                <a:gd name="T7" fmla="*/ 4 h 16"/>
                <a:gd name="T8" fmla="*/ 18 w 18"/>
                <a:gd name="T9" fmla="*/ 6 h 16"/>
                <a:gd name="T10" fmla="*/ 18 w 18"/>
                <a:gd name="T11" fmla="*/ 10 h 16"/>
                <a:gd name="T12" fmla="*/ 18 w 18"/>
                <a:gd name="T13" fmla="*/ 10 h 16"/>
                <a:gd name="T14" fmla="*/ 16 w 18"/>
                <a:gd name="T15" fmla="*/ 14 h 16"/>
                <a:gd name="T16" fmla="*/ 14 w 18"/>
                <a:gd name="T17" fmla="*/ 16 h 16"/>
                <a:gd name="T18" fmla="*/ 10 w 18"/>
                <a:gd name="T19" fmla="*/ 16 h 16"/>
                <a:gd name="T20" fmla="*/ 8 w 18"/>
                <a:gd name="T21" fmla="*/ 16 h 16"/>
                <a:gd name="T22" fmla="*/ 8 w 18"/>
                <a:gd name="T23" fmla="*/ 16 h 16"/>
                <a:gd name="T24" fmla="*/ 4 w 18"/>
                <a:gd name="T25" fmla="*/ 14 h 16"/>
                <a:gd name="T26" fmla="*/ 2 w 18"/>
                <a:gd name="T27" fmla="*/ 12 h 16"/>
                <a:gd name="T28" fmla="*/ 0 w 18"/>
                <a:gd name="T29" fmla="*/ 10 h 16"/>
                <a:gd name="T30" fmla="*/ 2 w 18"/>
                <a:gd name="T31" fmla="*/ 6 h 16"/>
                <a:gd name="T32" fmla="*/ 2 w 18"/>
                <a:gd name="T33" fmla="*/ 6 h 16"/>
                <a:gd name="T34" fmla="*/ 2 w 18"/>
                <a:gd name="T35" fmla="*/ 2 h 16"/>
                <a:gd name="T36" fmla="*/ 6 w 18"/>
                <a:gd name="T37" fmla="*/ 0 h 16"/>
                <a:gd name="T38" fmla="*/ 8 w 18"/>
                <a:gd name="T39" fmla="*/ 0 h 16"/>
                <a:gd name="T40" fmla="*/ 12 w 18"/>
                <a:gd name="T41" fmla="*/ 0 h 16"/>
                <a:gd name="T42" fmla="*/ 12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0"/>
                  </a:moveTo>
                  <a:lnTo>
                    <a:pt x="12" y="0"/>
                  </a:lnTo>
                  <a:lnTo>
                    <a:pt x="14" y="2"/>
                  </a:lnTo>
                  <a:lnTo>
                    <a:pt x="18" y="4"/>
                  </a:lnTo>
                  <a:lnTo>
                    <a:pt x="18" y="6"/>
                  </a:lnTo>
                  <a:lnTo>
                    <a:pt x="18" y="10"/>
                  </a:lnTo>
                  <a:lnTo>
                    <a:pt x="18" y="10"/>
                  </a:lnTo>
                  <a:lnTo>
                    <a:pt x="16" y="14"/>
                  </a:lnTo>
                  <a:lnTo>
                    <a:pt x="14" y="16"/>
                  </a:lnTo>
                  <a:lnTo>
                    <a:pt x="10" y="16"/>
                  </a:lnTo>
                  <a:lnTo>
                    <a:pt x="8" y="16"/>
                  </a:lnTo>
                  <a:lnTo>
                    <a:pt x="8" y="16"/>
                  </a:lnTo>
                  <a:lnTo>
                    <a:pt x="4" y="14"/>
                  </a:lnTo>
                  <a:lnTo>
                    <a:pt x="2" y="12"/>
                  </a:lnTo>
                  <a:lnTo>
                    <a:pt x="0" y="10"/>
                  </a:lnTo>
                  <a:lnTo>
                    <a:pt x="2" y="6"/>
                  </a:lnTo>
                  <a:lnTo>
                    <a:pt x="2"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4" name="Freeform 376"/>
            <p:cNvSpPr>
              <a:spLocks/>
            </p:cNvSpPr>
            <p:nvPr/>
          </p:nvSpPr>
          <p:spPr bwMode="auto">
            <a:xfrm>
              <a:off x="4131" y="676"/>
              <a:ext cx="18" cy="16"/>
            </a:xfrm>
            <a:custGeom>
              <a:avLst/>
              <a:gdLst>
                <a:gd name="T0" fmla="*/ 12 w 18"/>
                <a:gd name="T1" fmla="*/ 0 h 16"/>
                <a:gd name="T2" fmla="*/ 12 w 18"/>
                <a:gd name="T3" fmla="*/ 0 h 16"/>
                <a:gd name="T4" fmla="*/ 16 w 18"/>
                <a:gd name="T5" fmla="*/ 2 h 16"/>
                <a:gd name="T6" fmla="*/ 16 w 18"/>
                <a:gd name="T7" fmla="*/ 4 h 16"/>
                <a:gd name="T8" fmla="*/ 18 w 18"/>
                <a:gd name="T9" fmla="*/ 8 h 16"/>
                <a:gd name="T10" fmla="*/ 16 w 18"/>
                <a:gd name="T11" fmla="*/ 10 h 16"/>
                <a:gd name="T12" fmla="*/ 16 w 18"/>
                <a:gd name="T13" fmla="*/ 10 h 16"/>
                <a:gd name="T14" fmla="*/ 16 w 18"/>
                <a:gd name="T15" fmla="*/ 14 h 16"/>
                <a:gd name="T16" fmla="*/ 12 w 18"/>
                <a:gd name="T17" fmla="*/ 16 h 16"/>
                <a:gd name="T18" fmla="*/ 10 w 18"/>
                <a:gd name="T19" fmla="*/ 16 h 16"/>
                <a:gd name="T20" fmla="*/ 6 w 18"/>
                <a:gd name="T21" fmla="*/ 16 h 16"/>
                <a:gd name="T22" fmla="*/ 6 w 18"/>
                <a:gd name="T23" fmla="*/ 16 h 16"/>
                <a:gd name="T24" fmla="*/ 2 w 18"/>
                <a:gd name="T25" fmla="*/ 14 h 16"/>
                <a:gd name="T26" fmla="*/ 2 w 18"/>
                <a:gd name="T27" fmla="*/ 12 h 16"/>
                <a:gd name="T28" fmla="*/ 0 w 18"/>
                <a:gd name="T29" fmla="*/ 8 h 16"/>
                <a:gd name="T30" fmla="*/ 0 w 18"/>
                <a:gd name="T31" fmla="*/ 4 h 16"/>
                <a:gd name="T32" fmla="*/ 0 w 18"/>
                <a:gd name="T33" fmla="*/ 4 h 16"/>
                <a:gd name="T34" fmla="*/ 2 w 18"/>
                <a:gd name="T35" fmla="*/ 2 h 16"/>
                <a:gd name="T36" fmla="*/ 6 w 18"/>
                <a:gd name="T37" fmla="*/ 0 h 16"/>
                <a:gd name="T38" fmla="*/ 8 w 18"/>
                <a:gd name="T39" fmla="*/ 0 h 16"/>
                <a:gd name="T40" fmla="*/ 12 w 18"/>
                <a:gd name="T41" fmla="*/ 0 h 16"/>
                <a:gd name="T42" fmla="*/ 12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0"/>
                  </a:moveTo>
                  <a:lnTo>
                    <a:pt x="12" y="0"/>
                  </a:lnTo>
                  <a:lnTo>
                    <a:pt x="16" y="2"/>
                  </a:lnTo>
                  <a:lnTo>
                    <a:pt x="16" y="4"/>
                  </a:lnTo>
                  <a:lnTo>
                    <a:pt x="18" y="8"/>
                  </a:lnTo>
                  <a:lnTo>
                    <a:pt x="16" y="10"/>
                  </a:lnTo>
                  <a:lnTo>
                    <a:pt x="16" y="10"/>
                  </a:lnTo>
                  <a:lnTo>
                    <a:pt x="16" y="14"/>
                  </a:lnTo>
                  <a:lnTo>
                    <a:pt x="12" y="16"/>
                  </a:lnTo>
                  <a:lnTo>
                    <a:pt x="10" y="16"/>
                  </a:lnTo>
                  <a:lnTo>
                    <a:pt x="6" y="16"/>
                  </a:lnTo>
                  <a:lnTo>
                    <a:pt x="6" y="16"/>
                  </a:lnTo>
                  <a:lnTo>
                    <a:pt x="2" y="14"/>
                  </a:lnTo>
                  <a:lnTo>
                    <a:pt x="2" y="12"/>
                  </a:lnTo>
                  <a:lnTo>
                    <a:pt x="0" y="8"/>
                  </a:lnTo>
                  <a:lnTo>
                    <a:pt x="0" y="4"/>
                  </a:lnTo>
                  <a:lnTo>
                    <a:pt x="0" y="4"/>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5" name="Freeform 377"/>
            <p:cNvSpPr>
              <a:spLocks/>
            </p:cNvSpPr>
            <p:nvPr/>
          </p:nvSpPr>
          <p:spPr bwMode="auto">
            <a:xfrm>
              <a:off x="4113" y="666"/>
              <a:ext cx="18" cy="18"/>
            </a:xfrm>
            <a:custGeom>
              <a:avLst/>
              <a:gdLst>
                <a:gd name="T0" fmla="*/ 14 w 18"/>
                <a:gd name="T1" fmla="*/ 2 h 18"/>
                <a:gd name="T2" fmla="*/ 14 w 18"/>
                <a:gd name="T3" fmla="*/ 2 h 18"/>
                <a:gd name="T4" fmla="*/ 16 w 18"/>
                <a:gd name="T5" fmla="*/ 4 h 18"/>
                <a:gd name="T6" fmla="*/ 18 w 18"/>
                <a:gd name="T7" fmla="*/ 6 h 18"/>
                <a:gd name="T8" fmla="*/ 18 w 18"/>
                <a:gd name="T9" fmla="*/ 10 h 18"/>
                <a:gd name="T10" fmla="*/ 16 w 18"/>
                <a:gd name="T11" fmla="*/ 14 h 18"/>
                <a:gd name="T12" fmla="*/ 16 w 18"/>
                <a:gd name="T13" fmla="*/ 14 h 18"/>
                <a:gd name="T14" fmla="*/ 14 w 18"/>
                <a:gd name="T15" fmla="*/ 16 h 18"/>
                <a:gd name="T16" fmla="*/ 12 w 18"/>
                <a:gd name="T17" fmla="*/ 18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2 w 18"/>
                <a:gd name="T31" fmla="*/ 4 h 18"/>
                <a:gd name="T32" fmla="*/ 2 w 18"/>
                <a:gd name="T33" fmla="*/ 4 h 18"/>
                <a:gd name="T34" fmla="*/ 4 w 18"/>
                <a:gd name="T35" fmla="*/ 2 h 18"/>
                <a:gd name="T36" fmla="*/ 6 w 18"/>
                <a:gd name="T37" fmla="*/ 0 h 18"/>
                <a:gd name="T38" fmla="*/ 10 w 18"/>
                <a:gd name="T39" fmla="*/ 0 h 18"/>
                <a:gd name="T40" fmla="*/ 14 w 18"/>
                <a:gd name="T41" fmla="*/ 2 h 18"/>
                <a:gd name="T42" fmla="*/ 14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2"/>
                  </a:moveTo>
                  <a:lnTo>
                    <a:pt x="14" y="2"/>
                  </a:lnTo>
                  <a:lnTo>
                    <a:pt x="16" y="4"/>
                  </a:lnTo>
                  <a:lnTo>
                    <a:pt x="18" y="6"/>
                  </a:lnTo>
                  <a:lnTo>
                    <a:pt x="18" y="10"/>
                  </a:lnTo>
                  <a:lnTo>
                    <a:pt x="16" y="14"/>
                  </a:lnTo>
                  <a:lnTo>
                    <a:pt x="16" y="14"/>
                  </a:lnTo>
                  <a:lnTo>
                    <a:pt x="14" y="16"/>
                  </a:lnTo>
                  <a:lnTo>
                    <a:pt x="12" y="18"/>
                  </a:lnTo>
                  <a:lnTo>
                    <a:pt x="8" y="18"/>
                  </a:lnTo>
                  <a:lnTo>
                    <a:pt x="6" y="16"/>
                  </a:lnTo>
                  <a:lnTo>
                    <a:pt x="6" y="16"/>
                  </a:lnTo>
                  <a:lnTo>
                    <a:pt x="2" y="14"/>
                  </a:lnTo>
                  <a:lnTo>
                    <a:pt x="0" y="12"/>
                  </a:lnTo>
                  <a:lnTo>
                    <a:pt x="0" y="8"/>
                  </a:lnTo>
                  <a:lnTo>
                    <a:pt x="2" y="4"/>
                  </a:lnTo>
                  <a:lnTo>
                    <a:pt x="2" y="4"/>
                  </a:lnTo>
                  <a:lnTo>
                    <a:pt x="4" y="2"/>
                  </a:lnTo>
                  <a:lnTo>
                    <a:pt x="6" y="0"/>
                  </a:lnTo>
                  <a:lnTo>
                    <a:pt x="10"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6" name="Freeform 378"/>
            <p:cNvSpPr>
              <a:spLocks/>
            </p:cNvSpPr>
            <p:nvPr/>
          </p:nvSpPr>
          <p:spPr bwMode="auto">
            <a:xfrm>
              <a:off x="4097" y="656"/>
              <a:ext cx="18" cy="18"/>
            </a:xfrm>
            <a:custGeom>
              <a:avLst/>
              <a:gdLst>
                <a:gd name="T0" fmla="*/ 14 w 18"/>
                <a:gd name="T1" fmla="*/ 2 h 18"/>
                <a:gd name="T2" fmla="*/ 14 w 18"/>
                <a:gd name="T3" fmla="*/ 2 h 18"/>
                <a:gd name="T4" fmla="*/ 16 w 18"/>
                <a:gd name="T5" fmla="*/ 4 h 18"/>
                <a:gd name="T6" fmla="*/ 18 w 18"/>
                <a:gd name="T7" fmla="*/ 8 h 18"/>
                <a:gd name="T8" fmla="*/ 18 w 18"/>
                <a:gd name="T9" fmla="*/ 10 h 18"/>
                <a:gd name="T10" fmla="*/ 16 w 18"/>
                <a:gd name="T11" fmla="*/ 14 h 18"/>
                <a:gd name="T12" fmla="*/ 16 w 18"/>
                <a:gd name="T13" fmla="*/ 14 h 18"/>
                <a:gd name="T14" fmla="*/ 14 w 18"/>
                <a:gd name="T15" fmla="*/ 16 h 18"/>
                <a:gd name="T16" fmla="*/ 10 w 18"/>
                <a:gd name="T17" fmla="*/ 18 h 18"/>
                <a:gd name="T18" fmla="*/ 6 w 18"/>
                <a:gd name="T19" fmla="*/ 18 h 18"/>
                <a:gd name="T20" fmla="*/ 4 w 18"/>
                <a:gd name="T21" fmla="*/ 16 h 18"/>
                <a:gd name="T22" fmla="*/ 4 w 18"/>
                <a:gd name="T23" fmla="*/ 16 h 18"/>
                <a:gd name="T24" fmla="*/ 2 w 18"/>
                <a:gd name="T25" fmla="*/ 14 h 18"/>
                <a:gd name="T26" fmla="*/ 0 w 18"/>
                <a:gd name="T27" fmla="*/ 10 h 18"/>
                <a:gd name="T28" fmla="*/ 0 w 18"/>
                <a:gd name="T29" fmla="*/ 6 h 18"/>
                <a:gd name="T30" fmla="*/ 2 w 18"/>
                <a:gd name="T31" fmla="*/ 4 h 18"/>
                <a:gd name="T32" fmla="*/ 2 w 18"/>
                <a:gd name="T33" fmla="*/ 4 h 18"/>
                <a:gd name="T34" fmla="*/ 4 w 18"/>
                <a:gd name="T35" fmla="*/ 2 h 18"/>
                <a:gd name="T36" fmla="*/ 8 w 18"/>
                <a:gd name="T37" fmla="*/ 0 h 18"/>
                <a:gd name="T38" fmla="*/ 10 w 18"/>
                <a:gd name="T39" fmla="*/ 0 h 18"/>
                <a:gd name="T40" fmla="*/ 14 w 18"/>
                <a:gd name="T41" fmla="*/ 2 h 18"/>
                <a:gd name="T42" fmla="*/ 14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2"/>
                  </a:moveTo>
                  <a:lnTo>
                    <a:pt x="14" y="2"/>
                  </a:lnTo>
                  <a:lnTo>
                    <a:pt x="16" y="4"/>
                  </a:lnTo>
                  <a:lnTo>
                    <a:pt x="18" y="8"/>
                  </a:lnTo>
                  <a:lnTo>
                    <a:pt x="18" y="10"/>
                  </a:lnTo>
                  <a:lnTo>
                    <a:pt x="16" y="14"/>
                  </a:lnTo>
                  <a:lnTo>
                    <a:pt x="16" y="14"/>
                  </a:lnTo>
                  <a:lnTo>
                    <a:pt x="14" y="16"/>
                  </a:lnTo>
                  <a:lnTo>
                    <a:pt x="10" y="18"/>
                  </a:lnTo>
                  <a:lnTo>
                    <a:pt x="6" y="18"/>
                  </a:lnTo>
                  <a:lnTo>
                    <a:pt x="4" y="16"/>
                  </a:lnTo>
                  <a:lnTo>
                    <a:pt x="4" y="16"/>
                  </a:lnTo>
                  <a:lnTo>
                    <a:pt x="2" y="14"/>
                  </a:lnTo>
                  <a:lnTo>
                    <a:pt x="0" y="10"/>
                  </a:lnTo>
                  <a:lnTo>
                    <a:pt x="0" y="6"/>
                  </a:lnTo>
                  <a:lnTo>
                    <a:pt x="2" y="4"/>
                  </a:lnTo>
                  <a:lnTo>
                    <a:pt x="2" y="4"/>
                  </a:lnTo>
                  <a:lnTo>
                    <a:pt x="4" y="2"/>
                  </a:lnTo>
                  <a:lnTo>
                    <a:pt x="8" y="0"/>
                  </a:lnTo>
                  <a:lnTo>
                    <a:pt x="10"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7" name="Freeform 379"/>
            <p:cNvSpPr>
              <a:spLocks/>
            </p:cNvSpPr>
            <p:nvPr/>
          </p:nvSpPr>
          <p:spPr bwMode="auto">
            <a:xfrm>
              <a:off x="4081" y="644"/>
              <a:ext cx="18" cy="16"/>
            </a:xfrm>
            <a:custGeom>
              <a:avLst/>
              <a:gdLst>
                <a:gd name="T0" fmla="*/ 16 w 18"/>
                <a:gd name="T1" fmla="*/ 2 h 16"/>
                <a:gd name="T2" fmla="*/ 16 w 18"/>
                <a:gd name="T3" fmla="*/ 2 h 16"/>
                <a:gd name="T4" fmla="*/ 18 w 18"/>
                <a:gd name="T5" fmla="*/ 4 h 16"/>
                <a:gd name="T6" fmla="*/ 18 w 18"/>
                <a:gd name="T7" fmla="*/ 8 h 16"/>
                <a:gd name="T8" fmla="*/ 18 w 18"/>
                <a:gd name="T9" fmla="*/ 10 h 16"/>
                <a:gd name="T10" fmla="*/ 16 w 18"/>
                <a:gd name="T11" fmla="*/ 14 h 16"/>
                <a:gd name="T12" fmla="*/ 16 w 18"/>
                <a:gd name="T13" fmla="*/ 14 h 16"/>
                <a:gd name="T14" fmla="*/ 14 w 18"/>
                <a:gd name="T15" fmla="*/ 16 h 16"/>
                <a:gd name="T16" fmla="*/ 10 w 18"/>
                <a:gd name="T17" fmla="*/ 16 h 16"/>
                <a:gd name="T18" fmla="*/ 6 w 18"/>
                <a:gd name="T19" fmla="*/ 16 h 16"/>
                <a:gd name="T20" fmla="*/ 4 w 18"/>
                <a:gd name="T21" fmla="*/ 14 h 16"/>
                <a:gd name="T22" fmla="*/ 4 w 18"/>
                <a:gd name="T23" fmla="*/ 14 h 16"/>
                <a:gd name="T24" fmla="*/ 2 w 18"/>
                <a:gd name="T25" fmla="*/ 12 h 16"/>
                <a:gd name="T26" fmla="*/ 0 w 18"/>
                <a:gd name="T27" fmla="*/ 8 h 16"/>
                <a:gd name="T28" fmla="*/ 2 w 18"/>
                <a:gd name="T29" fmla="*/ 4 h 16"/>
                <a:gd name="T30" fmla="*/ 4 w 18"/>
                <a:gd name="T31" fmla="*/ 2 h 16"/>
                <a:gd name="T32" fmla="*/ 4 w 18"/>
                <a:gd name="T33" fmla="*/ 2 h 16"/>
                <a:gd name="T34" fmla="*/ 6 w 18"/>
                <a:gd name="T35" fmla="*/ 0 h 16"/>
                <a:gd name="T36" fmla="*/ 10 w 18"/>
                <a:gd name="T37" fmla="*/ 0 h 16"/>
                <a:gd name="T38" fmla="*/ 12 w 18"/>
                <a:gd name="T39" fmla="*/ 0 h 16"/>
                <a:gd name="T40" fmla="*/ 16 w 18"/>
                <a:gd name="T41" fmla="*/ 2 h 16"/>
                <a:gd name="T42" fmla="*/ 16 w 18"/>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2"/>
                  </a:moveTo>
                  <a:lnTo>
                    <a:pt x="16" y="2"/>
                  </a:lnTo>
                  <a:lnTo>
                    <a:pt x="18" y="4"/>
                  </a:lnTo>
                  <a:lnTo>
                    <a:pt x="18" y="8"/>
                  </a:lnTo>
                  <a:lnTo>
                    <a:pt x="18" y="10"/>
                  </a:lnTo>
                  <a:lnTo>
                    <a:pt x="16" y="14"/>
                  </a:lnTo>
                  <a:lnTo>
                    <a:pt x="16" y="14"/>
                  </a:lnTo>
                  <a:lnTo>
                    <a:pt x="14" y="16"/>
                  </a:lnTo>
                  <a:lnTo>
                    <a:pt x="10" y="16"/>
                  </a:lnTo>
                  <a:lnTo>
                    <a:pt x="6" y="16"/>
                  </a:lnTo>
                  <a:lnTo>
                    <a:pt x="4" y="14"/>
                  </a:lnTo>
                  <a:lnTo>
                    <a:pt x="4" y="14"/>
                  </a:lnTo>
                  <a:lnTo>
                    <a:pt x="2" y="12"/>
                  </a:lnTo>
                  <a:lnTo>
                    <a:pt x="0" y="8"/>
                  </a:lnTo>
                  <a:lnTo>
                    <a:pt x="2" y="4"/>
                  </a:lnTo>
                  <a:lnTo>
                    <a:pt x="4" y="2"/>
                  </a:lnTo>
                  <a:lnTo>
                    <a:pt x="4" y="2"/>
                  </a:lnTo>
                  <a:lnTo>
                    <a:pt x="6" y="0"/>
                  </a:lnTo>
                  <a:lnTo>
                    <a:pt x="10" y="0"/>
                  </a:lnTo>
                  <a:lnTo>
                    <a:pt x="12" y="0"/>
                  </a:lnTo>
                  <a:lnTo>
                    <a:pt x="16" y="2"/>
                  </a:lnTo>
                  <a:lnTo>
                    <a:pt x="16"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8" name="Freeform 380"/>
            <p:cNvSpPr>
              <a:spLocks/>
            </p:cNvSpPr>
            <p:nvPr/>
          </p:nvSpPr>
          <p:spPr bwMode="auto">
            <a:xfrm>
              <a:off x="4069" y="630"/>
              <a:ext cx="16" cy="16"/>
            </a:xfrm>
            <a:custGeom>
              <a:avLst/>
              <a:gdLst>
                <a:gd name="T0" fmla="*/ 14 w 16"/>
                <a:gd name="T1" fmla="*/ 2 h 16"/>
                <a:gd name="T2" fmla="*/ 14 w 16"/>
                <a:gd name="T3" fmla="*/ 2 h 16"/>
                <a:gd name="T4" fmla="*/ 16 w 16"/>
                <a:gd name="T5" fmla="*/ 6 h 16"/>
                <a:gd name="T6" fmla="*/ 16 w 16"/>
                <a:gd name="T7" fmla="*/ 8 h 16"/>
                <a:gd name="T8" fmla="*/ 16 w 16"/>
                <a:gd name="T9" fmla="*/ 12 h 16"/>
                <a:gd name="T10" fmla="*/ 14 w 16"/>
                <a:gd name="T11" fmla="*/ 14 h 16"/>
                <a:gd name="T12" fmla="*/ 14 w 16"/>
                <a:gd name="T13" fmla="*/ 14 h 16"/>
                <a:gd name="T14" fmla="*/ 10 w 16"/>
                <a:gd name="T15" fmla="*/ 16 h 16"/>
                <a:gd name="T16" fmla="*/ 8 w 16"/>
                <a:gd name="T17" fmla="*/ 16 h 16"/>
                <a:gd name="T18" fmla="*/ 4 w 16"/>
                <a:gd name="T19" fmla="*/ 16 h 16"/>
                <a:gd name="T20" fmla="*/ 2 w 16"/>
                <a:gd name="T21" fmla="*/ 14 h 16"/>
                <a:gd name="T22" fmla="*/ 2 w 16"/>
                <a:gd name="T23" fmla="*/ 14 h 16"/>
                <a:gd name="T24" fmla="*/ 0 w 16"/>
                <a:gd name="T25" fmla="*/ 10 h 16"/>
                <a:gd name="T26" fmla="*/ 0 w 16"/>
                <a:gd name="T27" fmla="*/ 6 h 16"/>
                <a:gd name="T28" fmla="*/ 0 w 16"/>
                <a:gd name="T29" fmla="*/ 4 h 16"/>
                <a:gd name="T30" fmla="*/ 2 w 16"/>
                <a:gd name="T31" fmla="*/ 0 h 16"/>
                <a:gd name="T32" fmla="*/ 2 w 16"/>
                <a:gd name="T33" fmla="*/ 0 h 16"/>
                <a:gd name="T34" fmla="*/ 6 w 16"/>
                <a:gd name="T35" fmla="*/ 0 h 16"/>
                <a:gd name="T36" fmla="*/ 10 w 16"/>
                <a:gd name="T37" fmla="*/ 0 h 16"/>
                <a:gd name="T38" fmla="*/ 12 w 16"/>
                <a:gd name="T39" fmla="*/ 0 h 16"/>
                <a:gd name="T40" fmla="*/ 14 w 16"/>
                <a:gd name="T41" fmla="*/ 2 h 16"/>
                <a:gd name="T42" fmla="*/ 1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2"/>
                  </a:moveTo>
                  <a:lnTo>
                    <a:pt x="14" y="2"/>
                  </a:lnTo>
                  <a:lnTo>
                    <a:pt x="16" y="6"/>
                  </a:lnTo>
                  <a:lnTo>
                    <a:pt x="16" y="8"/>
                  </a:lnTo>
                  <a:lnTo>
                    <a:pt x="16" y="12"/>
                  </a:lnTo>
                  <a:lnTo>
                    <a:pt x="14" y="14"/>
                  </a:ln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29" name="Freeform 381"/>
            <p:cNvSpPr>
              <a:spLocks/>
            </p:cNvSpPr>
            <p:nvPr/>
          </p:nvSpPr>
          <p:spPr bwMode="auto">
            <a:xfrm>
              <a:off x="4057" y="614"/>
              <a:ext cx="18" cy="16"/>
            </a:xfrm>
            <a:custGeom>
              <a:avLst/>
              <a:gdLst>
                <a:gd name="T0" fmla="*/ 16 w 18"/>
                <a:gd name="T1" fmla="*/ 4 h 16"/>
                <a:gd name="T2" fmla="*/ 16 w 18"/>
                <a:gd name="T3" fmla="*/ 4 h 16"/>
                <a:gd name="T4" fmla="*/ 18 w 18"/>
                <a:gd name="T5" fmla="*/ 6 h 16"/>
                <a:gd name="T6" fmla="*/ 18 w 18"/>
                <a:gd name="T7" fmla="*/ 10 h 16"/>
                <a:gd name="T8" fmla="*/ 16 w 18"/>
                <a:gd name="T9" fmla="*/ 12 h 16"/>
                <a:gd name="T10" fmla="*/ 14 w 18"/>
                <a:gd name="T11" fmla="*/ 16 h 16"/>
                <a:gd name="T12" fmla="*/ 14 w 18"/>
                <a:gd name="T13" fmla="*/ 16 h 16"/>
                <a:gd name="T14" fmla="*/ 10 w 18"/>
                <a:gd name="T15" fmla="*/ 16 h 16"/>
                <a:gd name="T16" fmla="*/ 6 w 18"/>
                <a:gd name="T17" fmla="*/ 16 h 16"/>
                <a:gd name="T18" fmla="*/ 4 w 18"/>
                <a:gd name="T19" fmla="*/ 14 h 16"/>
                <a:gd name="T20" fmla="*/ 2 w 18"/>
                <a:gd name="T21" fmla="*/ 12 h 16"/>
                <a:gd name="T22" fmla="*/ 2 w 18"/>
                <a:gd name="T23" fmla="*/ 12 h 16"/>
                <a:gd name="T24" fmla="*/ 0 w 18"/>
                <a:gd name="T25" fmla="*/ 10 h 16"/>
                <a:gd name="T26" fmla="*/ 0 w 18"/>
                <a:gd name="T27" fmla="*/ 6 h 16"/>
                <a:gd name="T28" fmla="*/ 2 w 18"/>
                <a:gd name="T29" fmla="*/ 2 h 16"/>
                <a:gd name="T30" fmla="*/ 4 w 18"/>
                <a:gd name="T31" fmla="*/ 0 h 16"/>
                <a:gd name="T32" fmla="*/ 4 w 18"/>
                <a:gd name="T33" fmla="*/ 0 h 16"/>
                <a:gd name="T34" fmla="*/ 8 w 18"/>
                <a:gd name="T35" fmla="*/ 0 h 16"/>
                <a:gd name="T36" fmla="*/ 10 w 18"/>
                <a:gd name="T37" fmla="*/ 0 h 16"/>
                <a:gd name="T38" fmla="*/ 14 w 18"/>
                <a:gd name="T39" fmla="*/ 0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6"/>
                  </a:lnTo>
                  <a:lnTo>
                    <a:pt x="18" y="10"/>
                  </a:lnTo>
                  <a:lnTo>
                    <a:pt x="16" y="12"/>
                  </a:lnTo>
                  <a:lnTo>
                    <a:pt x="14" y="16"/>
                  </a:lnTo>
                  <a:lnTo>
                    <a:pt x="14" y="16"/>
                  </a:lnTo>
                  <a:lnTo>
                    <a:pt x="10" y="16"/>
                  </a:lnTo>
                  <a:lnTo>
                    <a:pt x="6" y="16"/>
                  </a:lnTo>
                  <a:lnTo>
                    <a:pt x="4" y="14"/>
                  </a:lnTo>
                  <a:lnTo>
                    <a:pt x="2" y="12"/>
                  </a:lnTo>
                  <a:lnTo>
                    <a:pt x="2" y="12"/>
                  </a:lnTo>
                  <a:lnTo>
                    <a:pt x="0" y="10"/>
                  </a:lnTo>
                  <a:lnTo>
                    <a:pt x="0" y="6"/>
                  </a:lnTo>
                  <a:lnTo>
                    <a:pt x="2" y="2"/>
                  </a:lnTo>
                  <a:lnTo>
                    <a:pt x="4" y="0"/>
                  </a:lnTo>
                  <a:lnTo>
                    <a:pt x="4" y="0"/>
                  </a:lnTo>
                  <a:lnTo>
                    <a:pt x="8" y="0"/>
                  </a:lnTo>
                  <a:lnTo>
                    <a:pt x="10" y="0"/>
                  </a:lnTo>
                  <a:lnTo>
                    <a:pt x="14" y="0"/>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0" name="Freeform 382"/>
            <p:cNvSpPr>
              <a:spLocks/>
            </p:cNvSpPr>
            <p:nvPr/>
          </p:nvSpPr>
          <p:spPr bwMode="auto">
            <a:xfrm>
              <a:off x="4047" y="596"/>
              <a:ext cx="18" cy="18"/>
            </a:xfrm>
            <a:custGeom>
              <a:avLst/>
              <a:gdLst>
                <a:gd name="T0" fmla="*/ 16 w 18"/>
                <a:gd name="T1" fmla="*/ 4 h 18"/>
                <a:gd name="T2" fmla="*/ 16 w 18"/>
                <a:gd name="T3" fmla="*/ 4 h 18"/>
                <a:gd name="T4" fmla="*/ 18 w 18"/>
                <a:gd name="T5" fmla="*/ 8 h 18"/>
                <a:gd name="T6" fmla="*/ 18 w 18"/>
                <a:gd name="T7" fmla="*/ 12 h 18"/>
                <a:gd name="T8" fmla="*/ 16 w 18"/>
                <a:gd name="T9" fmla="*/ 14 h 18"/>
                <a:gd name="T10" fmla="*/ 12 w 18"/>
                <a:gd name="T11" fmla="*/ 16 h 18"/>
                <a:gd name="T12" fmla="*/ 12 w 18"/>
                <a:gd name="T13" fmla="*/ 16 h 18"/>
                <a:gd name="T14" fmla="*/ 10 w 18"/>
                <a:gd name="T15" fmla="*/ 18 h 18"/>
                <a:gd name="T16" fmla="*/ 6 w 18"/>
                <a:gd name="T17" fmla="*/ 16 h 18"/>
                <a:gd name="T18" fmla="*/ 4 w 18"/>
                <a:gd name="T19" fmla="*/ 16 h 18"/>
                <a:gd name="T20" fmla="*/ 2 w 18"/>
                <a:gd name="T21" fmla="*/ 12 h 18"/>
                <a:gd name="T22" fmla="*/ 2 w 18"/>
                <a:gd name="T23" fmla="*/ 12 h 18"/>
                <a:gd name="T24" fmla="*/ 0 w 18"/>
                <a:gd name="T25" fmla="*/ 10 h 18"/>
                <a:gd name="T26" fmla="*/ 0 w 18"/>
                <a:gd name="T27" fmla="*/ 6 h 18"/>
                <a:gd name="T28" fmla="*/ 2 w 18"/>
                <a:gd name="T29" fmla="*/ 2 h 18"/>
                <a:gd name="T30" fmla="*/ 6 w 18"/>
                <a:gd name="T31" fmla="*/ 0 h 18"/>
                <a:gd name="T32" fmla="*/ 6 w 18"/>
                <a:gd name="T33" fmla="*/ 0 h 18"/>
                <a:gd name="T34" fmla="*/ 8 w 18"/>
                <a:gd name="T35" fmla="*/ 0 h 18"/>
                <a:gd name="T36" fmla="*/ 12 w 18"/>
                <a:gd name="T37" fmla="*/ 0 h 18"/>
                <a:gd name="T38" fmla="*/ 14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8"/>
                  </a:lnTo>
                  <a:lnTo>
                    <a:pt x="18" y="12"/>
                  </a:lnTo>
                  <a:lnTo>
                    <a:pt x="16" y="14"/>
                  </a:lnTo>
                  <a:lnTo>
                    <a:pt x="12" y="16"/>
                  </a:lnTo>
                  <a:lnTo>
                    <a:pt x="12" y="16"/>
                  </a:lnTo>
                  <a:lnTo>
                    <a:pt x="10" y="18"/>
                  </a:lnTo>
                  <a:lnTo>
                    <a:pt x="6" y="16"/>
                  </a:lnTo>
                  <a:lnTo>
                    <a:pt x="4" y="16"/>
                  </a:lnTo>
                  <a:lnTo>
                    <a:pt x="2" y="12"/>
                  </a:lnTo>
                  <a:lnTo>
                    <a:pt x="2" y="12"/>
                  </a:lnTo>
                  <a:lnTo>
                    <a:pt x="0" y="10"/>
                  </a:lnTo>
                  <a:lnTo>
                    <a:pt x="0" y="6"/>
                  </a:lnTo>
                  <a:lnTo>
                    <a:pt x="2" y="2"/>
                  </a:lnTo>
                  <a:lnTo>
                    <a:pt x="6" y="0"/>
                  </a:lnTo>
                  <a:lnTo>
                    <a:pt x="6"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1" name="Freeform 383"/>
            <p:cNvSpPr>
              <a:spLocks/>
            </p:cNvSpPr>
            <p:nvPr/>
          </p:nvSpPr>
          <p:spPr bwMode="auto">
            <a:xfrm>
              <a:off x="4041" y="578"/>
              <a:ext cx="16" cy="18"/>
            </a:xfrm>
            <a:custGeom>
              <a:avLst/>
              <a:gdLst>
                <a:gd name="T0" fmla="*/ 16 w 16"/>
                <a:gd name="T1" fmla="*/ 6 h 18"/>
                <a:gd name="T2" fmla="*/ 16 w 16"/>
                <a:gd name="T3" fmla="*/ 6 h 18"/>
                <a:gd name="T4" fmla="*/ 16 w 16"/>
                <a:gd name="T5" fmla="*/ 10 h 18"/>
                <a:gd name="T6" fmla="*/ 16 w 16"/>
                <a:gd name="T7" fmla="*/ 12 h 18"/>
                <a:gd name="T8" fmla="*/ 14 w 16"/>
                <a:gd name="T9" fmla="*/ 14 h 18"/>
                <a:gd name="T10" fmla="*/ 10 w 16"/>
                <a:gd name="T11" fmla="*/ 16 h 18"/>
                <a:gd name="T12" fmla="*/ 10 w 16"/>
                <a:gd name="T13" fmla="*/ 16 h 18"/>
                <a:gd name="T14" fmla="*/ 8 w 16"/>
                <a:gd name="T15" fmla="*/ 18 h 18"/>
                <a:gd name="T16" fmla="*/ 4 w 16"/>
                <a:gd name="T17" fmla="*/ 16 h 18"/>
                <a:gd name="T18" fmla="*/ 2 w 16"/>
                <a:gd name="T19" fmla="*/ 14 h 18"/>
                <a:gd name="T20" fmla="*/ 0 w 16"/>
                <a:gd name="T21" fmla="*/ 12 h 18"/>
                <a:gd name="T22" fmla="*/ 0 w 16"/>
                <a:gd name="T23" fmla="*/ 12 h 18"/>
                <a:gd name="T24" fmla="*/ 0 w 16"/>
                <a:gd name="T25" fmla="*/ 8 h 18"/>
                <a:gd name="T26" fmla="*/ 0 w 16"/>
                <a:gd name="T27" fmla="*/ 4 h 18"/>
                <a:gd name="T28" fmla="*/ 2 w 16"/>
                <a:gd name="T29" fmla="*/ 2 h 18"/>
                <a:gd name="T30" fmla="*/ 6 w 16"/>
                <a:gd name="T31" fmla="*/ 0 h 18"/>
                <a:gd name="T32" fmla="*/ 6 w 16"/>
                <a:gd name="T33" fmla="*/ 0 h 18"/>
                <a:gd name="T34" fmla="*/ 8 w 16"/>
                <a:gd name="T35" fmla="*/ 0 h 18"/>
                <a:gd name="T36" fmla="*/ 12 w 16"/>
                <a:gd name="T37" fmla="*/ 0 h 18"/>
                <a:gd name="T38" fmla="*/ 14 w 16"/>
                <a:gd name="T39" fmla="*/ 2 h 18"/>
                <a:gd name="T40" fmla="*/ 16 w 16"/>
                <a:gd name="T41" fmla="*/ 6 h 18"/>
                <a:gd name="T42" fmla="*/ 16 w 16"/>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6"/>
                  </a:moveTo>
                  <a:lnTo>
                    <a:pt x="16" y="6"/>
                  </a:lnTo>
                  <a:lnTo>
                    <a:pt x="16" y="10"/>
                  </a:lnTo>
                  <a:lnTo>
                    <a:pt x="16" y="12"/>
                  </a:lnTo>
                  <a:lnTo>
                    <a:pt x="14" y="14"/>
                  </a:lnTo>
                  <a:lnTo>
                    <a:pt x="10" y="16"/>
                  </a:lnTo>
                  <a:lnTo>
                    <a:pt x="10" y="16"/>
                  </a:lnTo>
                  <a:lnTo>
                    <a:pt x="8" y="18"/>
                  </a:lnTo>
                  <a:lnTo>
                    <a:pt x="4" y="16"/>
                  </a:lnTo>
                  <a:lnTo>
                    <a:pt x="2" y="14"/>
                  </a:lnTo>
                  <a:lnTo>
                    <a:pt x="0" y="12"/>
                  </a:lnTo>
                  <a:lnTo>
                    <a:pt x="0" y="12"/>
                  </a:lnTo>
                  <a:lnTo>
                    <a:pt x="0" y="8"/>
                  </a:lnTo>
                  <a:lnTo>
                    <a:pt x="0" y="4"/>
                  </a:lnTo>
                  <a:lnTo>
                    <a:pt x="2" y="2"/>
                  </a:lnTo>
                  <a:lnTo>
                    <a:pt x="6" y="0"/>
                  </a:lnTo>
                  <a:lnTo>
                    <a:pt x="6" y="0"/>
                  </a:lnTo>
                  <a:lnTo>
                    <a:pt x="8" y="0"/>
                  </a:lnTo>
                  <a:lnTo>
                    <a:pt x="12" y="0"/>
                  </a:lnTo>
                  <a:lnTo>
                    <a:pt x="14" y="2"/>
                  </a:lnTo>
                  <a:lnTo>
                    <a:pt x="16" y="6"/>
                  </a:lnTo>
                  <a:lnTo>
                    <a:pt x="16"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2" name="Freeform 384"/>
            <p:cNvSpPr>
              <a:spLocks/>
            </p:cNvSpPr>
            <p:nvPr/>
          </p:nvSpPr>
          <p:spPr bwMode="auto">
            <a:xfrm>
              <a:off x="4035" y="558"/>
              <a:ext cx="18" cy="18"/>
            </a:xfrm>
            <a:custGeom>
              <a:avLst/>
              <a:gdLst>
                <a:gd name="T0" fmla="*/ 18 w 18"/>
                <a:gd name="T1" fmla="*/ 8 h 18"/>
                <a:gd name="T2" fmla="*/ 18 w 18"/>
                <a:gd name="T3" fmla="*/ 8 h 18"/>
                <a:gd name="T4" fmla="*/ 18 w 18"/>
                <a:gd name="T5" fmla="*/ 12 h 18"/>
                <a:gd name="T6" fmla="*/ 16 w 18"/>
                <a:gd name="T7" fmla="*/ 14 h 18"/>
                <a:gd name="T8" fmla="*/ 14 w 18"/>
                <a:gd name="T9" fmla="*/ 16 h 18"/>
                <a:gd name="T10" fmla="*/ 10 w 18"/>
                <a:gd name="T11" fmla="*/ 18 h 18"/>
                <a:gd name="T12" fmla="*/ 10 w 18"/>
                <a:gd name="T13" fmla="*/ 18 h 18"/>
                <a:gd name="T14" fmla="*/ 8 w 18"/>
                <a:gd name="T15" fmla="*/ 18 h 18"/>
                <a:gd name="T16" fmla="*/ 4 w 18"/>
                <a:gd name="T17" fmla="*/ 16 h 18"/>
                <a:gd name="T18" fmla="*/ 2 w 18"/>
                <a:gd name="T19" fmla="*/ 14 h 18"/>
                <a:gd name="T20" fmla="*/ 0 w 18"/>
                <a:gd name="T21" fmla="*/ 12 h 18"/>
                <a:gd name="T22" fmla="*/ 0 w 18"/>
                <a:gd name="T23" fmla="*/ 12 h 18"/>
                <a:gd name="T24" fmla="*/ 0 w 18"/>
                <a:gd name="T25" fmla="*/ 8 h 18"/>
                <a:gd name="T26" fmla="*/ 2 w 18"/>
                <a:gd name="T27" fmla="*/ 4 h 18"/>
                <a:gd name="T28" fmla="*/ 4 w 18"/>
                <a:gd name="T29" fmla="*/ 2 h 18"/>
                <a:gd name="T30" fmla="*/ 8 w 18"/>
                <a:gd name="T31" fmla="*/ 0 h 18"/>
                <a:gd name="T32" fmla="*/ 8 w 18"/>
                <a:gd name="T33" fmla="*/ 0 h 18"/>
                <a:gd name="T34" fmla="*/ 10 w 18"/>
                <a:gd name="T35" fmla="*/ 0 h 18"/>
                <a:gd name="T36" fmla="*/ 14 w 18"/>
                <a:gd name="T37" fmla="*/ 2 h 18"/>
                <a:gd name="T38" fmla="*/ 16 w 18"/>
                <a:gd name="T39" fmla="*/ 4 h 18"/>
                <a:gd name="T40" fmla="*/ 18 w 18"/>
                <a:gd name="T41" fmla="*/ 8 h 18"/>
                <a:gd name="T42" fmla="*/ 18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8"/>
                  </a:moveTo>
                  <a:lnTo>
                    <a:pt x="18" y="8"/>
                  </a:lnTo>
                  <a:lnTo>
                    <a:pt x="18" y="12"/>
                  </a:lnTo>
                  <a:lnTo>
                    <a:pt x="16" y="14"/>
                  </a:lnTo>
                  <a:lnTo>
                    <a:pt x="14" y="16"/>
                  </a:lnTo>
                  <a:lnTo>
                    <a:pt x="10" y="18"/>
                  </a:lnTo>
                  <a:lnTo>
                    <a:pt x="10" y="18"/>
                  </a:lnTo>
                  <a:lnTo>
                    <a:pt x="8" y="18"/>
                  </a:lnTo>
                  <a:lnTo>
                    <a:pt x="4" y="16"/>
                  </a:lnTo>
                  <a:lnTo>
                    <a:pt x="2" y="14"/>
                  </a:lnTo>
                  <a:lnTo>
                    <a:pt x="0" y="12"/>
                  </a:lnTo>
                  <a:lnTo>
                    <a:pt x="0" y="12"/>
                  </a:lnTo>
                  <a:lnTo>
                    <a:pt x="0" y="8"/>
                  </a:lnTo>
                  <a:lnTo>
                    <a:pt x="2" y="4"/>
                  </a:lnTo>
                  <a:lnTo>
                    <a:pt x="4" y="2"/>
                  </a:lnTo>
                  <a:lnTo>
                    <a:pt x="8" y="0"/>
                  </a:lnTo>
                  <a:lnTo>
                    <a:pt x="8" y="0"/>
                  </a:lnTo>
                  <a:lnTo>
                    <a:pt x="10" y="0"/>
                  </a:lnTo>
                  <a:lnTo>
                    <a:pt x="14" y="2"/>
                  </a:lnTo>
                  <a:lnTo>
                    <a:pt x="16"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3" name="Freeform 385"/>
            <p:cNvSpPr>
              <a:spLocks/>
            </p:cNvSpPr>
            <p:nvPr/>
          </p:nvSpPr>
          <p:spPr bwMode="auto">
            <a:xfrm>
              <a:off x="4033" y="540"/>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2 w 16"/>
                <a:gd name="T17" fmla="*/ 14 h 16"/>
                <a:gd name="T18" fmla="*/ 0 w 16"/>
                <a:gd name="T19" fmla="*/ 12 h 16"/>
                <a:gd name="T20" fmla="*/ 0 w 16"/>
                <a:gd name="T21" fmla="*/ 8 h 16"/>
                <a:gd name="T22" fmla="*/ 0 w 16"/>
                <a:gd name="T23" fmla="*/ 8 h 16"/>
                <a:gd name="T24" fmla="*/ 0 w 16"/>
                <a:gd name="T25" fmla="*/ 6 h 16"/>
                <a:gd name="T26" fmla="*/ 2 w 16"/>
                <a:gd name="T27" fmla="*/ 2 h 16"/>
                <a:gd name="T28" fmla="*/ 4 w 16"/>
                <a:gd name="T29" fmla="*/ 0 h 16"/>
                <a:gd name="T30" fmla="*/ 8 w 16"/>
                <a:gd name="T31" fmla="*/ 0 h 16"/>
                <a:gd name="T32" fmla="*/ 8 w 16"/>
                <a:gd name="T33" fmla="*/ 0 h 16"/>
                <a:gd name="T34" fmla="*/ 10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0"/>
                  </a:lnTo>
                  <a:lnTo>
                    <a:pt x="8" y="0"/>
                  </a:lnTo>
                  <a:lnTo>
                    <a:pt x="8" y="0"/>
                  </a:lnTo>
                  <a:lnTo>
                    <a:pt x="10" y="0"/>
                  </a:lnTo>
                  <a:lnTo>
                    <a:pt x="14"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4" name="Freeform 386"/>
            <p:cNvSpPr>
              <a:spLocks/>
            </p:cNvSpPr>
            <p:nvPr/>
          </p:nvSpPr>
          <p:spPr bwMode="auto">
            <a:xfrm>
              <a:off x="4033" y="520"/>
              <a:ext cx="16" cy="18"/>
            </a:xfrm>
            <a:custGeom>
              <a:avLst/>
              <a:gdLst>
                <a:gd name="T0" fmla="*/ 16 w 16"/>
                <a:gd name="T1" fmla="*/ 8 h 18"/>
                <a:gd name="T2" fmla="*/ 16 w 16"/>
                <a:gd name="T3" fmla="*/ 8 h 18"/>
                <a:gd name="T4" fmla="*/ 16 w 16"/>
                <a:gd name="T5" fmla="*/ 12 h 18"/>
                <a:gd name="T6" fmla="*/ 14 w 16"/>
                <a:gd name="T7" fmla="*/ 14 h 18"/>
                <a:gd name="T8" fmla="*/ 10 w 16"/>
                <a:gd name="T9" fmla="*/ 16 h 18"/>
                <a:gd name="T10" fmla="*/ 8 w 16"/>
                <a:gd name="T11" fmla="*/ 18 h 18"/>
                <a:gd name="T12" fmla="*/ 8 w 16"/>
                <a:gd name="T13" fmla="*/ 18 h 18"/>
                <a:gd name="T14" fmla="*/ 4 w 16"/>
                <a:gd name="T15" fmla="*/ 16 h 18"/>
                <a:gd name="T16" fmla="*/ 2 w 16"/>
                <a:gd name="T17" fmla="*/ 14 h 18"/>
                <a:gd name="T18" fmla="*/ 0 w 16"/>
                <a:gd name="T19" fmla="*/ 12 h 18"/>
                <a:gd name="T20" fmla="*/ 0 w 16"/>
                <a:gd name="T21" fmla="*/ 8 h 18"/>
                <a:gd name="T22" fmla="*/ 0 w 16"/>
                <a:gd name="T23" fmla="*/ 8 h 18"/>
                <a:gd name="T24" fmla="*/ 0 w 16"/>
                <a:gd name="T25" fmla="*/ 4 h 18"/>
                <a:gd name="T26" fmla="*/ 2 w 16"/>
                <a:gd name="T27" fmla="*/ 2 h 18"/>
                <a:gd name="T28" fmla="*/ 4 w 16"/>
                <a:gd name="T29" fmla="*/ 0 h 18"/>
                <a:gd name="T30" fmla="*/ 8 w 16"/>
                <a:gd name="T31" fmla="*/ 0 h 18"/>
                <a:gd name="T32" fmla="*/ 8 w 16"/>
                <a:gd name="T33" fmla="*/ 0 h 18"/>
                <a:gd name="T34" fmla="*/ 12 w 16"/>
                <a:gd name="T35" fmla="*/ 0 h 18"/>
                <a:gd name="T36" fmla="*/ 14 w 16"/>
                <a:gd name="T37" fmla="*/ 2 h 18"/>
                <a:gd name="T38" fmla="*/ 16 w 16"/>
                <a:gd name="T39" fmla="*/ 6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2"/>
                  </a:lnTo>
                  <a:lnTo>
                    <a:pt x="14" y="14"/>
                  </a:lnTo>
                  <a:lnTo>
                    <a:pt x="10" y="16"/>
                  </a:lnTo>
                  <a:lnTo>
                    <a:pt x="8" y="18"/>
                  </a:lnTo>
                  <a:lnTo>
                    <a:pt x="8" y="18"/>
                  </a:lnTo>
                  <a:lnTo>
                    <a:pt x="4" y="16"/>
                  </a:lnTo>
                  <a:lnTo>
                    <a:pt x="2" y="14"/>
                  </a:lnTo>
                  <a:lnTo>
                    <a:pt x="0" y="12"/>
                  </a:lnTo>
                  <a:lnTo>
                    <a:pt x="0" y="8"/>
                  </a:lnTo>
                  <a:lnTo>
                    <a:pt x="0" y="8"/>
                  </a:lnTo>
                  <a:lnTo>
                    <a:pt x="0" y="4"/>
                  </a:lnTo>
                  <a:lnTo>
                    <a:pt x="2" y="2"/>
                  </a:lnTo>
                  <a:lnTo>
                    <a:pt x="4" y="0"/>
                  </a:lnTo>
                  <a:lnTo>
                    <a:pt x="8" y="0"/>
                  </a:lnTo>
                  <a:lnTo>
                    <a:pt x="8" y="0"/>
                  </a:lnTo>
                  <a:lnTo>
                    <a:pt x="12" y="0"/>
                  </a:lnTo>
                  <a:lnTo>
                    <a:pt x="14" y="2"/>
                  </a:lnTo>
                  <a:lnTo>
                    <a:pt x="16" y="6"/>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5" name="Freeform 387"/>
            <p:cNvSpPr>
              <a:spLocks/>
            </p:cNvSpPr>
            <p:nvPr/>
          </p:nvSpPr>
          <p:spPr bwMode="auto">
            <a:xfrm>
              <a:off x="4035" y="500"/>
              <a:ext cx="16" cy="18"/>
            </a:xfrm>
            <a:custGeom>
              <a:avLst/>
              <a:gdLst>
                <a:gd name="T0" fmla="*/ 16 w 16"/>
                <a:gd name="T1" fmla="*/ 10 h 18"/>
                <a:gd name="T2" fmla="*/ 16 w 16"/>
                <a:gd name="T3" fmla="*/ 10 h 18"/>
                <a:gd name="T4" fmla="*/ 16 w 16"/>
                <a:gd name="T5" fmla="*/ 14 h 18"/>
                <a:gd name="T6" fmla="*/ 12 w 16"/>
                <a:gd name="T7" fmla="*/ 16 h 18"/>
                <a:gd name="T8" fmla="*/ 10 w 16"/>
                <a:gd name="T9" fmla="*/ 18 h 18"/>
                <a:gd name="T10" fmla="*/ 6 w 16"/>
                <a:gd name="T11" fmla="*/ 18 h 18"/>
                <a:gd name="T12" fmla="*/ 6 w 16"/>
                <a:gd name="T13" fmla="*/ 18 h 18"/>
                <a:gd name="T14" fmla="*/ 4 w 16"/>
                <a:gd name="T15" fmla="*/ 16 h 18"/>
                <a:gd name="T16" fmla="*/ 0 w 16"/>
                <a:gd name="T17" fmla="*/ 14 h 18"/>
                <a:gd name="T18" fmla="*/ 0 w 16"/>
                <a:gd name="T19" fmla="*/ 10 h 18"/>
                <a:gd name="T20" fmla="*/ 0 w 16"/>
                <a:gd name="T21" fmla="*/ 8 h 18"/>
                <a:gd name="T22" fmla="*/ 0 w 16"/>
                <a:gd name="T23" fmla="*/ 8 h 18"/>
                <a:gd name="T24" fmla="*/ 0 w 16"/>
                <a:gd name="T25" fmla="*/ 4 h 18"/>
                <a:gd name="T26" fmla="*/ 4 w 16"/>
                <a:gd name="T27" fmla="*/ 2 h 18"/>
                <a:gd name="T28" fmla="*/ 6 w 16"/>
                <a:gd name="T29" fmla="*/ 0 h 18"/>
                <a:gd name="T30" fmla="*/ 10 w 16"/>
                <a:gd name="T31" fmla="*/ 0 h 18"/>
                <a:gd name="T32" fmla="*/ 10 w 16"/>
                <a:gd name="T33" fmla="*/ 0 h 18"/>
                <a:gd name="T34" fmla="*/ 12 w 16"/>
                <a:gd name="T35" fmla="*/ 2 h 18"/>
                <a:gd name="T36" fmla="*/ 16 w 16"/>
                <a:gd name="T37" fmla="*/ 4 h 18"/>
                <a:gd name="T38" fmla="*/ 16 w 16"/>
                <a:gd name="T39" fmla="*/ 6 h 18"/>
                <a:gd name="T40" fmla="*/ 16 w 16"/>
                <a:gd name="T41" fmla="*/ 10 h 18"/>
                <a:gd name="T42" fmla="*/ 16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0"/>
                  </a:moveTo>
                  <a:lnTo>
                    <a:pt x="16" y="10"/>
                  </a:lnTo>
                  <a:lnTo>
                    <a:pt x="16" y="14"/>
                  </a:lnTo>
                  <a:lnTo>
                    <a:pt x="12" y="16"/>
                  </a:lnTo>
                  <a:lnTo>
                    <a:pt x="10" y="18"/>
                  </a:lnTo>
                  <a:lnTo>
                    <a:pt x="6" y="18"/>
                  </a:lnTo>
                  <a:lnTo>
                    <a:pt x="6" y="18"/>
                  </a:lnTo>
                  <a:lnTo>
                    <a:pt x="4" y="16"/>
                  </a:lnTo>
                  <a:lnTo>
                    <a:pt x="0" y="14"/>
                  </a:lnTo>
                  <a:lnTo>
                    <a:pt x="0" y="10"/>
                  </a:lnTo>
                  <a:lnTo>
                    <a:pt x="0" y="8"/>
                  </a:lnTo>
                  <a:lnTo>
                    <a:pt x="0" y="8"/>
                  </a:lnTo>
                  <a:lnTo>
                    <a:pt x="0" y="4"/>
                  </a:lnTo>
                  <a:lnTo>
                    <a:pt x="4" y="2"/>
                  </a:lnTo>
                  <a:lnTo>
                    <a:pt x="6" y="0"/>
                  </a:lnTo>
                  <a:lnTo>
                    <a:pt x="10" y="0"/>
                  </a:lnTo>
                  <a:lnTo>
                    <a:pt x="10" y="0"/>
                  </a:lnTo>
                  <a:lnTo>
                    <a:pt x="12" y="2"/>
                  </a:lnTo>
                  <a:lnTo>
                    <a:pt x="16" y="4"/>
                  </a:lnTo>
                  <a:lnTo>
                    <a:pt x="16" y="6"/>
                  </a:lnTo>
                  <a:lnTo>
                    <a:pt x="16" y="10"/>
                  </a:lnTo>
                  <a:lnTo>
                    <a:pt x="16"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6" name="Freeform 388"/>
            <p:cNvSpPr>
              <a:spLocks/>
            </p:cNvSpPr>
            <p:nvPr/>
          </p:nvSpPr>
          <p:spPr bwMode="auto">
            <a:xfrm>
              <a:off x="4039" y="482"/>
              <a:ext cx="18" cy="16"/>
            </a:xfrm>
            <a:custGeom>
              <a:avLst/>
              <a:gdLst>
                <a:gd name="T0" fmla="*/ 16 w 18"/>
                <a:gd name="T1" fmla="*/ 10 h 16"/>
                <a:gd name="T2" fmla="*/ 16 w 18"/>
                <a:gd name="T3" fmla="*/ 10 h 16"/>
                <a:gd name="T4" fmla="*/ 16 w 18"/>
                <a:gd name="T5" fmla="*/ 14 h 16"/>
                <a:gd name="T6" fmla="*/ 12 w 18"/>
                <a:gd name="T7" fmla="*/ 16 h 16"/>
                <a:gd name="T8" fmla="*/ 10 w 18"/>
                <a:gd name="T9" fmla="*/ 16 h 16"/>
                <a:gd name="T10" fmla="*/ 6 w 18"/>
                <a:gd name="T11" fmla="*/ 16 h 16"/>
                <a:gd name="T12" fmla="*/ 6 w 18"/>
                <a:gd name="T13" fmla="*/ 16 h 16"/>
                <a:gd name="T14" fmla="*/ 2 w 18"/>
                <a:gd name="T15" fmla="*/ 14 h 16"/>
                <a:gd name="T16" fmla="*/ 0 w 18"/>
                <a:gd name="T17" fmla="*/ 12 h 16"/>
                <a:gd name="T18" fmla="*/ 0 w 18"/>
                <a:gd name="T19" fmla="*/ 8 h 16"/>
                <a:gd name="T20" fmla="*/ 0 w 18"/>
                <a:gd name="T21" fmla="*/ 6 h 16"/>
                <a:gd name="T22" fmla="*/ 0 w 18"/>
                <a:gd name="T23" fmla="*/ 6 h 16"/>
                <a:gd name="T24" fmla="*/ 2 w 18"/>
                <a:gd name="T25" fmla="*/ 2 h 16"/>
                <a:gd name="T26" fmla="*/ 4 w 18"/>
                <a:gd name="T27" fmla="*/ 0 h 16"/>
                <a:gd name="T28" fmla="*/ 8 w 18"/>
                <a:gd name="T29" fmla="*/ 0 h 16"/>
                <a:gd name="T30" fmla="*/ 12 w 18"/>
                <a:gd name="T31" fmla="*/ 0 h 16"/>
                <a:gd name="T32" fmla="*/ 12 w 18"/>
                <a:gd name="T33" fmla="*/ 0 h 16"/>
                <a:gd name="T34" fmla="*/ 14 w 18"/>
                <a:gd name="T35" fmla="*/ 2 h 16"/>
                <a:gd name="T36" fmla="*/ 16 w 18"/>
                <a:gd name="T37" fmla="*/ 4 h 16"/>
                <a:gd name="T38" fmla="*/ 18 w 18"/>
                <a:gd name="T39" fmla="*/ 6 h 16"/>
                <a:gd name="T40" fmla="*/ 16 w 18"/>
                <a:gd name="T41" fmla="*/ 10 h 16"/>
                <a:gd name="T42" fmla="*/ 16 w 18"/>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0"/>
                  </a:moveTo>
                  <a:lnTo>
                    <a:pt x="16" y="10"/>
                  </a:lnTo>
                  <a:lnTo>
                    <a:pt x="16" y="14"/>
                  </a:lnTo>
                  <a:lnTo>
                    <a:pt x="12" y="16"/>
                  </a:lnTo>
                  <a:lnTo>
                    <a:pt x="10" y="16"/>
                  </a:lnTo>
                  <a:lnTo>
                    <a:pt x="6" y="16"/>
                  </a:lnTo>
                  <a:lnTo>
                    <a:pt x="6" y="16"/>
                  </a:lnTo>
                  <a:lnTo>
                    <a:pt x="2" y="14"/>
                  </a:lnTo>
                  <a:lnTo>
                    <a:pt x="0" y="12"/>
                  </a:lnTo>
                  <a:lnTo>
                    <a:pt x="0" y="8"/>
                  </a:lnTo>
                  <a:lnTo>
                    <a:pt x="0" y="6"/>
                  </a:lnTo>
                  <a:lnTo>
                    <a:pt x="0" y="6"/>
                  </a:lnTo>
                  <a:lnTo>
                    <a:pt x="2" y="2"/>
                  </a:lnTo>
                  <a:lnTo>
                    <a:pt x="4" y="0"/>
                  </a:lnTo>
                  <a:lnTo>
                    <a:pt x="8" y="0"/>
                  </a:lnTo>
                  <a:lnTo>
                    <a:pt x="12" y="0"/>
                  </a:lnTo>
                  <a:lnTo>
                    <a:pt x="12" y="0"/>
                  </a:lnTo>
                  <a:lnTo>
                    <a:pt x="14" y="2"/>
                  </a:lnTo>
                  <a:lnTo>
                    <a:pt x="16" y="4"/>
                  </a:lnTo>
                  <a:lnTo>
                    <a:pt x="18" y="6"/>
                  </a:lnTo>
                  <a:lnTo>
                    <a:pt x="16" y="10"/>
                  </a:lnTo>
                  <a:lnTo>
                    <a:pt x="16"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7" name="Freeform 389"/>
            <p:cNvSpPr>
              <a:spLocks/>
            </p:cNvSpPr>
            <p:nvPr/>
          </p:nvSpPr>
          <p:spPr bwMode="auto">
            <a:xfrm>
              <a:off x="4045" y="462"/>
              <a:ext cx="18" cy="18"/>
            </a:xfrm>
            <a:custGeom>
              <a:avLst/>
              <a:gdLst>
                <a:gd name="T0" fmla="*/ 18 w 18"/>
                <a:gd name="T1" fmla="*/ 12 h 18"/>
                <a:gd name="T2" fmla="*/ 18 w 18"/>
                <a:gd name="T3" fmla="*/ 12 h 18"/>
                <a:gd name="T4" fmla="*/ 16 w 18"/>
                <a:gd name="T5" fmla="*/ 16 h 18"/>
                <a:gd name="T6" fmla="*/ 12 w 18"/>
                <a:gd name="T7" fmla="*/ 18 h 18"/>
                <a:gd name="T8" fmla="*/ 10 w 18"/>
                <a:gd name="T9" fmla="*/ 18 h 18"/>
                <a:gd name="T10" fmla="*/ 6 w 18"/>
                <a:gd name="T11" fmla="*/ 18 h 18"/>
                <a:gd name="T12" fmla="*/ 6 w 18"/>
                <a:gd name="T13" fmla="*/ 18 h 18"/>
                <a:gd name="T14" fmla="*/ 4 w 18"/>
                <a:gd name="T15" fmla="*/ 16 h 18"/>
                <a:gd name="T16" fmla="*/ 2 w 18"/>
                <a:gd name="T17" fmla="*/ 12 h 18"/>
                <a:gd name="T18" fmla="*/ 0 w 18"/>
                <a:gd name="T19" fmla="*/ 10 h 18"/>
                <a:gd name="T20" fmla="*/ 2 w 18"/>
                <a:gd name="T21" fmla="*/ 6 h 18"/>
                <a:gd name="T22" fmla="*/ 2 w 18"/>
                <a:gd name="T23" fmla="*/ 6 h 18"/>
                <a:gd name="T24" fmla="*/ 4 w 18"/>
                <a:gd name="T25" fmla="*/ 4 h 18"/>
                <a:gd name="T26" fmla="*/ 6 w 18"/>
                <a:gd name="T27" fmla="*/ 2 h 18"/>
                <a:gd name="T28" fmla="*/ 10 w 18"/>
                <a:gd name="T29" fmla="*/ 0 h 18"/>
                <a:gd name="T30" fmla="*/ 12 w 18"/>
                <a:gd name="T31" fmla="*/ 2 h 18"/>
                <a:gd name="T32" fmla="*/ 12 w 18"/>
                <a:gd name="T33" fmla="*/ 2 h 18"/>
                <a:gd name="T34" fmla="*/ 16 w 18"/>
                <a:gd name="T35" fmla="*/ 4 h 18"/>
                <a:gd name="T36" fmla="*/ 18 w 18"/>
                <a:gd name="T37" fmla="*/ 6 h 18"/>
                <a:gd name="T38" fmla="*/ 18 w 18"/>
                <a:gd name="T39" fmla="*/ 10 h 18"/>
                <a:gd name="T40" fmla="*/ 18 w 18"/>
                <a:gd name="T41" fmla="*/ 12 h 18"/>
                <a:gd name="T42" fmla="*/ 18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2"/>
                  </a:moveTo>
                  <a:lnTo>
                    <a:pt x="18" y="12"/>
                  </a:lnTo>
                  <a:lnTo>
                    <a:pt x="16" y="16"/>
                  </a:lnTo>
                  <a:lnTo>
                    <a:pt x="12" y="18"/>
                  </a:lnTo>
                  <a:lnTo>
                    <a:pt x="10" y="18"/>
                  </a:lnTo>
                  <a:lnTo>
                    <a:pt x="6" y="18"/>
                  </a:lnTo>
                  <a:lnTo>
                    <a:pt x="6" y="18"/>
                  </a:lnTo>
                  <a:lnTo>
                    <a:pt x="4" y="16"/>
                  </a:lnTo>
                  <a:lnTo>
                    <a:pt x="2" y="12"/>
                  </a:lnTo>
                  <a:lnTo>
                    <a:pt x="0" y="10"/>
                  </a:lnTo>
                  <a:lnTo>
                    <a:pt x="2" y="6"/>
                  </a:lnTo>
                  <a:lnTo>
                    <a:pt x="2" y="6"/>
                  </a:lnTo>
                  <a:lnTo>
                    <a:pt x="4" y="4"/>
                  </a:lnTo>
                  <a:lnTo>
                    <a:pt x="6" y="2"/>
                  </a:lnTo>
                  <a:lnTo>
                    <a:pt x="10" y="0"/>
                  </a:lnTo>
                  <a:lnTo>
                    <a:pt x="12" y="2"/>
                  </a:lnTo>
                  <a:lnTo>
                    <a:pt x="12" y="2"/>
                  </a:lnTo>
                  <a:lnTo>
                    <a:pt x="16" y="4"/>
                  </a:lnTo>
                  <a:lnTo>
                    <a:pt x="18" y="6"/>
                  </a:lnTo>
                  <a:lnTo>
                    <a:pt x="18" y="10"/>
                  </a:lnTo>
                  <a:lnTo>
                    <a:pt x="18" y="12"/>
                  </a:lnTo>
                  <a:lnTo>
                    <a:pt x="18"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8" name="Freeform 390"/>
            <p:cNvSpPr>
              <a:spLocks/>
            </p:cNvSpPr>
            <p:nvPr/>
          </p:nvSpPr>
          <p:spPr bwMode="auto">
            <a:xfrm>
              <a:off x="4055" y="446"/>
              <a:ext cx="16" cy="16"/>
            </a:xfrm>
            <a:custGeom>
              <a:avLst/>
              <a:gdLst>
                <a:gd name="T0" fmla="*/ 16 w 16"/>
                <a:gd name="T1" fmla="*/ 12 h 16"/>
                <a:gd name="T2" fmla="*/ 16 w 16"/>
                <a:gd name="T3" fmla="*/ 12 h 16"/>
                <a:gd name="T4" fmla="*/ 14 w 16"/>
                <a:gd name="T5" fmla="*/ 16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0 h 16"/>
                <a:gd name="T18" fmla="*/ 0 w 16"/>
                <a:gd name="T19" fmla="*/ 6 h 16"/>
                <a:gd name="T20" fmla="*/ 0 w 16"/>
                <a:gd name="T21" fmla="*/ 4 h 16"/>
                <a:gd name="T22" fmla="*/ 0 w 16"/>
                <a:gd name="T23" fmla="*/ 4 h 16"/>
                <a:gd name="T24" fmla="*/ 4 w 16"/>
                <a:gd name="T25" fmla="*/ 2 h 16"/>
                <a:gd name="T26" fmla="*/ 6 w 16"/>
                <a:gd name="T27" fmla="*/ 0 h 16"/>
                <a:gd name="T28" fmla="*/ 10 w 16"/>
                <a:gd name="T29" fmla="*/ 0 h 16"/>
                <a:gd name="T30" fmla="*/ 12 w 16"/>
                <a:gd name="T31" fmla="*/ 0 h 16"/>
                <a:gd name="T32" fmla="*/ 12 w 16"/>
                <a:gd name="T33" fmla="*/ 0 h 16"/>
                <a:gd name="T34" fmla="*/ 16 w 16"/>
                <a:gd name="T35" fmla="*/ 4 h 16"/>
                <a:gd name="T36" fmla="*/ 16 w 16"/>
                <a:gd name="T37" fmla="*/ 6 h 16"/>
                <a:gd name="T38" fmla="*/ 16 w 16"/>
                <a:gd name="T39" fmla="*/ 10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6"/>
                  </a:lnTo>
                  <a:lnTo>
                    <a:pt x="10" y="16"/>
                  </a:lnTo>
                  <a:lnTo>
                    <a:pt x="8" y="16"/>
                  </a:lnTo>
                  <a:lnTo>
                    <a:pt x="4" y="16"/>
                  </a:lnTo>
                  <a:lnTo>
                    <a:pt x="4" y="16"/>
                  </a:lnTo>
                  <a:lnTo>
                    <a:pt x="2" y="14"/>
                  </a:lnTo>
                  <a:lnTo>
                    <a:pt x="0" y="10"/>
                  </a:lnTo>
                  <a:lnTo>
                    <a:pt x="0" y="6"/>
                  </a:lnTo>
                  <a:lnTo>
                    <a:pt x="0" y="4"/>
                  </a:lnTo>
                  <a:lnTo>
                    <a:pt x="0" y="4"/>
                  </a:lnTo>
                  <a:lnTo>
                    <a:pt x="4" y="2"/>
                  </a:lnTo>
                  <a:lnTo>
                    <a:pt x="6" y="0"/>
                  </a:lnTo>
                  <a:lnTo>
                    <a:pt x="10" y="0"/>
                  </a:lnTo>
                  <a:lnTo>
                    <a:pt x="12" y="0"/>
                  </a:lnTo>
                  <a:lnTo>
                    <a:pt x="12" y="0"/>
                  </a:lnTo>
                  <a:lnTo>
                    <a:pt x="16" y="4"/>
                  </a:lnTo>
                  <a:lnTo>
                    <a:pt x="16" y="6"/>
                  </a:lnTo>
                  <a:lnTo>
                    <a:pt x="16"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39" name="Freeform 391"/>
            <p:cNvSpPr>
              <a:spLocks/>
            </p:cNvSpPr>
            <p:nvPr/>
          </p:nvSpPr>
          <p:spPr bwMode="auto">
            <a:xfrm>
              <a:off x="4065" y="430"/>
              <a:ext cx="18" cy="16"/>
            </a:xfrm>
            <a:custGeom>
              <a:avLst/>
              <a:gdLst>
                <a:gd name="T0" fmla="*/ 16 w 18"/>
                <a:gd name="T1" fmla="*/ 14 h 16"/>
                <a:gd name="T2" fmla="*/ 16 w 18"/>
                <a:gd name="T3" fmla="*/ 14 h 16"/>
                <a:gd name="T4" fmla="*/ 14 w 18"/>
                <a:gd name="T5" fmla="*/ 16 h 16"/>
                <a:gd name="T6" fmla="*/ 10 w 18"/>
                <a:gd name="T7" fmla="*/ 16 h 16"/>
                <a:gd name="T8" fmla="*/ 8 w 18"/>
                <a:gd name="T9" fmla="*/ 16 h 16"/>
                <a:gd name="T10" fmla="*/ 4 w 18"/>
                <a:gd name="T11" fmla="*/ 14 h 16"/>
                <a:gd name="T12" fmla="*/ 4 w 18"/>
                <a:gd name="T13" fmla="*/ 14 h 16"/>
                <a:gd name="T14" fmla="*/ 2 w 18"/>
                <a:gd name="T15" fmla="*/ 12 h 16"/>
                <a:gd name="T16" fmla="*/ 0 w 18"/>
                <a:gd name="T17" fmla="*/ 10 h 16"/>
                <a:gd name="T18" fmla="*/ 2 w 18"/>
                <a:gd name="T19" fmla="*/ 6 h 16"/>
                <a:gd name="T20" fmla="*/ 2 w 18"/>
                <a:gd name="T21" fmla="*/ 2 h 16"/>
                <a:gd name="T22" fmla="*/ 2 w 18"/>
                <a:gd name="T23" fmla="*/ 2 h 16"/>
                <a:gd name="T24" fmla="*/ 6 w 18"/>
                <a:gd name="T25" fmla="*/ 0 h 16"/>
                <a:gd name="T26" fmla="*/ 8 w 18"/>
                <a:gd name="T27" fmla="*/ 0 h 16"/>
                <a:gd name="T28" fmla="*/ 12 w 18"/>
                <a:gd name="T29" fmla="*/ 0 h 16"/>
                <a:gd name="T30" fmla="*/ 14 w 18"/>
                <a:gd name="T31" fmla="*/ 2 h 16"/>
                <a:gd name="T32" fmla="*/ 14 w 18"/>
                <a:gd name="T33" fmla="*/ 2 h 16"/>
                <a:gd name="T34" fmla="*/ 18 w 18"/>
                <a:gd name="T35" fmla="*/ 4 h 16"/>
                <a:gd name="T36" fmla="*/ 18 w 18"/>
                <a:gd name="T37" fmla="*/ 6 h 16"/>
                <a:gd name="T38" fmla="*/ 18 w 18"/>
                <a:gd name="T39" fmla="*/ 10 h 16"/>
                <a:gd name="T40" fmla="*/ 16 w 18"/>
                <a:gd name="T41" fmla="*/ 14 h 16"/>
                <a:gd name="T42" fmla="*/ 16 w 18"/>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4"/>
                  </a:moveTo>
                  <a:lnTo>
                    <a:pt x="16" y="14"/>
                  </a:lnTo>
                  <a:lnTo>
                    <a:pt x="14" y="16"/>
                  </a:lnTo>
                  <a:lnTo>
                    <a:pt x="10" y="16"/>
                  </a:lnTo>
                  <a:lnTo>
                    <a:pt x="8" y="16"/>
                  </a:lnTo>
                  <a:lnTo>
                    <a:pt x="4" y="14"/>
                  </a:lnTo>
                  <a:lnTo>
                    <a:pt x="4" y="14"/>
                  </a:lnTo>
                  <a:lnTo>
                    <a:pt x="2" y="12"/>
                  </a:lnTo>
                  <a:lnTo>
                    <a:pt x="0" y="10"/>
                  </a:lnTo>
                  <a:lnTo>
                    <a:pt x="2" y="6"/>
                  </a:lnTo>
                  <a:lnTo>
                    <a:pt x="2" y="2"/>
                  </a:lnTo>
                  <a:lnTo>
                    <a:pt x="2" y="2"/>
                  </a:lnTo>
                  <a:lnTo>
                    <a:pt x="6" y="0"/>
                  </a:lnTo>
                  <a:lnTo>
                    <a:pt x="8" y="0"/>
                  </a:lnTo>
                  <a:lnTo>
                    <a:pt x="12" y="0"/>
                  </a:lnTo>
                  <a:lnTo>
                    <a:pt x="14" y="2"/>
                  </a:lnTo>
                  <a:lnTo>
                    <a:pt x="14" y="2"/>
                  </a:lnTo>
                  <a:lnTo>
                    <a:pt x="18" y="4"/>
                  </a:lnTo>
                  <a:lnTo>
                    <a:pt x="18" y="6"/>
                  </a:lnTo>
                  <a:lnTo>
                    <a:pt x="18" y="10"/>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0" name="Freeform 392"/>
            <p:cNvSpPr>
              <a:spLocks/>
            </p:cNvSpPr>
            <p:nvPr/>
          </p:nvSpPr>
          <p:spPr bwMode="auto">
            <a:xfrm>
              <a:off x="4079" y="414"/>
              <a:ext cx="18" cy="18"/>
            </a:xfrm>
            <a:custGeom>
              <a:avLst/>
              <a:gdLst>
                <a:gd name="T0" fmla="*/ 14 w 18"/>
                <a:gd name="T1" fmla="*/ 16 h 18"/>
                <a:gd name="T2" fmla="*/ 14 w 18"/>
                <a:gd name="T3" fmla="*/ 16 h 18"/>
                <a:gd name="T4" fmla="*/ 12 w 18"/>
                <a:gd name="T5" fmla="*/ 18 h 18"/>
                <a:gd name="T6" fmla="*/ 8 w 18"/>
                <a:gd name="T7" fmla="*/ 18 h 18"/>
                <a:gd name="T8" fmla="*/ 6 w 18"/>
                <a:gd name="T9" fmla="*/ 18 h 18"/>
                <a:gd name="T10" fmla="*/ 2 w 18"/>
                <a:gd name="T11" fmla="*/ 16 h 18"/>
                <a:gd name="T12" fmla="*/ 2 w 18"/>
                <a:gd name="T13" fmla="*/ 16 h 18"/>
                <a:gd name="T14" fmla="*/ 0 w 18"/>
                <a:gd name="T15" fmla="*/ 12 h 18"/>
                <a:gd name="T16" fmla="*/ 0 w 18"/>
                <a:gd name="T17" fmla="*/ 10 h 18"/>
                <a:gd name="T18" fmla="*/ 0 w 18"/>
                <a:gd name="T19" fmla="*/ 6 h 18"/>
                <a:gd name="T20" fmla="*/ 2 w 18"/>
                <a:gd name="T21" fmla="*/ 4 h 18"/>
                <a:gd name="T22" fmla="*/ 2 w 18"/>
                <a:gd name="T23" fmla="*/ 4 h 18"/>
                <a:gd name="T24" fmla="*/ 6 w 18"/>
                <a:gd name="T25" fmla="*/ 2 h 18"/>
                <a:gd name="T26" fmla="*/ 8 w 18"/>
                <a:gd name="T27" fmla="*/ 0 h 18"/>
                <a:gd name="T28" fmla="*/ 12 w 18"/>
                <a:gd name="T29" fmla="*/ 2 h 18"/>
                <a:gd name="T30" fmla="*/ 14 w 18"/>
                <a:gd name="T31" fmla="*/ 4 h 18"/>
                <a:gd name="T32" fmla="*/ 14 w 18"/>
                <a:gd name="T33" fmla="*/ 4 h 18"/>
                <a:gd name="T34" fmla="*/ 16 w 18"/>
                <a:gd name="T35" fmla="*/ 6 h 18"/>
                <a:gd name="T36" fmla="*/ 18 w 18"/>
                <a:gd name="T37" fmla="*/ 10 h 18"/>
                <a:gd name="T38" fmla="*/ 16 w 18"/>
                <a:gd name="T39" fmla="*/ 12 h 18"/>
                <a:gd name="T40" fmla="*/ 14 w 18"/>
                <a:gd name="T41" fmla="*/ 16 h 18"/>
                <a:gd name="T42" fmla="*/ 14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16"/>
                  </a:moveTo>
                  <a:lnTo>
                    <a:pt x="14" y="16"/>
                  </a:lnTo>
                  <a:lnTo>
                    <a:pt x="12" y="18"/>
                  </a:lnTo>
                  <a:lnTo>
                    <a:pt x="8" y="18"/>
                  </a:lnTo>
                  <a:lnTo>
                    <a:pt x="6" y="18"/>
                  </a:lnTo>
                  <a:lnTo>
                    <a:pt x="2" y="16"/>
                  </a:lnTo>
                  <a:lnTo>
                    <a:pt x="2" y="16"/>
                  </a:lnTo>
                  <a:lnTo>
                    <a:pt x="0" y="12"/>
                  </a:lnTo>
                  <a:lnTo>
                    <a:pt x="0" y="10"/>
                  </a:lnTo>
                  <a:lnTo>
                    <a:pt x="0" y="6"/>
                  </a:lnTo>
                  <a:lnTo>
                    <a:pt x="2" y="4"/>
                  </a:lnTo>
                  <a:lnTo>
                    <a:pt x="2" y="4"/>
                  </a:lnTo>
                  <a:lnTo>
                    <a:pt x="6" y="2"/>
                  </a:lnTo>
                  <a:lnTo>
                    <a:pt x="8" y="0"/>
                  </a:lnTo>
                  <a:lnTo>
                    <a:pt x="12" y="2"/>
                  </a:lnTo>
                  <a:lnTo>
                    <a:pt x="14" y="4"/>
                  </a:lnTo>
                  <a:lnTo>
                    <a:pt x="14" y="4"/>
                  </a:lnTo>
                  <a:lnTo>
                    <a:pt x="16" y="6"/>
                  </a:lnTo>
                  <a:lnTo>
                    <a:pt x="18" y="10"/>
                  </a:lnTo>
                  <a:lnTo>
                    <a:pt x="16" y="12"/>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1" name="Freeform 393"/>
            <p:cNvSpPr>
              <a:spLocks/>
            </p:cNvSpPr>
            <p:nvPr/>
          </p:nvSpPr>
          <p:spPr bwMode="auto">
            <a:xfrm>
              <a:off x="4093" y="402"/>
              <a:ext cx="18" cy="16"/>
            </a:xfrm>
            <a:custGeom>
              <a:avLst/>
              <a:gdLst>
                <a:gd name="T0" fmla="*/ 14 w 18"/>
                <a:gd name="T1" fmla="*/ 16 h 16"/>
                <a:gd name="T2" fmla="*/ 14 w 18"/>
                <a:gd name="T3" fmla="*/ 16 h 16"/>
                <a:gd name="T4" fmla="*/ 12 w 18"/>
                <a:gd name="T5" fmla="*/ 16 h 16"/>
                <a:gd name="T6" fmla="*/ 8 w 18"/>
                <a:gd name="T7" fmla="*/ 16 h 16"/>
                <a:gd name="T8" fmla="*/ 6 w 18"/>
                <a:gd name="T9" fmla="*/ 16 h 16"/>
                <a:gd name="T10" fmla="*/ 2 w 18"/>
                <a:gd name="T11" fmla="*/ 14 h 16"/>
                <a:gd name="T12" fmla="*/ 2 w 18"/>
                <a:gd name="T13" fmla="*/ 14 h 16"/>
                <a:gd name="T14" fmla="*/ 0 w 18"/>
                <a:gd name="T15" fmla="*/ 10 h 16"/>
                <a:gd name="T16" fmla="*/ 0 w 18"/>
                <a:gd name="T17" fmla="*/ 8 h 16"/>
                <a:gd name="T18" fmla="*/ 2 w 18"/>
                <a:gd name="T19" fmla="*/ 4 h 16"/>
                <a:gd name="T20" fmla="*/ 4 w 18"/>
                <a:gd name="T21" fmla="*/ 2 h 16"/>
                <a:gd name="T22" fmla="*/ 4 w 18"/>
                <a:gd name="T23" fmla="*/ 2 h 16"/>
                <a:gd name="T24" fmla="*/ 6 w 18"/>
                <a:gd name="T25" fmla="*/ 0 h 16"/>
                <a:gd name="T26" fmla="*/ 10 w 18"/>
                <a:gd name="T27" fmla="*/ 0 h 16"/>
                <a:gd name="T28" fmla="*/ 14 w 18"/>
                <a:gd name="T29" fmla="*/ 0 h 16"/>
                <a:gd name="T30" fmla="*/ 16 w 18"/>
                <a:gd name="T31" fmla="*/ 2 h 16"/>
                <a:gd name="T32" fmla="*/ 16 w 18"/>
                <a:gd name="T33" fmla="*/ 2 h 16"/>
                <a:gd name="T34" fmla="*/ 18 w 18"/>
                <a:gd name="T35" fmla="*/ 6 h 16"/>
                <a:gd name="T36" fmla="*/ 18 w 18"/>
                <a:gd name="T37" fmla="*/ 10 h 16"/>
                <a:gd name="T38" fmla="*/ 16 w 18"/>
                <a:gd name="T39" fmla="*/ 12 h 16"/>
                <a:gd name="T40" fmla="*/ 14 w 18"/>
                <a:gd name="T41" fmla="*/ 16 h 16"/>
                <a:gd name="T42" fmla="*/ 14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4" y="16"/>
                  </a:moveTo>
                  <a:lnTo>
                    <a:pt x="14" y="16"/>
                  </a:lnTo>
                  <a:lnTo>
                    <a:pt x="12" y="16"/>
                  </a:lnTo>
                  <a:lnTo>
                    <a:pt x="8" y="16"/>
                  </a:lnTo>
                  <a:lnTo>
                    <a:pt x="6" y="16"/>
                  </a:lnTo>
                  <a:lnTo>
                    <a:pt x="2" y="14"/>
                  </a:lnTo>
                  <a:lnTo>
                    <a:pt x="2" y="14"/>
                  </a:lnTo>
                  <a:lnTo>
                    <a:pt x="0" y="10"/>
                  </a:lnTo>
                  <a:lnTo>
                    <a:pt x="0" y="8"/>
                  </a:lnTo>
                  <a:lnTo>
                    <a:pt x="2" y="4"/>
                  </a:lnTo>
                  <a:lnTo>
                    <a:pt x="4" y="2"/>
                  </a:lnTo>
                  <a:lnTo>
                    <a:pt x="4" y="2"/>
                  </a:lnTo>
                  <a:lnTo>
                    <a:pt x="6" y="0"/>
                  </a:lnTo>
                  <a:lnTo>
                    <a:pt x="10" y="0"/>
                  </a:lnTo>
                  <a:lnTo>
                    <a:pt x="14" y="0"/>
                  </a:lnTo>
                  <a:lnTo>
                    <a:pt x="16" y="2"/>
                  </a:lnTo>
                  <a:lnTo>
                    <a:pt x="16" y="2"/>
                  </a:lnTo>
                  <a:lnTo>
                    <a:pt x="18" y="6"/>
                  </a:lnTo>
                  <a:lnTo>
                    <a:pt x="18" y="10"/>
                  </a:lnTo>
                  <a:lnTo>
                    <a:pt x="16" y="12"/>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2" name="Freeform 394"/>
            <p:cNvSpPr>
              <a:spLocks/>
            </p:cNvSpPr>
            <p:nvPr/>
          </p:nvSpPr>
          <p:spPr bwMode="auto">
            <a:xfrm>
              <a:off x="4109" y="390"/>
              <a:ext cx="18" cy="18"/>
            </a:xfrm>
            <a:custGeom>
              <a:avLst/>
              <a:gdLst>
                <a:gd name="T0" fmla="*/ 14 w 18"/>
                <a:gd name="T1" fmla="*/ 16 h 18"/>
                <a:gd name="T2" fmla="*/ 14 w 18"/>
                <a:gd name="T3" fmla="*/ 16 h 18"/>
                <a:gd name="T4" fmla="*/ 10 w 18"/>
                <a:gd name="T5" fmla="*/ 18 h 18"/>
                <a:gd name="T6" fmla="*/ 8 w 18"/>
                <a:gd name="T7" fmla="*/ 18 h 18"/>
                <a:gd name="T8" fmla="*/ 4 w 18"/>
                <a:gd name="T9" fmla="*/ 16 h 18"/>
                <a:gd name="T10" fmla="*/ 2 w 18"/>
                <a:gd name="T11" fmla="*/ 14 h 18"/>
                <a:gd name="T12" fmla="*/ 2 w 18"/>
                <a:gd name="T13" fmla="*/ 14 h 18"/>
                <a:gd name="T14" fmla="*/ 0 w 18"/>
                <a:gd name="T15" fmla="*/ 10 h 18"/>
                <a:gd name="T16" fmla="*/ 2 w 18"/>
                <a:gd name="T17" fmla="*/ 8 h 18"/>
                <a:gd name="T18" fmla="*/ 2 w 18"/>
                <a:gd name="T19" fmla="*/ 4 h 18"/>
                <a:gd name="T20" fmla="*/ 4 w 18"/>
                <a:gd name="T21" fmla="*/ 2 h 18"/>
                <a:gd name="T22" fmla="*/ 4 w 18"/>
                <a:gd name="T23" fmla="*/ 2 h 18"/>
                <a:gd name="T24" fmla="*/ 8 w 18"/>
                <a:gd name="T25" fmla="*/ 0 h 18"/>
                <a:gd name="T26" fmla="*/ 12 w 18"/>
                <a:gd name="T27" fmla="*/ 0 h 18"/>
                <a:gd name="T28" fmla="*/ 14 w 18"/>
                <a:gd name="T29" fmla="*/ 2 h 18"/>
                <a:gd name="T30" fmla="*/ 16 w 18"/>
                <a:gd name="T31" fmla="*/ 4 h 18"/>
                <a:gd name="T32" fmla="*/ 16 w 18"/>
                <a:gd name="T33" fmla="*/ 4 h 18"/>
                <a:gd name="T34" fmla="*/ 18 w 18"/>
                <a:gd name="T35" fmla="*/ 8 h 18"/>
                <a:gd name="T36" fmla="*/ 18 w 18"/>
                <a:gd name="T37" fmla="*/ 12 h 18"/>
                <a:gd name="T38" fmla="*/ 16 w 18"/>
                <a:gd name="T39" fmla="*/ 14 h 18"/>
                <a:gd name="T40" fmla="*/ 14 w 18"/>
                <a:gd name="T41" fmla="*/ 16 h 18"/>
                <a:gd name="T42" fmla="*/ 14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4" y="16"/>
                  </a:moveTo>
                  <a:lnTo>
                    <a:pt x="14" y="16"/>
                  </a:lnTo>
                  <a:lnTo>
                    <a:pt x="10" y="18"/>
                  </a:lnTo>
                  <a:lnTo>
                    <a:pt x="8" y="18"/>
                  </a:lnTo>
                  <a:lnTo>
                    <a:pt x="4" y="16"/>
                  </a:lnTo>
                  <a:lnTo>
                    <a:pt x="2" y="14"/>
                  </a:lnTo>
                  <a:lnTo>
                    <a:pt x="2" y="14"/>
                  </a:lnTo>
                  <a:lnTo>
                    <a:pt x="0" y="10"/>
                  </a:lnTo>
                  <a:lnTo>
                    <a:pt x="2" y="8"/>
                  </a:lnTo>
                  <a:lnTo>
                    <a:pt x="2" y="4"/>
                  </a:lnTo>
                  <a:lnTo>
                    <a:pt x="4" y="2"/>
                  </a:lnTo>
                  <a:lnTo>
                    <a:pt x="4" y="2"/>
                  </a:lnTo>
                  <a:lnTo>
                    <a:pt x="8" y="0"/>
                  </a:lnTo>
                  <a:lnTo>
                    <a:pt x="12" y="0"/>
                  </a:lnTo>
                  <a:lnTo>
                    <a:pt x="14" y="2"/>
                  </a:lnTo>
                  <a:lnTo>
                    <a:pt x="16" y="4"/>
                  </a:lnTo>
                  <a:lnTo>
                    <a:pt x="16" y="4"/>
                  </a:lnTo>
                  <a:lnTo>
                    <a:pt x="18" y="8"/>
                  </a:lnTo>
                  <a:lnTo>
                    <a:pt x="18" y="12"/>
                  </a:lnTo>
                  <a:lnTo>
                    <a:pt x="16" y="14"/>
                  </a:lnTo>
                  <a:lnTo>
                    <a:pt x="14" y="16"/>
                  </a:lnTo>
                  <a:lnTo>
                    <a:pt x="1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3" name="Freeform 395"/>
            <p:cNvSpPr>
              <a:spLocks/>
            </p:cNvSpPr>
            <p:nvPr/>
          </p:nvSpPr>
          <p:spPr bwMode="auto">
            <a:xfrm>
              <a:off x="4127" y="382"/>
              <a:ext cx="18" cy="16"/>
            </a:xfrm>
            <a:custGeom>
              <a:avLst/>
              <a:gdLst>
                <a:gd name="T0" fmla="*/ 12 w 18"/>
                <a:gd name="T1" fmla="*/ 16 h 16"/>
                <a:gd name="T2" fmla="*/ 12 w 18"/>
                <a:gd name="T3" fmla="*/ 16 h 16"/>
                <a:gd name="T4" fmla="*/ 8 w 18"/>
                <a:gd name="T5" fmla="*/ 16 h 16"/>
                <a:gd name="T6" fmla="*/ 6 w 18"/>
                <a:gd name="T7" fmla="*/ 16 h 16"/>
                <a:gd name="T8" fmla="*/ 2 w 18"/>
                <a:gd name="T9" fmla="*/ 14 h 16"/>
                <a:gd name="T10" fmla="*/ 0 w 18"/>
                <a:gd name="T11" fmla="*/ 12 h 16"/>
                <a:gd name="T12" fmla="*/ 0 w 18"/>
                <a:gd name="T13" fmla="*/ 12 h 16"/>
                <a:gd name="T14" fmla="*/ 0 w 18"/>
                <a:gd name="T15" fmla="*/ 8 h 16"/>
                <a:gd name="T16" fmla="*/ 0 w 18"/>
                <a:gd name="T17" fmla="*/ 6 h 16"/>
                <a:gd name="T18" fmla="*/ 2 w 18"/>
                <a:gd name="T19" fmla="*/ 2 h 16"/>
                <a:gd name="T20" fmla="*/ 6 w 18"/>
                <a:gd name="T21" fmla="*/ 0 h 16"/>
                <a:gd name="T22" fmla="*/ 6 w 18"/>
                <a:gd name="T23" fmla="*/ 0 h 16"/>
                <a:gd name="T24" fmla="*/ 8 w 18"/>
                <a:gd name="T25" fmla="*/ 0 h 16"/>
                <a:gd name="T26" fmla="*/ 12 w 18"/>
                <a:gd name="T27" fmla="*/ 0 h 16"/>
                <a:gd name="T28" fmla="*/ 14 w 18"/>
                <a:gd name="T29" fmla="*/ 2 h 16"/>
                <a:gd name="T30" fmla="*/ 16 w 18"/>
                <a:gd name="T31" fmla="*/ 4 h 16"/>
                <a:gd name="T32" fmla="*/ 16 w 18"/>
                <a:gd name="T33" fmla="*/ 4 h 16"/>
                <a:gd name="T34" fmla="*/ 18 w 18"/>
                <a:gd name="T35" fmla="*/ 8 h 16"/>
                <a:gd name="T36" fmla="*/ 16 w 18"/>
                <a:gd name="T37" fmla="*/ 12 h 16"/>
                <a:gd name="T38" fmla="*/ 16 w 18"/>
                <a:gd name="T39" fmla="*/ 14 h 16"/>
                <a:gd name="T40" fmla="*/ 12 w 18"/>
                <a:gd name="T41" fmla="*/ 16 h 16"/>
                <a:gd name="T42" fmla="*/ 12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2" y="16"/>
                  </a:moveTo>
                  <a:lnTo>
                    <a:pt x="12" y="16"/>
                  </a:lnTo>
                  <a:lnTo>
                    <a:pt x="8" y="16"/>
                  </a:lnTo>
                  <a:lnTo>
                    <a:pt x="6" y="16"/>
                  </a:lnTo>
                  <a:lnTo>
                    <a:pt x="2" y="14"/>
                  </a:lnTo>
                  <a:lnTo>
                    <a:pt x="0" y="12"/>
                  </a:lnTo>
                  <a:lnTo>
                    <a:pt x="0" y="12"/>
                  </a:lnTo>
                  <a:lnTo>
                    <a:pt x="0" y="8"/>
                  </a:lnTo>
                  <a:lnTo>
                    <a:pt x="0" y="6"/>
                  </a:lnTo>
                  <a:lnTo>
                    <a:pt x="2" y="2"/>
                  </a:lnTo>
                  <a:lnTo>
                    <a:pt x="6" y="0"/>
                  </a:lnTo>
                  <a:lnTo>
                    <a:pt x="6" y="0"/>
                  </a:lnTo>
                  <a:lnTo>
                    <a:pt x="8" y="0"/>
                  </a:lnTo>
                  <a:lnTo>
                    <a:pt x="12" y="0"/>
                  </a:lnTo>
                  <a:lnTo>
                    <a:pt x="14" y="2"/>
                  </a:lnTo>
                  <a:lnTo>
                    <a:pt x="16" y="4"/>
                  </a:lnTo>
                  <a:lnTo>
                    <a:pt x="16" y="4"/>
                  </a:lnTo>
                  <a:lnTo>
                    <a:pt x="18" y="8"/>
                  </a:lnTo>
                  <a:lnTo>
                    <a:pt x="16" y="12"/>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4" name="Freeform 396"/>
            <p:cNvSpPr>
              <a:spLocks/>
            </p:cNvSpPr>
            <p:nvPr/>
          </p:nvSpPr>
          <p:spPr bwMode="auto">
            <a:xfrm>
              <a:off x="4145" y="374"/>
              <a:ext cx="18" cy="18"/>
            </a:xfrm>
            <a:custGeom>
              <a:avLst/>
              <a:gdLst>
                <a:gd name="T0" fmla="*/ 12 w 18"/>
                <a:gd name="T1" fmla="*/ 18 h 18"/>
                <a:gd name="T2" fmla="*/ 12 w 18"/>
                <a:gd name="T3" fmla="*/ 18 h 18"/>
                <a:gd name="T4" fmla="*/ 8 w 18"/>
                <a:gd name="T5" fmla="*/ 18 h 18"/>
                <a:gd name="T6" fmla="*/ 6 w 18"/>
                <a:gd name="T7" fmla="*/ 18 h 18"/>
                <a:gd name="T8" fmla="*/ 2 w 18"/>
                <a:gd name="T9" fmla="*/ 16 h 18"/>
                <a:gd name="T10" fmla="*/ 2 w 18"/>
                <a:gd name="T11" fmla="*/ 12 h 18"/>
                <a:gd name="T12" fmla="*/ 2 w 18"/>
                <a:gd name="T13" fmla="*/ 12 h 18"/>
                <a:gd name="T14" fmla="*/ 0 w 18"/>
                <a:gd name="T15" fmla="*/ 8 h 18"/>
                <a:gd name="T16" fmla="*/ 2 w 18"/>
                <a:gd name="T17" fmla="*/ 6 h 18"/>
                <a:gd name="T18" fmla="*/ 4 w 18"/>
                <a:gd name="T19" fmla="*/ 2 h 18"/>
                <a:gd name="T20" fmla="*/ 6 w 18"/>
                <a:gd name="T21" fmla="*/ 2 h 18"/>
                <a:gd name="T22" fmla="*/ 6 w 18"/>
                <a:gd name="T23" fmla="*/ 2 h 18"/>
                <a:gd name="T24" fmla="*/ 10 w 18"/>
                <a:gd name="T25" fmla="*/ 0 h 18"/>
                <a:gd name="T26" fmla="*/ 14 w 18"/>
                <a:gd name="T27" fmla="*/ 2 h 18"/>
                <a:gd name="T28" fmla="*/ 16 w 18"/>
                <a:gd name="T29" fmla="*/ 4 h 18"/>
                <a:gd name="T30" fmla="*/ 18 w 18"/>
                <a:gd name="T31" fmla="*/ 8 h 18"/>
                <a:gd name="T32" fmla="*/ 18 w 18"/>
                <a:gd name="T33" fmla="*/ 8 h 18"/>
                <a:gd name="T34" fmla="*/ 18 w 18"/>
                <a:gd name="T35" fmla="*/ 10 h 18"/>
                <a:gd name="T36" fmla="*/ 16 w 18"/>
                <a:gd name="T37" fmla="*/ 14 h 18"/>
                <a:gd name="T38" fmla="*/ 14 w 18"/>
                <a:gd name="T39" fmla="*/ 16 h 18"/>
                <a:gd name="T40" fmla="*/ 12 w 18"/>
                <a:gd name="T41" fmla="*/ 18 h 18"/>
                <a:gd name="T42" fmla="*/ 12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18"/>
                  </a:moveTo>
                  <a:lnTo>
                    <a:pt x="12" y="18"/>
                  </a:lnTo>
                  <a:lnTo>
                    <a:pt x="8" y="18"/>
                  </a:lnTo>
                  <a:lnTo>
                    <a:pt x="6" y="18"/>
                  </a:lnTo>
                  <a:lnTo>
                    <a:pt x="2" y="16"/>
                  </a:lnTo>
                  <a:lnTo>
                    <a:pt x="2" y="12"/>
                  </a:lnTo>
                  <a:lnTo>
                    <a:pt x="2" y="12"/>
                  </a:lnTo>
                  <a:lnTo>
                    <a:pt x="0" y="8"/>
                  </a:lnTo>
                  <a:lnTo>
                    <a:pt x="2" y="6"/>
                  </a:lnTo>
                  <a:lnTo>
                    <a:pt x="4" y="2"/>
                  </a:lnTo>
                  <a:lnTo>
                    <a:pt x="6" y="2"/>
                  </a:lnTo>
                  <a:lnTo>
                    <a:pt x="6" y="2"/>
                  </a:lnTo>
                  <a:lnTo>
                    <a:pt x="10" y="0"/>
                  </a:lnTo>
                  <a:lnTo>
                    <a:pt x="14" y="2"/>
                  </a:lnTo>
                  <a:lnTo>
                    <a:pt x="16" y="4"/>
                  </a:lnTo>
                  <a:lnTo>
                    <a:pt x="18" y="8"/>
                  </a:lnTo>
                  <a:lnTo>
                    <a:pt x="18" y="8"/>
                  </a:lnTo>
                  <a:lnTo>
                    <a:pt x="18" y="10"/>
                  </a:lnTo>
                  <a:lnTo>
                    <a:pt x="16" y="14"/>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5" name="Freeform 397"/>
            <p:cNvSpPr>
              <a:spLocks/>
            </p:cNvSpPr>
            <p:nvPr/>
          </p:nvSpPr>
          <p:spPr bwMode="auto">
            <a:xfrm>
              <a:off x="4165" y="370"/>
              <a:ext cx="16" cy="18"/>
            </a:xfrm>
            <a:custGeom>
              <a:avLst/>
              <a:gdLst>
                <a:gd name="T0" fmla="*/ 10 w 16"/>
                <a:gd name="T1" fmla="*/ 18 h 18"/>
                <a:gd name="T2" fmla="*/ 10 w 16"/>
                <a:gd name="T3" fmla="*/ 18 h 18"/>
                <a:gd name="T4" fmla="*/ 6 w 16"/>
                <a:gd name="T5" fmla="*/ 18 h 18"/>
                <a:gd name="T6" fmla="*/ 4 w 16"/>
                <a:gd name="T7" fmla="*/ 16 h 18"/>
                <a:gd name="T8" fmla="*/ 2 w 16"/>
                <a:gd name="T9" fmla="*/ 14 h 18"/>
                <a:gd name="T10" fmla="*/ 0 w 16"/>
                <a:gd name="T11" fmla="*/ 10 h 18"/>
                <a:gd name="T12" fmla="*/ 0 w 16"/>
                <a:gd name="T13" fmla="*/ 10 h 18"/>
                <a:gd name="T14" fmla="*/ 0 w 16"/>
                <a:gd name="T15" fmla="*/ 8 h 18"/>
                <a:gd name="T16" fmla="*/ 2 w 16"/>
                <a:gd name="T17" fmla="*/ 4 h 18"/>
                <a:gd name="T18" fmla="*/ 4 w 16"/>
                <a:gd name="T19" fmla="*/ 2 h 18"/>
                <a:gd name="T20" fmla="*/ 6 w 16"/>
                <a:gd name="T21" fmla="*/ 0 h 18"/>
                <a:gd name="T22" fmla="*/ 6 w 16"/>
                <a:gd name="T23" fmla="*/ 0 h 18"/>
                <a:gd name="T24" fmla="*/ 10 w 16"/>
                <a:gd name="T25" fmla="*/ 0 h 18"/>
                <a:gd name="T26" fmla="*/ 14 w 16"/>
                <a:gd name="T27" fmla="*/ 2 h 18"/>
                <a:gd name="T28" fmla="*/ 16 w 16"/>
                <a:gd name="T29" fmla="*/ 4 h 18"/>
                <a:gd name="T30" fmla="*/ 16 w 16"/>
                <a:gd name="T31" fmla="*/ 8 h 18"/>
                <a:gd name="T32" fmla="*/ 16 w 16"/>
                <a:gd name="T33" fmla="*/ 8 h 18"/>
                <a:gd name="T34" fmla="*/ 16 w 16"/>
                <a:gd name="T35" fmla="*/ 12 h 18"/>
                <a:gd name="T36" fmla="*/ 16 w 16"/>
                <a:gd name="T37" fmla="*/ 14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6" y="18"/>
                  </a:lnTo>
                  <a:lnTo>
                    <a:pt x="4" y="16"/>
                  </a:lnTo>
                  <a:lnTo>
                    <a:pt x="2" y="14"/>
                  </a:lnTo>
                  <a:lnTo>
                    <a:pt x="0" y="10"/>
                  </a:lnTo>
                  <a:lnTo>
                    <a:pt x="0" y="10"/>
                  </a:lnTo>
                  <a:lnTo>
                    <a:pt x="0" y="8"/>
                  </a:lnTo>
                  <a:lnTo>
                    <a:pt x="2" y="4"/>
                  </a:lnTo>
                  <a:lnTo>
                    <a:pt x="4" y="2"/>
                  </a:lnTo>
                  <a:lnTo>
                    <a:pt x="6" y="0"/>
                  </a:lnTo>
                  <a:lnTo>
                    <a:pt x="6" y="0"/>
                  </a:lnTo>
                  <a:lnTo>
                    <a:pt x="10" y="0"/>
                  </a:lnTo>
                  <a:lnTo>
                    <a:pt x="14" y="2"/>
                  </a:lnTo>
                  <a:lnTo>
                    <a:pt x="16" y="4"/>
                  </a:lnTo>
                  <a:lnTo>
                    <a:pt x="16" y="8"/>
                  </a:lnTo>
                  <a:lnTo>
                    <a:pt x="16" y="8"/>
                  </a:lnTo>
                  <a:lnTo>
                    <a:pt x="16" y="12"/>
                  </a:lnTo>
                  <a:lnTo>
                    <a:pt x="16" y="14"/>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6" name="Freeform 398"/>
            <p:cNvSpPr>
              <a:spLocks/>
            </p:cNvSpPr>
            <p:nvPr/>
          </p:nvSpPr>
          <p:spPr bwMode="auto">
            <a:xfrm>
              <a:off x="4185" y="368"/>
              <a:ext cx="16" cy="18"/>
            </a:xfrm>
            <a:custGeom>
              <a:avLst/>
              <a:gdLst>
                <a:gd name="T0" fmla="*/ 8 w 16"/>
                <a:gd name="T1" fmla="*/ 18 h 18"/>
                <a:gd name="T2" fmla="*/ 8 w 16"/>
                <a:gd name="T3" fmla="*/ 18 h 18"/>
                <a:gd name="T4" fmla="*/ 4 w 16"/>
                <a:gd name="T5" fmla="*/ 18 h 18"/>
                <a:gd name="T6" fmla="*/ 2 w 16"/>
                <a:gd name="T7" fmla="*/ 16 h 18"/>
                <a:gd name="T8" fmla="*/ 0 w 16"/>
                <a:gd name="T9" fmla="*/ 12 h 18"/>
                <a:gd name="T10" fmla="*/ 0 w 16"/>
                <a:gd name="T11" fmla="*/ 10 h 18"/>
                <a:gd name="T12" fmla="*/ 0 w 16"/>
                <a:gd name="T13" fmla="*/ 10 h 18"/>
                <a:gd name="T14" fmla="*/ 0 w 16"/>
                <a:gd name="T15" fmla="*/ 6 h 18"/>
                <a:gd name="T16" fmla="*/ 2 w 16"/>
                <a:gd name="T17" fmla="*/ 4 h 18"/>
                <a:gd name="T18" fmla="*/ 4 w 16"/>
                <a:gd name="T19" fmla="*/ 2 h 18"/>
                <a:gd name="T20" fmla="*/ 8 w 16"/>
                <a:gd name="T21" fmla="*/ 0 h 18"/>
                <a:gd name="T22" fmla="*/ 8 w 16"/>
                <a:gd name="T23" fmla="*/ 0 h 18"/>
                <a:gd name="T24" fmla="*/ 10 w 16"/>
                <a:gd name="T25" fmla="*/ 0 h 18"/>
                <a:gd name="T26" fmla="*/ 14 w 16"/>
                <a:gd name="T27" fmla="*/ 2 h 18"/>
                <a:gd name="T28" fmla="*/ 16 w 16"/>
                <a:gd name="T29" fmla="*/ 6 h 18"/>
                <a:gd name="T30" fmla="*/ 16 w 16"/>
                <a:gd name="T31" fmla="*/ 8 h 18"/>
                <a:gd name="T32" fmla="*/ 16 w 16"/>
                <a:gd name="T33" fmla="*/ 8 h 18"/>
                <a:gd name="T34" fmla="*/ 16 w 16"/>
                <a:gd name="T35" fmla="*/ 12 h 18"/>
                <a:gd name="T36" fmla="*/ 14 w 16"/>
                <a:gd name="T37" fmla="*/ 14 h 18"/>
                <a:gd name="T38" fmla="*/ 12 w 16"/>
                <a:gd name="T39" fmla="*/ 16 h 18"/>
                <a:gd name="T40" fmla="*/ 8 w 16"/>
                <a:gd name="T41" fmla="*/ 18 h 18"/>
                <a:gd name="T42" fmla="*/ 8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8" y="18"/>
                  </a:moveTo>
                  <a:lnTo>
                    <a:pt x="8" y="18"/>
                  </a:lnTo>
                  <a:lnTo>
                    <a:pt x="4" y="18"/>
                  </a:lnTo>
                  <a:lnTo>
                    <a:pt x="2" y="16"/>
                  </a:lnTo>
                  <a:lnTo>
                    <a:pt x="0" y="12"/>
                  </a:lnTo>
                  <a:lnTo>
                    <a:pt x="0" y="10"/>
                  </a:lnTo>
                  <a:lnTo>
                    <a:pt x="0" y="10"/>
                  </a:lnTo>
                  <a:lnTo>
                    <a:pt x="0" y="6"/>
                  </a:lnTo>
                  <a:lnTo>
                    <a:pt x="2" y="4"/>
                  </a:lnTo>
                  <a:lnTo>
                    <a:pt x="4" y="2"/>
                  </a:lnTo>
                  <a:lnTo>
                    <a:pt x="8" y="0"/>
                  </a:lnTo>
                  <a:lnTo>
                    <a:pt x="8" y="0"/>
                  </a:lnTo>
                  <a:lnTo>
                    <a:pt x="10" y="0"/>
                  </a:lnTo>
                  <a:lnTo>
                    <a:pt x="14" y="2"/>
                  </a:lnTo>
                  <a:lnTo>
                    <a:pt x="16" y="6"/>
                  </a:lnTo>
                  <a:lnTo>
                    <a:pt x="16" y="8"/>
                  </a:lnTo>
                  <a:lnTo>
                    <a:pt x="16" y="8"/>
                  </a:lnTo>
                  <a:lnTo>
                    <a:pt x="16" y="12"/>
                  </a:lnTo>
                  <a:lnTo>
                    <a:pt x="14" y="14"/>
                  </a:lnTo>
                  <a:lnTo>
                    <a:pt x="12" y="16"/>
                  </a:lnTo>
                  <a:lnTo>
                    <a:pt x="8" y="18"/>
                  </a:lnTo>
                  <a:lnTo>
                    <a:pt x="8"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7" name="Freeform 399"/>
            <p:cNvSpPr>
              <a:spLocks/>
            </p:cNvSpPr>
            <p:nvPr/>
          </p:nvSpPr>
          <p:spPr bwMode="auto">
            <a:xfrm>
              <a:off x="4203" y="368"/>
              <a:ext cx="18" cy="18"/>
            </a:xfrm>
            <a:custGeom>
              <a:avLst/>
              <a:gdLst>
                <a:gd name="T0" fmla="*/ 8 w 18"/>
                <a:gd name="T1" fmla="*/ 18 h 18"/>
                <a:gd name="T2" fmla="*/ 8 w 18"/>
                <a:gd name="T3" fmla="*/ 18 h 18"/>
                <a:gd name="T4" fmla="*/ 6 w 18"/>
                <a:gd name="T5" fmla="*/ 16 h 18"/>
                <a:gd name="T6" fmla="*/ 2 w 18"/>
                <a:gd name="T7" fmla="*/ 14 h 18"/>
                <a:gd name="T8" fmla="*/ 2 w 18"/>
                <a:gd name="T9" fmla="*/ 12 h 18"/>
                <a:gd name="T10" fmla="*/ 0 w 18"/>
                <a:gd name="T11" fmla="*/ 8 h 18"/>
                <a:gd name="T12" fmla="*/ 0 w 18"/>
                <a:gd name="T13" fmla="*/ 8 h 18"/>
                <a:gd name="T14" fmla="*/ 2 w 18"/>
                <a:gd name="T15" fmla="*/ 6 h 18"/>
                <a:gd name="T16" fmla="*/ 4 w 18"/>
                <a:gd name="T17" fmla="*/ 2 h 18"/>
                <a:gd name="T18" fmla="*/ 6 w 18"/>
                <a:gd name="T19" fmla="*/ 2 h 18"/>
                <a:gd name="T20" fmla="*/ 10 w 18"/>
                <a:gd name="T21" fmla="*/ 0 h 18"/>
                <a:gd name="T22" fmla="*/ 10 w 18"/>
                <a:gd name="T23" fmla="*/ 0 h 18"/>
                <a:gd name="T24" fmla="*/ 14 w 18"/>
                <a:gd name="T25" fmla="*/ 2 h 18"/>
                <a:gd name="T26" fmla="*/ 16 w 18"/>
                <a:gd name="T27" fmla="*/ 4 h 18"/>
                <a:gd name="T28" fmla="*/ 18 w 18"/>
                <a:gd name="T29" fmla="*/ 6 h 18"/>
                <a:gd name="T30" fmla="*/ 18 w 18"/>
                <a:gd name="T31" fmla="*/ 10 h 18"/>
                <a:gd name="T32" fmla="*/ 18 w 18"/>
                <a:gd name="T33" fmla="*/ 10 h 18"/>
                <a:gd name="T34" fmla="*/ 18 w 18"/>
                <a:gd name="T35" fmla="*/ 14 h 18"/>
                <a:gd name="T36" fmla="*/ 16 w 18"/>
                <a:gd name="T37" fmla="*/ 16 h 18"/>
                <a:gd name="T38" fmla="*/ 12 w 18"/>
                <a:gd name="T39" fmla="*/ 18 h 18"/>
                <a:gd name="T40" fmla="*/ 8 w 18"/>
                <a:gd name="T41" fmla="*/ 18 h 18"/>
                <a:gd name="T42" fmla="*/ 8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18"/>
                  </a:moveTo>
                  <a:lnTo>
                    <a:pt x="8" y="18"/>
                  </a:lnTo>
                  <a:lnTo>
                    <a:pt x="6" y="16"/>
                  </a:lnTo>
                  <a:lnTo>
                    <a:pt x="2" y="14"/>
                  </a:lnTo>
                  <a:lnTo>
                    <a:pt x="2" y="12"/>
                  </a:lnTo>
                  <a:lnTo>
                    <a:pt x="0" y="8"/>
                  </a:lnTo>
                  <a:lnTo>
                    <a:pt x="0" y="8"/>
                  </a:lnTo>
                  <a:lnTo>
                    <a:pt x="2" y="6"/>
                  </a:lnTo>
                  <a:lnTo>
                    <a:pt x="4" y="2"/>
                  </a:lnTo>
                  <a:lnTo>
                    <a:pt x="6" y="2"/>
                  </a:lnTo>
                  <a:lnTo>
                    <a:pt x="10" y="0"/>
                  </a:lnTo>
                  <a:lnTo>
                    <a:pt x="10" y="0"/>
                  </a:lnTo>
                  <a:lnTo>
                    <a:pt x="14" y="2"/>
                  </a:lnTo>
                  <a:lnTo>
                    <a:pt x="16" y="4"/>
                  </a:lnTo>
                  <a:lnTo>
                    <a:pt x="18" y="6"/>
                  </a:lnTo>
                  <a:lnTo>
                    <a:pt x="18" y="10"/>
                  </a:lnTo>
                  <a:lnTo>
                    <a:pt x="18" y="10"/>
                  </a:lnTo>
                  <a:lnTo>
                    <a:pt x="18" y="14"/>
                  </a:lnTo>
                  <a:lnTo>
                    <a:pt x="16" y="16"/>
                  </a:lnTo>
                  <a:lnTo>
                    <a:pt x="12" y="18"/>
                  </a:lnTo>
                  <a:lnTo>
                    <a:pt x="8" y="18"/>
                  </a:lnTo>
                  <a:lnTo>
                    <a:pt x="8"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8" name="Freeform 400"/>
            <p:cNvSpPr>
              <a:spLocks/>
            </p:cNvSpPr>
            <p:nvPr/>
          </p:nvSpPr>
          <p:spPr bwMode="auto">
            <a:xfrm>
              <a:off x="4223" y="372"/>
              <a:ext cx="18" cy="16"/>
            </a:xfrm>
            <a:custGeom>
              <a:avLst/>
              <a:gdLst>
                <a:gd name="T0" fmla="*/ 8 w 18"/>
                <a:gd name="T1" fmla="*/ 16 h 16"/>
                <a:gd name="T2" fmla="*/ 8 w 18"/>
                <a:gd name="T3" fmla="*/ 16 h 16"/>
                <a:gd name="T4" fmla="*/ 4 w 18"/>
                <a:gd name="T5" fmla="*/ 16 h 16"/>
                <a:gd name="T6" fmla="*/ 2 w 18"/>
                <a:gd name="T7" fmla="*/ 12 h 16"/>
                <a:gd name="T8" fmla="*/ 0 w 18"/>
                <a:gd name="T9" fmla="*/ 10 h 16"/>
                <a:gd name="T10" fmla="*/ 0 w 18"/>
                <a:gd name="T11" fmla="*/ 6 h 16"/>
                <a:gd name="T12" fmla="*/ 0 w 18"/>
                <a:gd name="T13" fmla="*/ 6 h 16"/>
                <a:gd name="T14" fmla="*/ 2 w 18"/>
                <a:gd name="T15" fmla="*/ 4 h 16"/>
                <a:gd name="T16" fmla="*/ 4 w 18"/>
                <a:gd name="T17" fmla="*/ 0 h 16"/>
                <a:gd name="T18" fmla="*/ 8 w 18"/>
                <a:gd name="T19" fmla="*/ 0 h 16"/>
                <a:gd name="T20" fmla="*/ 10 w 18"/>
                <a:gd name="T21" fmla="*/ 0 h 16"/>
                <a:gd name="T22" fmla="*/ 10 w 18"/>
                <a:gd name="T23" fmla="*/ 0 h 16"/>
                <a:gd name="T24" fmla="*/ 14 w 18"/>
                <a:gd name="T25" fmla="*/ 0 h 16"/>
                <a:gd name="T26" fmla="*/ 16 w 18"/>
                <a:gd name="T27" fmla="*/ 4 h 16"/>
                <a:gd name="T28" fmla="*/ 18 w 18"/>
                <a:gd name="T29" fmla="*/ 6 h 16"/>
                <a:gd name="T30" fmla="*/ 18 w 18"/>
                <a:gd name="T31" fmla="*/ 10 h 16"/>
                <a:gd name="T32" fmla="*/ 18 w 18"/>
                <a:gd name="T33" fmla="*/ 10 h 16"/>
                <a:gd name="T34" fmla="*/ 16 w 18"/>
                <a:gd name="T35" fmla="*/ 12 h 16"/>
                <a:gd name="T36" fmla="*/ 14 w 18"/>
                <a:gd name="T37" fmla="*/ 16 h 16"/>
                <a:gd name="T38" fmla="*/ 10 w 18"/>
                <a:gd name="T39" fmla="*/ 16 h 16"/>
                <a:gd name="T40" fmla="*/ 8 w 18"/>
                <a:gd name="T41" fmla="*/ 16 h 16"/>
                <a:gd name="T42" fmla="*/ 8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8" y="16"/>
                  </a:moveTo>
                  <a:lnTo>
                    <a:pt x="8" y="16"/>
                  </a:lnTo>
                  <a:lnTo>
                    <a:pt x="4" y="16"/>
                  </a:lnTo>
                  <a:lnTo>
                    <a:pt x="2" y="12"/>
                  </a:lnTo>
                  <a:lnTo>
                    <a:pt x="0" y="10"/>
                  </a:lnTo>
                  <a:lnTo>
                    <a:pt x="0" y="6"/>
                  </a:lnTo>
                  <a:lnTo>
                    <a:pt x="0" y="6"/>
                  </a:lnTo>
                  <a:lnTo>
                    <a:pt x="2" y="4"/>
                  </a:lnTo>
                  <a:lnTo>
                    <a:pt x="4" y="0"/>
                  </a:lnTo>
                  <a:lnTo>
                    <a:pt x="8" y="0"/>
                  </a:lnTo>
                  <a:lnTo>
                    <a:pt x="10" y="0"/>
                  </a:lnTo>
                  <a:lnTo>
                    <a:pt x="10" y="0"/>
                  </a:lnTo>
                  <a:lnTo>
                    <a:pt x="14" y="0"/>
                  </a:lnTo>
                  <a:lnTo>
                    <a:pt x="16" y="4"/>
                  </a:lnTo>
                  <a:lnTo>
                    <a:pt x="18" y="6"/>
                  </a:lnTo>
                  <a:lnTo>
                    <a:pt x="18" y="10"/>
                  </a:lnTo>
                  <a:lnTo>
                    <a:pt x="18" y="10"/>
                  </a:lnTo>
                  <a:lnTo>
                    <a:pt x="16" y="12"/>
                  </a:lnTo>
                  <a:lnTo>
                    <a:pt x="14" y="16"/>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49" name="Freeform 401"/>
            <p:cNvSpPr>
              <a:spLocks/>
            </p:cNvSpPr>
            <p:nvPr/>
          </p:nvSpPr>
          <p:spPr bwMode="auto">
            <a:xfrm>
              <a:off x="4243" y="376"/>
              <a:ext cx="16" cy="18"/>
            </a:xfrm>
            <a:custGeom>
              <a:avLst/>
              <a:gdLst>
                <a:gd name="T0" fmla="*/ 6 w 16"/>
                <a:gd name="T1" fmla="*/ 18 h 18"/>
                <a:gd name="T2" fmla="*/ 6 w 16"/>
                <a:gd name="T3" fmla="*/ 18 h 18"/>
                <a:gd name="T4" fmla="*/ 2 w 16"/>
                <a:gd name="T5" fmla="*/ 16 h 18"/>
                <a:gd name="T6" fmla="*/ 0 w 16"/>
                <a:gd name="T7" fmla="*/ 12 h 18"/>
                <a:gd name="T8" fmla="*/ 0 w 16"/>
                <a:gd name="T9" fmla="*/ 10 h 18"/>
                <a:gd name="T10" fmla="*/ 0 w 16"/>
                <a:gd name="T11" fmla="*/ 6 h 18"/>
                <a:gd name="T12" fmla="*/ 0 w 16"/>
                <a:gd name="T13" fmla="*/ 6 h 18"/>
                <a:gd name="T14" fmla="*/ 2 w 16"/>
                <a:gd name="T15" fmla="*/ 4 h 18"/>
                <a:gd name="T16" fmla="*/ 4 w 16"/>
                <a:gd name="T17" fmla="*/ 2 h 18"/>
                <a:gd name="T18" fmla="*/ 8 w 16"/>
                <a:gd name="T19" fmla="*/ 0 h 18"/>
                <a:gd name="T20" fmla="*/ 10 w 16"/>
                <a:gd name="T21" fmla="*/ 0 h 18"/>
                <a:gd name="T22" fmla="*/ 10 w 16"/>
                <a:gd name="T23" fmla="*/ 0 h 18"/>
                <a:gd name="T24" fmla="*/ 14 w 16"/>
                <a:gd name="T25" fmla="*/ 2 h 18"/>
                <a:gd name="T26" fmla="*/ 16 w 16"/>
                <a:gd name="T27" fmla="*/ 6 h 18"/>
                <a:gd name="T28" fmla="*/ 16 w 16"/>
                <a:gd name="T29" fmla="*/ 8 h 18"/>
                <a:gd name="T30" fmla="*/ 16 w 16"/>
                <a:gd name="T31" fmla="*/ 12 h 18"/>
                <a:gd name="T32" fmla="*/ 16 w 16"/>
                <a:gd name="T33" fmla="*/ 12 h 18"/>
                <a:gd name="T34" fmla="*/ 14 w 16"/>
                <a:gd name="T35" fmla="*/ 14 h 18"/>
                <a:gd name="T36" fmla="*/ 12 w 16"/>
                <a:gd name="T37" fmla="*/ 16 h 18"/>
                <a:gd name="T38" fmla="*/ 8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2"/>
                  </a:lnTo>
                  <a:lnTo>
                    <a:pt x="0" y="10"/>
                  </a:lnTo>
                  <a:lnTo>
                    <a:pt x="0" y="6"/>
                  </a:lnTo>
                  <a:lnTo>
                    <a:pt x="0" y="6"/>
                  </a:lnTo>
                  <a:lnTo>
                    <a:pt x="2" y="4"/>
                  </a:lnTo>
                  <a:lnTo>
                    <a:pt x="4" y="2"/>
                  </a:lnTo>
                  <a:lnTo>
                    <a:pt x="8" y="0"/>
                  </a:lnTo>
                  <a:lnTo>
                    <a:pt x="10" y="0"/>
                  </a:lnTo>
                  <a:lnTo>
                    <a:pt x="10" y="0"/>
                  </a:lnTo>
                  <a:lnTo>
                    <a:pt x="14" y="2"/>
                  </a:lnTo>
                  <a:lnTo>
                    <a:pt x="16" y="6"/>
                  </a:lnTo>
                  <a:lnTo>
                    <a:pt x="16" y="8"/>
                  </a:lnTo>
                  <a:lnTo>
                    <a:pt x="16" y="12"/>
                  </a:lnTo>
                  <a:lnTo>
                    <a:pt x="16" y="12"/>
                  </a:lnTo>
                  <a:lnTo>
                    <a:pt x="14" y="14"/>
                  </a:lnTo>
                  <a:lnTo>
                    <a:pt x="12" y="16"/>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0" name="Freeform 402"/>
            <p:cNvSpPr>
              <a:spLocks/>
            </p:cNvSpPr>
            <p:nvPr/>
          </p:nvSpPr>
          <p:spPr bwMode="auto">
            <a:xfrm>
              <a:off x="4261" y="384"/>
              <a:ext cx="16" cy="18"/>
            </a:xfrm>
            <a:custGeom>
              <a:avLst/>
              <a:gdLst>
                <a:gd name="T0" fmla="*/ 4 w 16"/>
                <a:gd name="T1" fmla="*/ 16 h 18"/>
                <a:gd name="T2" fmla="*/ 4 w 16"/>
                <a:gd name="T3" fmla="*/ 16 h 18"/>
                <a:gd name="T4" fmla="*/ 2 w 16"/>
                <a:gd name="T5" fmla="*/ 14 h 18"/>
                <a:gd name="T6" fmla="*/ 0 w 16"/>
                <a:gd name="T7" fmla="*/ 12 h 18"/>
                <a:gd name="T8" fmla="*/ 0 w 16"/>
                <a:gd name="T9" fmla="*/ 8 h 18"/>
                <a:gd name="T10" fmla="*/ 0 w 16"/>
                <a:gd name="T11" fmla="*/ 4 h 18"/>
                <a:gd name="T12" fmla="*/ 0 w 16"/>
                <a:gd name="T13" fmla="*/ 4 h 18"/>
                <a:gd name="T14" fmla="*/ 2 w 16"/>
                <a:gd name="T15" fmla="*/ 2 h 18"/>
                <a:gd name="T16" fmla="*/ 6 w 16"/>
                <a:gd name="T17" fmla="*/ 0 h 18"/>
                <a:gd name="T18" fmla="*/ 8 w 16"/>
                <a:gd name="T19" fmla="*/ 0 h 18"/>
                <a:gd name="T20" fmla="*/ 12 w 16"/>
                <a:gd name="T21" fmla="*/ 0 h 18"/>
                <a:gd name="T22" fmla="*/ 12 w 16"/>
                <a:gd name="T23" fmla="*/ 0 h 18"/>
                <a:gd name="T24" fmla="*/ 14 w 16"/>
                <a:gd name="T25" fmla="*/ 2 h 18"/>
                <a:gd name="T26" fmla="*/ 16 w 16"/>
                <a:gd name="T27" fmla="*/ 6 h 18"/>
                <a:gd name="T28" fmla="*/ 16 w 16"/>
                <a:gd name="T29" fmla="*/ 8 h 18"/>
                <a:gd name="T30" fmla="*/ 16 w 16"/>
                <a:gd name="T31" fmla="*/ 12 h 18"/>
                <a:gd name="T32" fmla="*/ 16 w 16"/>
                <a:gd name="T33" fmla="*/ 12 h 18"/>
                <a:gd name="T34" fmla="*/ 14 w 16"/>
                <a:gd name="T35" fmla="*/ 14 h 18"/>
                <a:gd name="T36" fmla="*/ 10 w 16"/>
                <a:gd name="T37" fmla="*/ 16 h 18"/>
                <a:gd name="T38" fmla="*/ 8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2" y="14"/>
                  </a:lnTo>
                  <a:lnTo>
                    <a:pt x="0" y="12"/>
                  </a:lnTo>
                  <a:lnTo>
                    <a:pt x="0" y="8"/>
                  </a:lnTo>
                  <a:lnTo>
                    <a:pt x="0" y="4"/>
                  </a:ln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1" name="Freeform 403"/>
            <p:cNvSpPr>
              <a:spLocks/>
            </p:cNvSpPr>
            <p:nvPr/>
          </p:nvSpPr>
          <p:spPr bwMode="auto">
            <a:xfrm>
              <a:off x="4277" y="394"/>
              <a:ext cx="18" cy="16"/>
            </a:xfrm>
            <a:custGeom>
              <a:avLst/>
              <a:gdLst>
                <a:gd name="T0" fmla="*/ 4 w 18"/>
                <a:gd name="T1" fmla="*/ 16 h 16"/>
                <a:gd name="T2" fmla="*/ 4 w 18"/>
                <a:gd name="T3" fmla="*/ 16 h 16"/>
                <a:gd name="T4" fmla="*/ 2 w 18"/>
                <a:gd name="T5" fmla="*/ 12 h 16"/>
                <a:gd name="T6" fmla="*/ 0 w 18"/>
                <a:gd name="T7" fmla="*/ 10 h 16"/>
                <a:gd name="T8" fmla="*/ 0 w 18"/>
                <a:gd name="T9" fmla="*/ 6 h 16"/>
                <a:gd name="T10" fmla="*/ 2 w 18"/>
                <a:gd name="T11" fmla="*/ 4 h 16"/>
                <a:gd name="T12" fmla="*/ 2 w 18"/>
                <a:gd name="T13" fmla="*/ 4 h 16"/>
                <a:gd name="T14" fmla="*/ 4 w 18"/>
                <a:gd name="T15" fmla="*/ 0 h 16"/>
                <a:gd name="T16" fmla="*/ 8 w 18"/>
                <a:gd name="T17" fmla="*/ 0 h 16"/>
                <a:gd name="T18" fmla="*/ 10 w 18"/>
                <a:gd name="T19" fmla="*/ 0 h 16"/>
                <a:gd name="T20" fmla="*/ 14 w 18"/>
                <a:gd name="T21" fmla="*/ 0 h 16"/>
                <a:gd name="T22" fmla="*/ 14 w 18"/>
                <a:gd name="T23" fmla="*/ 0 h 16"/>
                <a:gd name="T24" fmla="*/ 16 w 18"/>
                <a:gd name="T25" fmla="*/ 4 h 16"/>
                <a:gd name="T26" fmla="*/ 18 w 18"/>
                <a:gd name="T27" fmla="*/ 6 h 16"/>
                <a:gd name="T28" fmla="*/ 18 w 18"/>
                <a:gd name="T29" fmla="*/ 10 h 16"/>
                <a:gd name="T30" fmla="*/ 16 w 18"/>
                <a:gd name="T31" fmla="*/ 12 h 16"/>
                <a:gd name="T32" fmla="*/ 16 w 18"/>
                <a:gd name="T33" fmla="*/ 12 h 16"/>
                <a:gd name="T34" fmla="*/ 14 w 18"/>
                <a:gd name="T35" fmla="*/ 16 h 16"/>
                <a:gd name="T36" fmla="*/ 10 w 18"/>
                <a:gd name="T37" fmla="*/ 16 h 16"/>
                <a:gd name="T38" fmla="*/ 8 w 18"/>
                <a:gd name="T39" fmla="*/ 16 h 16"/>
                <a:gd name="T40" fmla="*/ 4 w 18"/>
                <a:gd name="T41" fmla="*/ 16 h 16"/>
                <a:gd name="T42" fmla="*/ 4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16"/>
                  </a:moveTo>
                  <a:lnTo>
                    <a:pt x="4" y="16"/>
                  </a:lnTo>
                  <a:lnTo>
                    <a:pt x="2" y="12"/>
                  </a:lnTo>
                  <a:lnTo>
                    <a:pt x="0" y="10"/>
                  </a:lnTo>
                  <a:lnTo>
                    <a:pt x="0" y="6"/>
                  </a:lnTo>
                  <a:lnTo>
                    <a:pt x="2" y="4"/>
                  </a:lnTo>
                  <a:lnTo>
                    <a:pt x="2" y="4"/>
                  </a:lnTo>
                  <a:lnTo>
                    <a:pt x="4" y="0"/>
                  </a:lnTo>
                  <a:lnTo>
                    <a:pt x="8" y="0"/>
                  </a:lnTo>
                  <a:lnTo>
                    <a:pt x="10" y="0"/>
                  </a:lnTo>
                  <a:lnTo>
                    <a:pt x="14" y="0"/>
                  </a:lnTo>
                  <a:lnTo>
                    <a:pt x="14" y="0"/>
                  </a:lnTo>
                  <a:lnTo>
                    <a:pt x="16" y="4"/>
                  </a:lnTo>
                  <a:lnTo>
                    <a:pt x="18" y="6"/>
                  </a:lnTo>
                  <a:lnTo>
                    <a:pt x="18" y="10"/>
                  </a:lnTo>
                  <a:lnTo>
                    <a:pt x="16" y="12"/>
                  </a:lnTo>
                  <a:lnTo>
                    <a:pt x="16" y="12"/>
                  </a:lnTo>
                  <a:lnTo>
                    <a:pt x="14" y="16"/>
                  </a:lnTo>
                  <a:lnTo>
                    <a:pt x="10" y="16"/>
                  </a:lnTo>
                  <a:lnTo>
                    <a:pt x="8" y="16"/>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2" name="Freeform 404"/>
            <p:cNvSpPr>
              <a:spLocks/>
            </p:cNvSpPr>
            <p:nvPr/>
          </p:nvSpPr>
          <p:spPr bwMode="auto">
            <a:xfrm>
              <a:off x="4293" y="406"/>
              <a:ext cx="18" cy="16"/>
            </a:xfrm>
            <a:custGeom>
              <a:avLst/>
              <a:gdLst>
                <a:gd name="T0" fmla="*/ 4 w 18"/>
                <a:gd name="T1" fmla="*/ 14 h 16"/>
                <a:gd name="T2" fmla="*/ 4 w 18"/>
                <a:gd name="T3" fmla="*/ 14 h 16"/>
                <a:gd name="T4" fmla="*/ 2 w 18"/>
                <a:gd name="T5" fmla="*/ 12 h 16"/>
                <a:gd name="T6" fmla="*/ 0 w 18"/>
                <a:gd name="T7" fmla="*/ 8 h 16"/>
                <a:gd name="T8" fmla="*/ 0 w 18"/>
                <a:gd name="T9" fmla="*/ 6 h 16"/>
                <a:gd name="T10" fmla="*/ 2 w 18"/>
                <a:gd name="T11" fmla="*/ 2 h 16"/>
                <a:gd name="T12" fmla="*/ 2 w 18"/>
                <a:gd name="T13" fmla="*/ 2 h 16"/>
                <a:gd name="T14" fmla="*/ 4 w 18"/>
                <a:gd name="T15" fmla="*/ 0 h 16"/>
                <a:gd name="T16" fmla="*/ 8 w 18"/>
                <a:gd name="T17" fmla="*/ 0 h 16"/>
                <a:gd name="T18" fmla="*/ 12 w 18"/>
                <a:gd name="T19" fmla="*/ 0 h 16"/>
                <a:gd name="T20" fmla="*/ 14 w 18"/>
                <a:gd name="T21" fmla="*/ 2 h 16"/>
                <a:gd name="T22" fmla="*/ 14 w 18"/>
                <a:gd name="T23" fmla="*/ 2 h 16"/>
                <a:gd name="T24" fmla="*/ 16 w 18"/>
                <a:gd name="T25" fmla="*/ 4 h 16"/>
                <a:gd name="T26" fmla="*/ 18 w 18"/>
                <a:gd name="T27" fmla="*/ 6 h 16"/>
                <a:gd name="T28" fmla="*/ 18 w 18"/>
                <a:gd name="T29" fmla="*/ 10 h 16"/>
                <a:gd name="T30" fmla="*/ 16 w 18"/>
                <a:gd name="T31" fmla="*/ 14 h 16"/>
                <a:gd name="T32" fmla="*/ 16 w 18"/>
                <a:gd name="T33" fmla="*/ 14 h 16"/>
                <a:gd name="T34" fmla="*/ 12 w 18"/>
                <a:gd name="T35" fmla="*/ 16 h 16"/>
                <a:gd name="T36" fmla="*/ 10 w 18"/>
                <a:gd name="T37" fmla="*/ 16 h 16"/>
                <a:gd name="T38" fmla="*/ 6 w 18"/>
                <a:gd name="T39" fmla="*/ 16 h 16"/>
                <a:gd name="T40" fmla="*/ 4 w 18"/>
                <a:gd name="T41" fmla="*/ 14 h 16"/>
                <a:gd name="T42" fmla="*/ 4 w 18"/>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4" y="14"/>
                  </a:moveTo>
                  <a:lnTo>
                    <a:pt x="4" y="14"/>
                  </a:lnTo>
                  <a:lnTo>
                    <a:pt x="2" y="12"/>
                  </a:lnTo>
                  <a:lnTo>
                    <a:pt x="0" y="8"/>
                  </a:lnTo>
                  <a:lnTo>
                    <a:pt x="0" y="6"/>
                  </a:lnTo>
                  <a:lnTo>
                    <a:pt x="2" y="2"/>
                  </a:lnTo>
                  <a:lnTo>
                    <a:pt x="2" y="2"/>
                  </a:lnTo>
                  <a:lnTo>
                    <a:pt x="4" y="0"/>
                  </a:lnTo>
                  <a:lnTo>
                    <a:pt x="8" y="0"/>
                  </a:lnTo>
                  <a:lnTo>
                    <a:pt x="12" y="0"/>
                  </a:lnTo>
                  <a:lnTo>
                    <a:pt x="14" y="2"/>
                  </a:lnTo>
                  <a:lnTo>
                    <a:pt x="14" y="2"/>
                  </a:lnTo>
                  <a:lnTo>
                    <a:pt x="16" y="4"/>
                  </a:lnTo>
                  <a:lnTo>
                    <a:pt x="18" y="6"/>
                  </a:lnTo>
                  <a:lnTo>
                    <a:pt x="18" y="10"/>
                  </a:lnTo>
                  <a:lnTo>
                    <a:pt x="16" y="14"/>
                  </a:lnTo>
                  <a:lnTo>
                    <a:pt x="16" y="14"/>
                  </a:lnTo>
                  <a:lnTo>
                    <a:pt x="12" y="16"/>
                  </a:lnTo>
                  <a:lnTo>
                    <a:pt x="10" y="16"/>
                  </a:lnTo>
                  <a:lnTo>
                    <a:pt x="6" y="16"/>
                  </a:lnTo>
                  <a:lnTo>
                    <a:pt x="4" y="14"/>
                  </a:lnTo>
                  <a:lnTo>
                    <a:pt x="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3" name="Freeform 405"/>
            <p:cNvSpPr>
              <a:spLocks/>
            </p:cNvSpPr>
            <p:nvPr/>
          </p:nvSpPr>
          <p:spPr bwMode="auto">
            <a:xfrm>
              <a:off x="4307" y="418"/>
              <a:ext cx="18" cy="18"/>
            </a:xfrm>
            <a:custGeom>
              <a:avLst/>
              <a:gdLst>
                <a:gd name="T0" fmla="*/ 2 w 18"/>
                <a:gd name="T1" fmla="*/ 16 h 18"/>
                <a:gd name="T2" fmla="*/ 2 w 18"/>
                <a:gd name="T3" fmla="*/ 16 h 18"/>
                <a:gd name="T4" fmla="*/ 2 w 18"/>
                <a:gd name="T5" fmla="*/ 12 h 18"/>
                <a:gd name="T6" fmla="*/ 0 w 18"/>
                <a:gd name="T7" fmla="*/ 8 h 18"/>
                <a:gd name="T8" fmla="*/ 2 w 18"/>
                <a:gd name="T9" fmla="*/ 6 h 18"/>
                <a:gd name="T10" fmla="*/ 4 w 18"/>
                <a:gd name="T11" fmla="*/ 2 h 18"/>
                <a:gd name="T12" fmla="*/ 4 w 18"/>
                <a:gd name="T13" fmla="*/ 2 h 18"/>
                <a:gd name="T14" fmla="*/ 6 w 18"/>
                <a:gd name="T15" fmla="*/ 2 h 18"/>
                <a:gd name="T16" fmla="*/ 10 w 18"/>
                <a:gd name="T17" fmla="*/ 0 h 18"/>
                <a:gd name="T18" fmla="*/ 12 w 18"/>
                <a:gd name="T19" fmla="*/ 2 h 18"/>
                <a:gd name="T20" fmla="*/ 16 w 18"/>
                <a:gd name="T21" fmla="*/ 4 h 18"/>
                <a:gd name="T22" fmla="*/ 16 w 18"/>
                <a:gd name="T23" fmla="*/ 4 h 18"/>
                <a:gd name="T24" fmla="*/ 18 w 18"/>
                <a:gd name="T25" fmla="*/ 6 h 18"/>
                <a:gd name="T26" fmla="*/ 18 w 18"/>
                <a:gd name="T27" fmla="*/ 10 h 18"/>
                <a:gd name="T28" fmla="*/ 18 w 18"/>
                <a:gd name="T29" fmla="*/ 12 h 18"/>
                <a:gd name="T30" fmla="*/ 16 w 18"/>
                <a:gd name="T31" fmla="*/ 16 h 18"/>
                <a:gd name="T32" fmla="*/ 16 w 18"/>
                <a:gd name="T33" fmla="*/ 16 h 18"/>
                <a:gd name="T34" fmla="*/ 12 w 18"/>
                <a:gd name="T35" fmla="*/ 18 h 18"/>
                <a:gd name="T36" fmla="*/ 8 w 18"/>
                <a:gd name="T37" fmla="*/ 18 h 18"/>
                <a:gd name="T38" fmla="*/ 6 w 18"/>
                <a:gd name="T39" fmla="*/ 18 h 18"/>
                <a:gd name="T40" fmla="*/ 2 w 18"/>
                <a:gd name="T41" fmla="*/ 16 h 18"/>
                <a:gd name="T42" fmla="*/ 2 w 18"/>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6"/>
                  </a:moveTo>
                  <a:lnTo>
                    <a:pt x="2" y="16"/>
                  </a:lnTo>
                  <a:lnTo>
                    <a:pt x="2" y="12"/>
                  </a:lnTo>
                  <a:lnTo>
                    <a:pt x="0" y="8"/>
                  </a:lnTo>
                  <a:lnTo>
                    <a:pt x="2" y="6"/>
                  </a:lnTo>
                  <a:lnTo>
                    <a:pt x="4" y="2"/>
                  </a:lnTo>
                  <a:lnTo>
                    <a:pt x="4" y="2"/>
                  </a:lnTo>
                  <a:lnTo>
                    <a:pt x="6" y="2"/>
                  </a:lnTo>
                  <a:lnTo>
                    <a:pt x="10" y="0"/>
                  </a:lnTo>
                  <a:lnTo>
                    <a:pt x="12" y="2"/>
                  </a:lnTo>
                  <a:lnTo>
                    <a:pt x="16" y="4"/>
                  </a:lnTo>
                  <a:lnTo>
                    <a:pt x="16" y="4"/>
                  </a:lnTo>
                  <a:lnTo>
                    <a:pt x="18" y="6"/>
                  </a:lnTo>
                  <a:lnTo>
                    <a:pt x="18" y="10"/>
                  </a:lnTo>
                  <a:lnTo>
                    <a:pt x="18" y="12"/>
                  </a:lnTo>
                  <a:lnTo>
                    <a:pt x="16" y="16"/>
                  </a:lnTo>
                  <a:lnTo>
                    <a:pt x="16" y="16"/>
                  </a:lnTo>
                  <a:lnTo>
                    <a:pt x="12" y="18"/>
                  </a:lnTo>
                  <a:lnTo>
                    <a:pt x="8" y="18"/>
                  </a:lnTo>
                  <a:lnTo>
                    <a:pt x="6" y="18"/>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4" name="Freeform 406"/>
            <p:cNvSpPr>
              <a:spLocks/>
            </p:cNvSpPr>
            <p:nvPr/>
          </p:nvSpPr>
          <p:spPr bwMode="auto">
            <a:xfrm>
              <a:off x="4321" y="434"/>
              <a:ext cx="16" cy="16"/>
            </a:xfrm>
            <a:custGeom>
              <a:avLst/>
              <a:gdLst>
                <a:gd name="T0" fmla="*/ 0 w 16"/>
                <a:gd name="T1" fmla="*/ 14 h 16"/>
                <a:gd name="T2" fmla="*/ 0 w 16"/>
                <a:gd name="T3" fmla="*/ 14 h 16"/>
                <a:gd name="T4" fmla="*/ 0 w 16"/>
                <a:gd name="T5" fmla="*/ 10 h 16"/>
                <a:gd name="T6" fmla="*/ 0 w 16"/>
                <a:gd name="T7" fmla="*/ 6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4 h 16"/>
                <a:gd name="T22" fmla="*/ 14 w 16"/>
                <a:gd name="T23" fmla="*/ 4 h 16"/>
                <a:gd name="T24" fmla="*/ 16 w 16"/>
                <a:gd name="T25" fmla="*/ 6 h 16"/>
                <a:gd name="T26" fmla="*/ 16 w 16"/>
                <a:gd name="T27" fmla="*/ 10 h 16"/>
                <a:gd name="T28" fmla="*/ 16 w 16"/>
                <a:gd name="T29" fmla="*/ 12 h 16"/>
                <a:gd name="T30" fmla="*/ 12 w 16"/>
                <a:gd name="T31" fmla="*/ 16 h 16"/>
                <a:gd name="T32" fmla="*/ 12 w 16"/>
                <a:gd name="T33" fmla="*/ 16 h 16"/>
                <a:gd name="T34" fmla="*/ 10 w 16"/>
                <a:gd name="T35" fmla="*/ 16 h 16"/>
                <a:gd name="T36" fmla="*/ 6 w 16"/>
                <a:gd name="T37" fmla="*/ 16 h 16"/>
                <a:gd name="T38" fmla="*/ 4 w 16"/>
                <a:gd name="T39" fmla="*/ 16 h 16"/>
                <a:gd name="T40" fmla="*/ 0 w 16"/>
                <a:gd name="T41" fmla="*/ 14 h 16"/>
                <a:gd name="T42" fmla="*/ 0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4"/>
                  </a:moveTo>
                  <a:lnTo>
                    <a:pt x="0" y="14"/>
                  </a:lnTo>
                  <a:lnTo>
                    <a:pt x="0" y="10"/>
                  </a:lnTo>
                  <a:lnTo>
                    <a:pt x="0" y="6"/>
                  </a:lnTo>
                  <a:lnTo>
                    <a:pt x="0" y="4"/>
                  </a:lnTo>
                  <a:lnTo>
                    <a:pt x="2" y="2"/>
                  </a:lnTo>
                  <a:lnTo>
                    <a:pt x="2" y="2"/>
                  </a:lnTo>
                  <a:lnTo>
                    <a:pt x="6" y="0"/>
                  </a:lnTo>
                  <a:lnTo>
                    <a:pt x="8" y="0"/>
                  </a:lnTo>
                  <a:lnTo>
                    <a:pt x="12" y="0"/>
                  </a:lnTo>
                  <a:lnTo>
                    <a:pt x="14" y="4"/>
                  </a:lnTo>
                  <a:lnTo>
                    <a:pt x="14" y="4"/>
                  </a:lnTo>
                  <a:lnTo>
                    <a:pt x="16" y="6"/>
                  </a:lnTo>
                  <a:lnTo>
                    <a:pt x="16" y="10"/>
                  </a:lnTo>
                  <a:lnTo>
                    <a:pt x="16" y="12"/>
                  </a:lnTo>
                  <a:lnTo>
                    <a:pt x="12" y="16"/>
                  </a:lnTo>
                  <a:lnTo>
                    <a:pt x="12" y="16"/>
                  </a:lnTo>
                  <a:lnTo>
                    <a:pt x="10" y="16"/>
                  </a:lnTo>
                  <a:lnTo>
                    <a:pt x="6" y="16"/>
                  </a:lnTo>
                  <a:lnTo>
                    <a:pt x="4" y="16"/>
                  </a:lnTo>
                  <a:lnTo>
                    <a:pt x="0" y="14"/>
                  </a:lnTo>
                  <a:lnTo>
                    <a:pt x="0"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5" name="Freeform 407"/>
            <p:cNvSpPr>
              <a:spLocks/>
            </p:cNvSpPr>
            <p:nvPr/>
          </p:nvSpPr>
          <p:spPr bwMode="auto">
            <a:xfrm>
              <a:off x="4331" y="450"/>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0 w 16"/>
                <a:gd name="T17" fmla="*/ 0 h 18"/>
                <a:gd name="T18" fmla="*/ 14 w 16"/>
                <a:gd name="T19" fmla="*/ 2 h 18"/>
                <a:gd name="T20" fmla="*/ 16 w 16"/>
                <a:gd name="T21" fmla="*/ 4 h 18"/>
                <a:gd name="T22" fmla="*/ 16 w 16"/>
                <a:gd name="T23" fmla="*/ 4 h 18"/>
                <a:gd name="T24" fmla="*/ 16 w 16"/>
                <a:gd name="T25" fmla="*/ 8 h 18"/>
                <a:gd name="T26" fmla="*/ 16 w 16"/>
                <a:gd name="T27" fmla="*/ 12 h 18"/>
                <a:gd name="T28" fmla="*/ 16 w 16"/>
                <a:gd name="T29" fmla="*/ 14 h 18"/>
                <a:gd name="T30" fmla="*/ 12 w 16"/>
                <a:gd name="T31" fmla="*/ 16 h 18"/>
                <a:gd name="T32" fmla="*/ 12 w 16"/>
                <a:gd name="T33" fmla="*/ 16 h 18"/>
                <a:gd name="T34" fmla="*/ 10 w 16"/>
                <a:gd name="T35" fmla="*/ 18 h 18"/>
                <a:gd name="T36" fmla="*/ 6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0" y="0"/>
                  </a:lnTo>
                  <a:lnTo>
                    <a:pt x="14" y="2"/>
                  </a:lnTo>
                  <a:lnTo>
                    <a:pt x="16" y="4"/>
                  </a:lnTo>
                  <a:lnTo>
                    <a:pt x="16" y="4"/>
                  </a:lnTo>
                  <a:lnTo>
                    <a:pt x="16" y="8"/>
                  </a:lnTo>
                  <a:lnTo>
                    <a:pt x="16" y="12"/>
                  </a:lnTo>
                  <a:lnTo>
                    <a:pt x="16" y="14"/>
                  </a:lnTo>
                  <a:lnTo>
                    <a:pt x="12" y="16"/>
                  </a:lnTo>
                  <a:lnTo>
                    <a:pt x="12" y="16"/>
                  </a:lnTo>
                  <a:lnTo>
                    <a:pt x="10" y="18"/>
                  </a:lnTo>
                  <a:lnTo>
                    <a:pt x="6"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6" name="Freeform 408"/>
            <p:cNvSpPr>
              <a:spLocks/>
            </p:cNvSpPr>
            <p:nvPr/>
          </p:nvSpPr>
          <p:spPr bwMode="auto">
            <a:xfrm>
              <a:off x="4339" y="468"/>
              <a:ext cx="18" cy="18"/>
            </a:xfrm>
            <a:custGeom>
              <a:avLst/>
              <a:gdLst>
                <a:gd name="T0" fmla="*/ 0 w 18"/>
                <a:gd name="T1" fmla="*/ 12 h 18"/>
                <a:gd name="T2" fmla="*/ 0 w 18"/>
                <a:gd name="T3" fmla="*/ 12 h 18"/>
                <a:gd name="T4" fmla="*/ 0 w 18"/>
                <a:gd name="T5" fmla="*/ 8 h 18"/>
                <a:gd name="T6" fmla="*/ 0 w 18"/>
                <a:gd name="T7" fmla="*/ 6 h 18"/>
                <a:gd name="T8" fmla="*/ 2 w 18"/>
                <a:gd name="T9" fmla="*/ 2 h 18"/>
                <a:gd name="T10" fmla="*/ 6 w 18"/>
                <a:gd name="T11" fmla="*/ 0 h 18"/>
                <a:gd name="T12" fmla="*/ 6 w 18"/>
                <a:gd name="T13" fmla="*/ 0 h 18"/>
                <a:gd name="T14" fmla="*/ 8 w 18"/>
                <a:gd name="T15" fmla="*/ 0 h 18"/>
                <a:gd name="T16" fmla="*/ 12 w 18"/>
                <a:gd name="T17" fmla="*/ 0 h 18"/>
                <a:gd name="T18" fmla="*/ 14 w 18"/>
                <a:gd name="T19" fmla="*/ 2 h 18"/>
                <a:gd name="T20" fmla="*/ 16 w 18"/>
                <a:gd name="T21" fmla="*/ 6 h 18"/>
                <a:gd name="T22" fmla="*/ 16 w 18"/>
                <a:gd name="T23" fmla="*/ 6 h 18"/>
                <a:gd name="T24" fmla="*/ 18 w 18"/>
                <a:gd name="T25" fmla="*/ 8 h 18"/>
                <a:gd name="T26" fmla="*/ 16 w 18"/>
                <a:gd name="T27" fmla="*/ 12 h 18"/>
                <a:gd name="T28" fmla="*/ 14 w 18"/>
                <a:gd name="T29" fmla="*/ 14 h 18"/>
                <a:gd name="T30" fmla="*/ 12 w 18"/>
                <a:gd name="T31" fmla="*/ 16 h 18"/>
                <a:gd name="T32" fmla="*/ 12 w 18"/>
                <a:gd name="T33" fmla="*/ 16 h 18"/>
                <a:gd name="T34" fmla="*/ 8 w 18"/>
                <a:gd name="T35" fmla="*/ 18 h 18"/>
                <a:gd name="T36" fmla="*/ 6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0" y="6"/>
                  </a:lnTo>
                  <a:lnTo>
                    <a:pt x="2" y="2"/>
                  </a:lnTo>
                  <a:lnTo>
                    <a:pt x="6" y="0"/>
                  </a:lnTo>
                  <a:lnTo>
                    <a:pt x="6" y="0"/>
                  </a:lnTo>
                  <a:lnTo>
                    <a:pt x="8" y="0"/>
                  </a:lnTo>
                  <a:lnTo>
                    <a:pt x="12" y="0"/>
                  </a:lnTo>
                  <a:lnTo>
                    <a:pt x="14" y="2"/>
                  </a:lnTo>
                  <a:lnTo>
                    <a:pt x="16" y="6"/>
                  </a:lnTo>
                  <a:lnTo>
                    <a:pt x="16" y="6"/>
                  </a:lnTo>
                  <a:lnTo>
                    <a:pt x="18" y="8"/>
                  </a:lnTo>
                  <a:lnTo>
                    <a:pt x="16" y="12"/>
                  </a:lnTo>
                  <a:lnTo>
                    <a:pt x="14" y="14"/>
                  </a:lnTo>
                  <a:lnTo>
                    <a:pt x="12" y="16"/>
                  </a:lnTo>
                  <a:lnTo>
                    <a:pt x="12" y="16"/>
                  </a:lnTo>
                  <a:lnTo>
                    <a:pt x="8" y="18"/>
                  </a:lnTo>
                  <a:lnTo>
                    <a:pt x="6"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457" name="Freeform 409"/>
            <p:cNvSpPr>
              <a:spLocks/>
            </p:cNvSpPr>
            <p:nvPr/>
          </p:nvSpPr>
          <p:spPr bwMode="auto">
            <a:xfrm>
              <a:off x="4345" y="486"/>
              <a:ext cx="18" cy="18"/>
            </a:xfrm>
            <a:custGeom>
              <a:avLst/>
              <a:gdLst>
                <a:gd name="T0" fmla="*/ 0 w 18"/>
                <a:gd name="T1" fmla="*/ 12 h 18"/>
                <a:gd name="T2" fmla="*/ 0 w 18"/>
                <a:gd name="T3" fmla="*/ 12 h 18"/>
                <a:gd name="T4" fmla="*/ 0 w 18"/>
                <a:gd name="T5" fmla="*/ 8 h 18"/>
                <a:gd name="T6" fmla="*/ 2 w 18"/>
                <a:gd name="T7" fmla="*/ 4 h 18"/>
                <a:gd name="T8" fmla="*/ 4 w 18"/>
                <a:gd name="T9" fmla="*/ 2 h 18"/>
                <a:gd name="T10" fmla="*/ 6 w 18"/>
                <a:gd name="T11" fmla="*/ 0 h 18"/>
                <a:gd name="T12" fmla="*/ 6 w 18"/>
                <a:gd name="T13" fmla="*/ 0 h 18"/>
                <a:gd name="T14" fmla="*/ 10 w 18"/>
                <a:gd name="T15" fmla="*/ 0 h 18"/>
                <a:gd name="T16" fmla="*/ 14 w 18"/>
                <a:gd name="T17" fmla="*/ 2 h 18"/>
                <a:gd name="T18" fmla="*/ 16 w 18"/>
                <a:gd name="T19" fmla="*/ 4 h 18"/>
                <a:gd name="T20" fmla="*/ 18 w 18"/>
                <a:gd name="T21" fmla="*/ 6 h 18"/>
                <a:gd name="T22" fmla="*/ 18 w 18"/>
                <a:gd name="T23" fmla="*/ 6 h 18"/>
                <a:gd name="T24" fmla="*/ 18 w 18"/>
                <a:gd name="T25" fmla="*/ 10 h 18"/>
                <a:gd name="T26" fmla="*/ 16 w 18"/>
                <a:gd name="T27" fmla="*/ 14 h 18"/>
                <a:gd name="T28" fmla="*/ 14 w 18"/>
                <a:gd name="T29" fmla="*/ 16 h 18"/>
                <a:gd name="T30" fmla="*/ 12 w 18"/>
                <a:gd name="T31" fmla="*/ 18 h 18"/>
                <a:gd name="T32" fmla="*/ 12 w 18"/>
                <a:gd name="T33" fmla="*/ 18 h 18"/>
                <a:gd name="T34" fmla="*/ 8 w 18"/>
                <a:gd name="T35" fmla="*/ 18 h 18"/>
                <a:gd name="T36" fmla="*/ 4 w 18"/>
                <a:gd name="T37" fmla="*/ 16 h 18"/>
                <a:gd name="T38" fmla="*/ 2 w 18"/>
                <a:gd name="T39" fmla="*/ 14 h 18"/>
                <a:gd name="T40" fmla="*/ 0 w 18"/>
                <a:gd name="T41" fmla="*/ 12 h 18"/>
                <a:gd name="T42" fmla="*/ 0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12"/>
                  </a:moveTo>
                  <a:lnTo>
                    <a:pt x="0" y="12"/>
                  </a:lnTo>
                  <a:lnTo>
                    <a:pt x="0" y="8"/>
                  </a:lnTo>
                  <a:lnTo>
                    <a:pt x="2" y="4"/>
                  </a:lnTo>
                  <a:lnTo>
                    <a:pt x="4" y="2"/>
                  </a:lnTo>
                  <a:lnTo>
                    <a:pt x="6" y="0"/>
                  </a:lnTo>
                  <a:lnTo>
                    <a:pt x="6" y="0"/>
                  </a:lnTo>
                  <a:lnTo>
                    <a:pt x="10" y="0"/>
                  </a:lnTo>
                  <a:lnTo>
                    <a:pt x="14" y="2"/>
                  </a:lnTo>
                  <a:lnTo>
                    <a:pt x="16" y="4"/>
                  </a:lnTo>
                  <a:lnTo>
                    <a:pt x="18" y="6"/>
                  </a:lnTo>
                  <a:lnTo>
                    <a:pt x="18" y="6"/>
                  </a:lnTo>
                  <a:lnTo>
                    <a:pt x="18" y="10"/>
                  </a:lnTo>
                  <a:lnTo>
                    <a:pt x="16" y="14"/>
                  </a:lnTo>
                  <a:lnTo>
                    <a:pt x="14" y="16"/>
                  </a:lnTo>
                  <a:lnTo>
                    <a:pt x="12" y="18"/>
                  </a:lnTo>
                  <a:lnTo>
                    <a:pt x="12" y="18"/>
                  </a:lnTo>
                  <a:lnTo>
                    <a:pt x="8" y="18"/>
                  </a:lnTo>
                  <a:lnTo>
                    <a:pt x="4" y="16"/>
                  </a:lnTo>
                  <a:lnTo>
                    <a:pt x="2" y="14"/>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1" name="Line 553"/>
            <p:cNvSpPr>
              <a:spLocks noChangeShapeType="1"/>
            </p:cNvSpPr>
            <p:nvPr/>
          </p:nvSpPr>
          <p:spPr bwMode="auto">
            <a:xfrm>
              <a:off x="4195" y="53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3" name="Line 555"/>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5" name="Freeform 557"/>
            <p:cNvSpPr>
              <a:spLocks/>
            </p:cNvSpPr>
            <p:nvPr/>
          </p:nvSpPr>
          <p:spPr bwMode="auto">
            <a:xfrm>
              <a:off x="4113" y="418"/>
              <a:ext cx="154" cy="238"/>
            </a:xfrm>
            <a:custGeom>
              <a:avLst/>
              <a:gdLst>
                <a:gd name="T0" fmla="*/ 94 w 154"/>
                <a:gd name="T1" fmla="*/ 238 h 238"/>
                <a:gd name="T2" fmla="*/ 94 w 154"/>
                <a:gd name="T3" fmla="*/ 238 h 238"/>
                <a:gd name="T4" fmla="*/ 100 w 154"/>
                <a:gd name="T5" fmla="*/ 238 h 238"/>
                <a:gd name="T6" fmla="*/ 108 w 154"/>
                <a:gd name="T7" fmla="*/ 238 h 238"/>
                <a:gd name="T8" fmla="*/ 114 w 154"/>
                <a:gd name="T9" fmla="*/ 236 h 238"/>
                <a:gd name="T10" fmla="*/ 118 w 154"/>
                <a:gd name="T11" fmla="*/ 234 h 238"/>
                <a:gd name="T12" fmla="*/ 128 w 154"/>
                <a:gd name="T13" fmla="*/ 224 h 238"/>
                <a:gd name="T14" fmla="*/ 130 w 154"/>
                <a:gd name="T15" fmla="*/ 218 h 238"/>
                <a:gd name="T16" fmla="*/ 134 w 154"/>
                <a:gd name="T17" fmla="*/ 212 h 238"/>
                <a:gd name="T18" fmla="*/ 154 w 154"/>
                <a:gd name="T19" fmla="*/ 48 h 238"/>
                <a:gd name="T20" fmla="*/ 154 w 154"/>
                <a:gd name="T21" fmla="*/ 48 h 238"/>
                <a:gd name="T22" fmla="*/ 154 w 154"/>
                <a:gd name="T23" fmla="*/ 34 h 238"/>
                <a:gd name="T24" fmla="*/ 150 w 154"/>
                <a:gd name="T25" fmla="*/ 24 h 238"/>
                <a:gd name="T26" fmla="*/ 142 w 154"/>
                <a:gd name="T27" fmla="*/ 14 h 238"/>
                <a:gd name="T28" fmla="*/ 130 w 154"/>
                <a:gd name="T29" fmla="*/ 8 h 238"/>
                <a:gd name="T30" fmla="*/ 108 w 154"/>
                <a:gd name="T31" fmla="*/ 2 h 238"/>
                <a:gd name="T32" fmla="*/ 108 w 154"/>
                <a:gd name="T33" fmla="*/ 2 h 238"/>
                <a:gd name="T34" fmla="*/ 94 w 154"/>
                <a:gd name="T35" fmla="*/ 0 h 238"/>
                <a:gd name="T36" fmla="*/ 82 w 154"/>
                <a:gd name="T37" fmla="*/ 4 h 238"/>
                <a:gd name="T38" fmla="*/ 70 w 154"/>
                <a:gd name="T39" fmla="*/ 12 h 238"/>
                <a:gd name="T40" fmla="*/ 66 w 154"/>
                <a:gd name="T41" fmla="*/ 18 h 238"/>
                <a:gd name="T42" fmla="*/ 62 w 154"/>
                <a:gd name="T43" fmla="*/ 24 h 238"/>
                <a:gd name="T44" fmla="*/ 2 w 154"/>
                <a:gd name="T45" fmla="*/ 180 h 238"/>
                <a:gd name="T46" fmla="*/ 2 w 154"/>
                <a:gd name="T47" fmla="*/ 180 h 238"/>
                <a:gd name="T48" fmla="*/ 0 w 154"/>
                <a:gd name="T49" fmla="*/ 186 h 238"/>
                <a:gd name="T50" fmla="*/ 2 w 154"/>
                <a:gd name="T51" fmla="*/ 192 h 238"/>
                <a:gd name="T52" fmla="*/ 2 w 154"/>
                <a:gd name="T53" fmla="*/ 198 h 238"/>
                <a:gd name="T54" fmla="*/ 6 w 154"/>
                <a:gd name="T55" fmla="*/ 204 h 238"/>
                <a:gd name="T56" fmla="*/ 10 w 154"/>
                <a:gd name="T57" fmla="*/ 210 h 238"/>
                <a:gd name="T58" fmla="*/ 14 w 154"/>
                <a:gd name="T59" fmla="*/ 214 h 238"/>
                <a:gd name="T60" fmla="*/ 20 w 154"/>
                <a:gd name="T61" fmla="*/ 218 h 238"/>
                <a:gd name="T62" fmla="*/ 26 w 154"/>
                <a:gd name="T63" fmla="*/ 220 h 238"/>
                <a:gd name="T64" fmla="*/ 94 w 154"/>
                <a:gd name="T6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238">
                  <a:moveTo>
                    <a:pt x="94" y="238"/>
                  </a:moveTo>
                  <a:lnTo>
                    <a:pt x="94" y="238"/>
                  </a:lnTo>
                  <a:lnTo>
                    <a:pt x="100" y="238"/>
                  </a:lnTo>
                  <a:lnTo>
                    <a:pt x="108" y="238"/>
                  </a:lnTo>
                  <a:lnTo>
                    <a:pt x="114" y="236"/>
                  </a:lnTo>
                  <a:lnTo>
                    <a:pt x="118" y="234"/>
                  </a:lnTo>
                  <a:lnTo>
                    <a:pt x="128" y="224"/>
                  </a:lnTo>
                  <a:lnTo>
                    <a:pt x="130" y="218"/>
                  </a:lnTo>
                  <a:lnTo>
                    <a:pt x="134" y="212"/>
                  </a:lnTo>
                  <a:lnTo>
                    <a:pt x="154" y="48"/>
                  </a:lnTo>
                  <a:lnTo>
                    <a:pt x="154" y="48"/>
                  </a:lnTo>
                  <a:lnTo>
                    <a:pt x="154" y="34"/>
                  </a:lnTo>
                  <a:lnTo>
                    <a:pt x="150" y="24"/>
                  </a:lnTo>
                  <a:lnTo>
                    <a:pt x="142" y="14"/>
                  </a:lnTo>
                  <a:lnTo>
                    <a:pt x="130" y="8"/>
                  </a:lnTo>
                  <a:lnTo>
                    <a:pt x="108" y="2"/>
                  </a:lnTo>
                  <a:lnTo>
                    <a:pt x="108" y="2"/>
                  </a:lnTo>
                  <a:lnTo>
                    <a:pt x="94" y="0"/>
                  </a:lnTo>
                  <a:lnTo>
                    <a:pt x="82" y="4"/>
                  </a:lnTo>
                  <a:lnTo>
                    <a:pt x="70" y="12"/>
                  </a:lnTo>
                  <a:lnTo>
                    <a:pt x="66" y="18"/>
                  </a:lnTo>
                  <a:lnTo>
                    <a:pt x="62" y="24"/>
                  </a:lnTo>
                  <a:lnTo>
                    <a:pt x="2" y="180"/>
                  </a:lnTo>
                  <a:lnTo>
                    <a:pt x="2" y="180"/>
                  </a:lnTo>
                  <a:lnTo>
                    <a:pt x="0" y="186"/>
                  </a:lnTo>
                  <a:lnTo>
                    <a:pt x="2" y="192"/>
                  </a:lnTo>
                  <a:lnTo>
                    <a:pt x="2" y="198"/>
                  </a:lnTo>
                  <a:lnTo>
                    <a:pt x="6" y="204"/>
                  </a:lnTo>
                  <a:lnTo>
                    <a:pt x="10" y="210"/>
                  </a:lnTo>
                  <a:lnTo>
                    <a:pt x="14" y="214"/>
                  </a:lnTo>
                  <a:lnTo>
                    <a:pt x="20" y="218"/>
                  </a:lnTo>
                  <a:lnTo>
                    <a:pt x="26" y="220"/>
                  </a:lnTo>
                  <a:lnTo>
                    <a:pt x="94" y="238"/>
                  </a:lnTo>
                  <a:close/>
                </a:path>
              </a:pathLst>
            </a:custGeom>
            <a:solidFill>
              <a:srgbClr val="CBBD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6" name="Freeform 558"/>
            <p:cNvSpPr>
              <a:spLocks/>
            </p:cNvSpPr>
            <p:nvPr/>
          </p:nvSpPr>
          <p:spPr bwMode="auto">
            <a:xfrm>
              <a:off x="4243" y="420"/>
              <a:ext cx="16" cy="16"/>
            </a:xfrm>
            <a:custGeom>
              <a:avLst/>
              <a:gdLst>
                <a:gd name="T0" fmla="*/ 4 w 16"/>
                <a:gd name="T1" fmla="*/ 14 h 16"/>
                <a:gd name="T2" fmla="*/ 4 w 16"/>
                <a:gd name="T3" fmla="*/ 14 h 16"/>
                <a:gd name="T4" fmla="*/ 2 w 16"/>
                <a:gd name="T5" fmla="*/ 12 h 16"/>
                <a:gd name="T6" fmla="*/ 0 w 16"/>
                <a:gd name="T7" fmla="*/ 10 h 16"/>
                <a:gd name="T8" fmla="*/ 0 w 16"/>
                <a:gd name="T9" fmla="*/ 6 h 16"/>
                <a:gd name="T10" fmla="*/ 2 w 16"/>
                <a:gd name="T11" fmla="*/ 4 h 16"/>
                <a:gd name="T12" fmla="*/ 2 w 16"/>
                <a:gd name="T13" fmla="*/ 4 h 16"/>
                <a:gd name="T14" fmla="*/ 4 w 16"/>
                <a:gd name="T15" fmla="*/ 2 h 16"/>
                <a:gd name="T16" fmla="*/ 6 w 16"/>
                <a:gd name="T17" fmla="*/ 0 h 16"/>
                <a:gd name="T18" fmla="*/ 8 w 16"/>
                <a:gd name="T19" fmla="*/ 0 h 16"/>
                <a:gd name="T20" fmla="*/ 12 w 16"/>
                <a:gd name="T21" fmla="*/ 0 h 16"/>
                <a:gd name="T22" fmla="*/ 12 w 16"/>
                <a:gd name="T23" fmla="*/ 0 h 16"/>
                <a:gd name="T24" fmla="*/ 14 w 16"/>
                <a:gd name="T25" fmla="*/ 2 h 16"/>
                <a:gd name="T26" fmla="*/ 16 w 16"/>
                <a:gd name="T27" fmla="*/ 6 h 16"/>
                <a:gd name="T28" fmla="*/ 16 w 16"/>
                <a:gd name="T29" fmla="*/ 8 h 16"/>
                <a:gd name="T30" fmla="*/ 14 w 16"/>
                <a:gd name="T31" fmla="*/ 12 h 16"/>
                <a:gd name="T32" fmla="*/ 14 w 16"/>
                <a:gd name="T33" fmla="*/ 12 h 16"/>
                <a:gd name="T34" fmla="*/ 12 w 16"/>
                <a:gd name="T35" fmla="*/ 14 h 16"/>
                <a:gd name="T36" fmla="*/ 10 w 16"/>
                <a:gd name="T37" fmla="*/ 16 h 16"/>
                <a:gd name="T38" fmla="*/ 6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6"/>
                  </a:lnTo>
                  <a:lnTo>
                    <a:pt x="2" y="4"/>
                  </a:lnTo>
                  <a:lnTo>
                    <a:pt x="2" y="4"/>
                  </a:lnTo>
                  <a:lnTo>
                    <a:pt x="4" y="2"/>
                  </a:lnTo>
                  <a:lnTo>
                    <a:pt x="6" y="0"/>
                  </a:lnTo>
                  <a:lnTo>
                    <a:pt x="8" y="0"/>
                  </a:lnTo>
                  <a:lnTo>
                    <a:pt x="12" y="0"/>
                  </a:lnTo>
                  <a:lnTo>
                    <a:pt x="12" y="0"/>
                  </a:lnTo>
                  <a:lnTo>
                    <a:pt x="14" y="2"/>
                  </a:lnTo>
                  <a:lnTo>
                    <a:pt x="16" y="6"/>
                  </a:lnTo>
                  <a:lnTo>
                    <a:pt x="16" y="8"/>
                  </a:lnTo>
                  <a:lnTo>
                    <a:pt x="14" y="12"/>
                  </a:lnTo>
                  <a:lnTo>
                    <a:pt x="14" y="12"/>
                  </a:lnTo>
                  <a:lnTo>
                    <a:pt x="12" y="14"/>
                  </a:lnTo>
                  <a:lnTo>
                    <a:pt x="10" y="16"/>
                  </a:lnTo>
                  <a:lnTo>
                    <a:pt x="6"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7" name="Freeform 559"/>
            <p:cNvSpPr>
              <a:spLocks/>
            </p:cNvSpPr>
            <p:nvPr/>
          </p:nvSpPr>
          <p:spPr bwMode="auto">
            <a:xfrm>
              <a:off x="4261" y="446"/>
              <a:ext cx="14" cy="14"/>
            </a:xfrm>
            <a:custGeom>
              <a:avLst/>
              <a:gdLst>
                <a:gd name="T0" fmla="*/ 0 w 14"/>
                <a:gd name="T1" fmla="*/ 10 h 14"/>
                <a:gd name="T2" fmla="*/ 0 w 14"/>
                <a:gd name="T3" fmla="*/ 10 h 14"/>
                <a:gd name="T4" fmla="*/ 0 w 14"/>
                <a:gd name="T5" fmla="*/ 8 h 14"/>
                <a:gd name="T6" fmla="*/ 0 w 14"/>
                <a:gd name="T7" fmla="*/ 4 h 14"/>
                <a:gd name="T8" fmla="*/ 2 w 14"/>
                <a:gd name="T9" fmla="*/ 2 h 14"/>
                <a:gd name="T10" fmla="*/ 4 w 14"/>
                <a:gd name="T11" fmla="*/ 0 h 14"/>
                <a:gd name="T12" fmla="*/ 4 w 14"/>
                <a:gd name="T13" fmla="*/ 0 h 14"/>
                <a:gd name="T14" fmla="*/ 8 w 14"/>
                <a:gd name="T15" fmla="*/ 0 h 14"/>
                <a:gd name="T16" fmla="*/ 10 w 14"/>
                <a:gd name="T17" fmla="*/ 0 h 14"/>
                <a:gd name="T18" fmla="*/ 12 w 14"/>
                <a:gd name="T19" fmla="*/ 2 h 14"/>
                <a:gd name="T20" fmla="*/ 14 w 14"/>
                <a:gd name="T21" fmla="*/ 4 h 14"/>
                <a:gd name="T22" fmla="*/ 14 w 14"/>
                <a:gd name="T23" fmla="*/ 4 h 14"/>
                <a:gd name="T24" fmla="*/ 14 w 14"/>
                <a:gd name="T25" fmla="*/ 8 h 14"/>
                <a:gd name="T26" fmla="*/ 14 w 14"/>
                <a:gd name="T27" fmla="*/ 10 h 14"/>
                <a:gd name="T28" fmla="*/ 12 w 14"/>
                <a:gd name="T29" fmla="*/ 12 h 14"/>
                <a:gd name="T30" fmla="*/ 10 w 14"/>
                <a:gd name="T31" fmla="*/ 14 h 14"/>
                <a:gd name="T32" fmla="*/ 10 w 14"/>
                <a:gd name="T33" fmla="*/ 14 h 14"/>
                <a:gd name="T34" fmla="*/ 8 w 14"/>
                <a:gd name="T35" fmla="*/ 14 h 14"/>
                <a:gd name="T36" fmla="*/ 4 w 14"/>
                <a:gd name="T37" fmla="*/ 14 h 14"/>
                <a:gd name="T38" fmla="*/ 2 w 14"/>
                <a:gd name="T39" fmla="*/ 12 h 14"/>
                <a:gd name="T40" fmla="*/ 0 w 14"/>
                <a:gd name="T41" fmla="*/ 10 h 14"/>
                <a:gd name="T42" fmla="*/ 0 w 14"/>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0"/>
                  </a:moveTo>
                  <a:lnTo>
                    <a:pt x="0" y="10"/>
                  </a:lnTo>
                  <a:lnTo>
                    <a:pt x="0" y="8"/>
                  </a:lnTo>
                  <a:lnTo>
                    <a:pt x="0" y="4"/>
                  </a:lnTo>
                  <a:lnTo>
                    <a:pt x="2" y="2"/>
                  </a:lnTo>
                  <a:lnTo>
                    <a:pt x="4" y="0"/>
                  </a:lnTo>
                  <a:lnTo>
                    <a:pt x="4" y="0"/>
                  </a:lnTo>
                  <a:lnTo>
                    <a:pt x="8" y="0"/>
                  </a:lnTo>
                  <a:lnTo>
                    <a:pt x="10" y="0"/>
                  </a:lnTo>
                  <a:lnTo>
                    <a:pt x="12" y="2"/>
                  </a:lnTo>
                  <a:lnTo>
                    <a:pt x="14" y="4"/>
                  </a:lnTo>
                  <a:lnTo>
                    <a:pt x="14" y="4"/>
                  </a:lnTo>
                  <a:lnTo>
                    <a:pt x="14" y="8"/>
                  </a:lnTo>
                  <a:lnTo>
                    <a:pt x="14" y="10"/>
                  </a:lnTo>
                  <a:lnTo>
                    <a:pt x="12" y="12"/>
                  </a:lnTo>
                  <a:lnTo>
                    <a:pt x="10" y="14"/>
                  </a:lnTo>
                  <a:lnTo>
                    <a:pt x="10" y="14"/>
                  </a:lnTo>
                  <a:lnTo>
                    <a:pt x="8" y="14"/>
                  </a:lnTo>
                  <a:lnTo>
                    <a:pt x="4" y="14"/>
                  </a:lnTo>
                  <a:lnTo>
                    <a:pt x="2"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8" name="Freeform 560"/>
            <p:cNvSpPr>
              <a:spLocks/>
            </p:cNvSpPr>
            <p:nvPr/>
          </p:nvSpPr>
          <p:spPr bwMode="auto">
            <a:xfrm>
              <a:off x="4241" y="418"/>
              <a:ext cx="16" cy="16"/>
            </a:xfrm>
            <a:custGeom>
              <a:avLst/>
              <a:gdLst>
                <a:gd name="T0" fmla="*/ 4 w 16"/>
                <a:gd name="T1" fmla="*/ 14 h 16"/>
                <a:gd name="T2" fmla="*/ 4 w 16"/>
                <a:gd name="T3" fmla="*/ 14 h 16"/>
                <a:gd name="T4" fmla="*/ 2 w 16"/>
                <a:gd name="T5" fmla="*/ 12 h 16"/>
                <a:gd name="T6" fmla="*/ 0 w 16"/>
                <a:gd name="T7" fmla="*/ 10 h 16"/>
                <a:gd name="T8" fmla="*/ 0 w 16"/>
                <a:gd name="T9" fmla="*/ 6 h 16"/>
                <a:gd name="T10" fmla="*/ 2 w 16"/>
                <a:gd name="T11" fmla="*/ 4 h 16"/>
                <a:gd name="T12" fmla="*/ 2 w 16"/>
                <a:gd name="T13" fmla="*/ 4 h 16"/>
                <a:gd name="T14" fmla="*/ 4 w 16"/>
                <a:gd name="T15" fmla="*/ 2 h 16"/>
                <a:gd name="T16" fmla="*/ 6 w 16"/>
                <a:gd name="T17" fmla="*/ 0 h 16"/>
                <a:gd name="T18" fmla="*/ 8 w 16"/>
                <a:gd name="T19" fmla="*/ 0 h 16"/>
                <a:gd name="T20" fmla="*/ 12 w 16"/>
                <a:gd name="T21" fmla="*/ 0 h 16"/>
                <a:gd name="T22" fmla="*/ 12 w 16"/>
                <a:gd name="T23" fmla="*/ 0 h 16"/>
                <a:gd name="T24" fmla="*/ 14 w 16"/>
                <a:gd name="T25" fmla="*/ 2 h 16"/>
                <a:gd name="T26" fmla="*/ 16 w 16"/>
                <a:gd name="T27" fmla="*/ 6 h 16"/>
                <a:gd name="T28" fmla="*/ 16 w 16"/>
                <a:gd name="T29" fmla="*/ 8 h 16"/>
                <a:gd name="T30" fmla="*/ 14 w 16"/>
                <a:gd name="T31" fmla="*/ 12 h 16"/>
                <a:gd name="T32" fmla="*/ 14 w 16"/>
                <a:gd name="T33" fmla="*/ 12 h 16"/>
                <a:gd name="T34" fmla="*/ 12 w 16"/>
                <a:gd name="T35" fmla="*/ 14 h 16"/>
                <a:gd name="T36" fmla="*/ 10 w 16"/>
                <a:gd name="T37" fmla="*/ 16 h 16"/>
                <a:gd name="T38" fmla="*/ 6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6"/>
                  </a:lnTo>
                  <a:lnTo>
                    <a:pt x="2" y="4"/>
                  </a:lnTo>
                  <a:lnTo>
                    <a:pt x="2" y="4"/>
                  </a:lnTo>
                  <a:lnTo>
                    <a:pt x="4" y="2"/>
                  </a:lnTo>
                  <a:lnTo>
                    <a:pt x="6" y="0"/>
                  </a:lnTo>
                  <a:lnTo>
                    <a:pt x="8" y="0"/>
                  </a:lnTo>
                  <a:lnTo>
                    <a:pt x="12" y="0"/>
                  </a:lnTo>
                  <a:lnTo>
                    <a:pt x="12" y="0"/>
                  </a:lnTo>
                  <a:lnTo>
                    <a:pt x="14" y="2"/>
                  </a:lnTo>
                  <a:lnTo>
                    <a:pt x="16" y="6"/>
                  </a:lnTo>
                  <a:lnTo>
                    <a:pt x="16" y="8"/>
                  </a:lnTo>
                  <a:lnTo>
                    <a:pt x="14" y="12"/>
                  </a:lnTo>
                  <a:lnTo>
                    <a:pt x="14" y="12"/>
                  </a:lnTo>
                  <a:lnTo>
                    <a:pt x="12" y="14"/>
                  </a:lnTo>
                  <a:lnTo>
                    <a:pt x="10" y="16"/>
                  </a:lnTo>
                  <a:lnTo>
                    <a:pt x="6"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09" name="Freeform 561"/>
            <p:cNvSpPr>
              <a:spLocks/>
            </p:cNvSpPr>
            <p:nvPr/>
          </p:nvSpPr>
          <p:spPr bwMode="auto">
            <a:xfrm>
              <a:off x="4259" y="444"/>
              <a:ext cx="14" cy="14"/>
            </a:xfrm>
            <a:custGeom>
              <a:avLst/>
              <a:gdLst>
                <a:gd name="T0" fmla="*/ 0 w 14"/>
                <a:gd name="T1" fmla="*/ 10 h 14"/>
                <a:gd name="T2" fmla="*/ 0 w 14"/>
                <a:gd name="T3" fmla="*/ 10 h 14"/>
                <a:gd name="T4" fmla="*/ 0 w 14"/>
                <a:gd name="T5" fmla="*/ 8 h 14"/>
                <a:gd name="T6" fmla="*/ 0 w 14"/>
                <a:gd name="T7" fmla="*/ 4 h 14"/>
                <a:gd name="T8" fmla="*/ 2 w 14"/>
                <a:gd name="T9" fmla="*/ 2 h 14"/>
                <a:gd name="T10" fmla="*/ 4 w 14"/>
                <a:gd name="T11" fmla="*/ 0 h 14"/>
                <a:gd name="T12" fmla="*/ 4 w 14"/>
                <a:gd name="T13" fmla="*/ 0 h 14"/>
                <a:gd name="T14" fmla="*/ 8 w 14"/>
                <a:gd name="T15" fmla="*/ 0 h 14"/>
                <a:gd name="T16" fmla="*/ 10 w 14"/>
                <a:gd name="T17" fmla="*/ 0 h 14"/>
                <a:gd name="T18" fmla="*/ 12 w 14"/>
                <a:gd name="T19" fmla="*/ 2 h 14"/>
                <a:gd name="T20" fmla="*/ 14 w 14"/>
                <a:gd name="T21" fmla="*/ 4 h 14"/>
                <a:gd name="T22" fmla="*/ 14 w 14"/>
                <a:gd name="T23" fmla="*/ 4 h 14"/>
                <a:gd name="T24" fmla="*/ 14 w 14"/>
                <a:gd name="T25" fmla="*/ 8 h 14"/>
                <a:gd name="T26" fmla="*/ 14 w 14"/>
                <a:gd name="T27" fmla="*/ 10 h 14"/>
                <a:gd name="T28" fmla="*/ 12 w 14"/>
                <a:gd name="T29" fmla="*/ 12 h 14"/>
                <a:gd name="T30" fmla="*/ 10 w 14"/>
                <a:gd name="T31" fmla="*/ 14 h 14"/>
                <a:gd name="T32" fmla="*/ 10 w 14"/>
                <a:gd name="T33" fmla="*/ 14 h 14"/>
                <a:gd name="T34" fmla="*/ 8 w 14"/>
                <a:gd name="T35" fmla="*/ 14 h 14"/>
                <a:gd name="T36" fmla="*/ 4 w 14"/>
                <a:gd name="T37" fmla="*/ 14 h 14"/>
                <a:gd name="T38" fmla="*/ 2 w 14"/>
                <a:gd name="T39" fmla="*/ 12 h 14"/>
                <a:gd name="T40" fmla="*/ 0 w 14"/>
                <a:gd name="T41" fmla="*/ 10 h 14"/>
                <a:gd name="T42" fmla="*/ 0 w 14"/>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0"/>
                  </a:moveTo>
                  <a:lnTo>
                    <a:pt x="0" y="10"/>
                  </a:lnTo>
                  <a:lnTo>
                    <a:pt x="0" y="8"/>
                  </a:lnTo>
                  <a:lnTo>
                    <a:pt x="0" y="4"/>
                  </a:lnTo>
                  <a:lnTo>
                    <a:pt x="2" y="2"/>
                  </a:lnTo>
                  <a:lnTo>
                    <a:pt x="4" y="0"/>
                  </a:lnTo>
                  <a:lnTo>
                    <a:pt x="4" y="0"/>
                  </a:lnTo>
                  <a:lnTo>
                    <a:pt x="8" y="0"/>
                  </a:lnTo>
                  <a:lnTo>
                    <a:pt x="10" y="0"/>
                  </a:lnTo>
                  <a:lnTo>
                    <a:pt x="12" y="2"/>
                  </a:lnTo>
                  <a:lnTo>
                    <a:pt x="14" y="4"/>
                  </a:lnTo>
                  <a:lnTo>
                    <a:pt x="14" y="4"/>
                  </a:lnTo>
                  <a:lnTo>
                    <a:pt x="14" y="8"/>
                  </a:lnTo>
                  <a:lnTo>
                    <a:pt x="14" y="10"/>
                  </a:lnTo>
                  <a:lnTo>
                    <a:pt x="12" y="12"/>
                  </a:lnTo>
                  <a:lnTo>
                    <a:pt x="10" y="14"/>
                  </a:lnTo>
                  <a:lnTo>
                    <a:pt x="10" y="14"/>
                  </a:lnTo>
                  <a:lnTo>
                    <a:pt x="8" y="14"/>
                  </a:lnTo>
                  <a:lnTo>
                    <a:pt x="4" y="14"/>
                  </a:lnTo>
                  <a:lnTo>
                    <a:pt x="2"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0" name="Freeform 562"/>
            <p:cNvSpPr>
              <a:spLocks/>
            </p:cNvSpPr>
            <p:nvPr/>
          </p:nvSpPr>
          <p:spPr bwMode="auto">
            <a:xfrm>
              <a:off x="4261" y="462"/>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6 h 14"/>
                <a:gd name="T20" fmla="*/ 16 w 16"/>
                <a:gd name="T21" fmla="*/ 8 h 14"/>
                <a:gd name="T22" fmla="*/ 16 w 16"/>
                <a:gd name="T23" fmla="*/ 8 h 14"/>
                <a:gd name="T24" fmla="*/ 14 w 16"/>
                <a:gd name="T25" fmla="*/ 12 h 14"/>
                <a:gd name="T26" fmla="*/ 12 w 16"/>
                <a:gd name="T27" fmla="*/ 14 h 14"/>
                <a:gd name="T28" fmla="*/ 8 w 16"/>
                <a:gd name="T29" fmla="*/ 14 h 14"/>
                <a:gd name="T30" fmla="*/ 6 w 16"/>
                <a:gd name="T31" fmla="*/ 14 h 14"/>
                <a:gd name="T32" fmla="*/ 6 w 16"/>
                <a:gd name="T33" fmla="*/ 14 h 14"/>
                <a:gd name="T34" fmla="*/ 2 w 16"/>
                <a:gd name="T35" fmla="*/ 14 h 14"/>
                <a:gd name="T36" fmla="*/ 0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6"/>
                  </a:lnTo>
                  <a:lnTo>
                    <a:pt x="16" y="8"/>
                  </a:lnTo>
                  <a:lnTo>
                    <a:pt x="16" y="8"/>
                  </a:lnTo>
                  <a:lnTo>
                    <a:pt x="14" y="12"/>
                  </a:lnTo>
                  <a:lnTo>
                    <a:pt x="12" y="14"/>
                  </a:lnTo>
                  <a:lnTo>
                    <a:pt x="8" y="14"/>
                  </a:lnTo>
                  <a:lnTo>
                    <a:pt x="6" y="14"/>
                  </a:lnTo>
                  <a:lnTo>
                    <a:pt x="6" y="14"/>
                  </a:lnTo>
                  <a:lnTo>
                    <a:pt x="2" y="14"/>
                  </a:lnTo>
                  <a:lnTo>
                    <a:pt x="0" y="12"/>
                  </a:lnTo>
                  <a:lnTo>
                    <a:pt x="0"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1" name="Freeform 563"/>
            <p:cNvSpPr>
              <a:spLocks/>
            </p:cNvSpPr>
            <p:nvPr/>
          </p:nvSpPr>
          <p:spPr bwMode="auto">
            <a:xfrm>
              <a:off x="4259" y="476"/>
              <a:ext cx="16" cy="16"/>
            </a:xfrm>
            <a:custGeom>
              <a:avLst/>
              <a:gdLst>
                <a:gd name="T0" fmla="*/ 0 w 16"/>
                <a:gd name="T1" fmla="*/ 8 h 16"/>
                <a:gd name="T2" fmla="*/ 0 w 16"/>
                <a:gd name="T3" fmla="*/ 8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10 h 16"/>
                <a:gd name="T22" fmla="*/ 16 w 16"/>
                <a:gd name="T23" fmla="*/ 10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6" y="0"/>
                  </a:lnTo>
                  <a:lnTo>
                    <a:pt x="8" y="0"/>
                  </a:lnTo>
                  <a:lnTo>
                    <a:pt x="8" y="0"/>
                  </a:lnTo>
                  <a:lnTo>
                    <a:pt x="12" y="2"/>
                  </a:lnTo>
                  <a:lnTo>
                    <a:pt x="14" y="4"/>
                  </a:lnTo>
                  <a:lnTo>
                    <a:pt x="14" y="6"/>
                  </a:lnTo>
                  <a:lnTo>
                    <a:pt x="16" y="10"/>
                  </a:lnTo>
                  <a:lnTo>
                    <a:pt x="16" y="10"/>
                  </a:lnTo>
                  <a:lnTo>
                    <a:pt x="14" y="12"/>
                  </a:lnTo>
                  <a:lnTo>
                    <a:pt x="12" y="14"/>
                  </a:lnTo>
                  <a:lnTo>
                    <a:pt x="10" y="16"/>
                  </a:lnTo>
                  <a:lnTo>
                    <a:pt x="6" y="16"/>
                  </a:lnTo>
                  <a:lnTo>
                    <a:pt x="6" y="16"/>
                  </a:lnTo>
                  <a:lnTo>
                    <a:pt x="4" y="16"/>
                  </a:lnTo>
                  <a:lnTo>
                    <a:pt x="2"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2" name="Freeform 564"/>
            <p:cNvSpPr>
              <a:spLocks/>
            </p:cNvSpPr>
            <p:nvPr/>
          </p:nvSpPr>
          <p:spPr bwMode="auto">
            <a:xfrm>
              <a:off x="4259" y="460"/>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6 h 14"/>
                <a:gd name="T20" fmla="*/ 16 w 16"/>
                <a:gd name="T21" fmla="*/ 8 h 14"/>
                <a:gd name="T22" fmla="*/ 16 w 16"/>
                <a:gd name="T23" fmla="*/ 8 h 14"/>
                <a:gd name="T24" fmla="*/ 14 w 16"/>
                <a:gd name="T25" fmla="*/ 12 h 14"/>
                <a:gd name="T26" fmla="*/ 12 w 16"/>
                <a:gd name="T27" fmla="*/ 14 h 14"/>
                <a:gd name="T28" fmla="*/ 8 w 16"/>
                <a:gd name="T29" fmla="*/ 14 h 14"/>
                <a:gd name="T30" fmla="*/ 6 w 16"/>
                <a:gd name="T31" fmla="*/ 14 h 14"/>
                <a:gd name="T32" fmla="*/ 6 w 16"/>
                <a:gd name="T33" fmla="*/ 14 h 14"/>
                <a:gd name="T34" fmla="*/ 2 w 16"/>
                <a:gd name="T35" fmla="*/ 14 h 14"/>
                <a:gd name="T36" fmla="*/ 0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6"/>
                  </a:lnTo>
                  <a:lnTo>
                    <a:pt x="16" y="8"/>
                  </a:lnTo>
                  <a:lnTo>
                    <a:pt x="16" y="8"/>
                  </a:lnTo>
                  <a:lnTo>
                    <a:pt x="14" y="12"/>
                  </a:lnTo>
                  <a:lnTo>
                    <a:pt x="12" y="14"/>
                  </a:lnTo>
                  <a:lnTo>
                    <a:pt x="8" y="14"/>
                  </a:lnTo>
                  <a:lnTo>
                    <a:pt x="6" y="14"/>
                  </a:lnTo>
                  <a:lnTo>
                    <a:pt x="6" y="14"/>
                  </a:lnTo>
                  <a:lnTo>
                    <a:pt x="2" y="14"/>
                  </a:lnTo>
                  <a:lnTo>
                    <a:pt x="0" y="12"/>
                  </a:lnTo>
                  <a:lnTo>
                    <a:pt x="0"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3" name="Freeform 565"/>
            <p:cNvSpPr>
              <a:spLocks/>
            </p:cNvSpPr>
            <p:nvPr/>
          </p:nvSpPr>
          <p:spPr bwMode="auto">
            <a:xfrm>
              <a:off x="4257" y="474"/>
              <a:ext cx="16" cy="16"/>
            </a:xfrm>
            <a:custGeom>
              <a:avLst/>
              <a:gdLst>
                <a:gd name="T0" fmla="*/ 0 w 16"/>
                <a:gd name="T1" fmla="*/ 8 h 16"/>
                <a:gd name="T2" fmla="*/ 0 w 16"/>
                <a:gd name="T3" fmla="*/ 8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10 h 16"/>
                <a:gd name="T22" fmla="*/ 16 w 16"/>
                <a:gd name="T23" fmla="*/ 10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6" y="0"/>
                  </a:lnTo>
                  <a:lnTo>
                    <a:pt x="8" y="0"/>
                  </a:lnTo>
                  <a:lnTo>
                    <a:pt x="8" y="0"/>
                  </a:lnTo>
                  <a:lnTo>
                    <a:pt x="12" y="2"/>
                  </a:lnTo>
                  <a:lnTo>
                    <a:pt x="14" y="4"/>
                  </a:lnTo>
                  <a:lnTo>
                    <a:pt x="14" y="6"/>
                  </a:lnTo>
                  <a:lnTo>
                    <a:pt x="16" y="10"/>
                  </a:lnTo>
                  <a:lnTo>
                    <a:pt x="16" y="10"/>
                  </a:lnTo>
                  <a:lnTo>
                    <a:pt x="14" y="12"/>
                  </a:lnTo>
                  <a:lnTo>
                    <a:pt x="12" y="14"/>
                  </a:lnTo>
                  <a:lnTo>
                    <a:pt x="10" y="16"/>
                  </a:lnTo>
                  <a:lnTo>
                    <a:pt x="6" y="16"/>
                  </a:lnTo>
                  <a:lnTo>
                    <a:pt x="6" y="16"/>
                  </a:lnTo>
                  <a:lnTo>
                    <a:pt x="4" y="16"/>
                  </a:lnTo>
                  <a:lnTo>
                    <a:pt x="2"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4" name="Freeform 566"/>
            <p:cNvSpPr>
              <a:spLocks/>
            </p:cNvSpPr>
            <p:nvPr/>
          </p:nvSpPr>
          <p:spPr bwMode="auto">
            <a:xfrm>
              <a:off x="4257" y="492"/>
              <a:ext cx="16" cy="16"/>
            </a:xfrm>
            <a:custGeom>
              <a:avLst/>
              <a:gdLst>
                <a:gd name="T0" fmla="*/ 0 w 16"/>
                <a:gd name="T1" fmla="*/ 6 h 16"/>
                <a:gd name="T2" fmla="*/ 0 w 16"/>
                <a:gd name="T3" fmla="*/ 6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8 h 16"/>
                <a:gd name="T22" fmla="*/ 16 w 16"/>
                <a:gd name="T23" fmla="*/ 8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0" y="4"/>
                  </a:lnTo>
                  <a:lnTo>
                    <a:pt x="2" y="2"/>
                  </a:lnTo>
                  <a:lnTo>
                    <a:pt x="6" y="0"/>
                  </a:lnTo>
                  <a:lnTo>
                    <a:pt x="8" y="0"/>
                  </a:lnTo>
                  <a:lnTo>
                    <a:pt x="8" y="0"/>
                  </a:lnTo>
                  <a:lnTo>
                    <a:pt x="12" y="2"/>
                  </a:lnTo>
                  <a:lnTo>
                    <a:pt x="14" y="4"/>
                  </a:lnTo>
                  <a:lnTo>
                    <a:pt x="14" y="6"/>
                  </a:lnTo>
                  <a:lnTo>
                    <a:pt x="16" y="8"/>
                  </a:lnTo>
                  <a:lnTo>
                    <a:pt x="16" y="8"/>
                  </a:lnTo>
                  <a:lnTo>
                    <a:pt x="14" y="12"/>
                  </a:lnTo>
                  <a:lnTo>
                    <a:pt x="12" y="14"/>
                  </a:lnTo>
                  <a:lnTo>
                    <a:pt x="10" y="16"/>
                  </a:lnTo>
                  <a:lnTo>
                    <a:pt x="6" y="16"/>
                  </a:lnTo>
                  <a:lnTo>
                    <a:pt x="6" y="16"/>
                  </a:lnTo>
                  <a:lnTo>
                    <a:pt x="4" y="14"/>
                  </a:lnTo>
                  <a:lnTo>
                    <a:pt x="2"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5" name="Freeform 567"/>
            <p:cNvSpPr>
              <a:spLocks/>
            </p:cNvSpPr>
            <p:nvPr/>
          </p:nvSpPr>
          <p:spPr bwMode="auto">
            <a:xfrm>
              <a:off x="4255" y="508"/>
              <a:ext cx="14" cy="14"/>
            </a:xfrm>
            <a:custGeom>
              <a:avLst/>
              <a:gdLst>
                <a:gd name="T0" fmla="*/ 0 w 14"/>
                <a:gd name="T1" fmla="*/ 6 h 14"/>
                <a:gd name="T2" fmla="*/ 0 w 14"/>
                <a:gd name="T3" fmla="*/ 6 h 14"/>
                <a:gd name="T4" fmla="*/ 0 w 14"/>
                <a:gd name="T5" fmla="*/ 4 h 14"/>
                <a:gd name="T6" fmla="*/ 2 w 14"/>
                <a:gd name="T7" fmla="*/ 0 h 14"/>
                <a:gd name="T8" fmla="*/ 6 w 14"/>
                <a:gd name="T9" fmla="*/ 0 h 14"/>
                <a:gd name="T10" fmla="*/ 8 w 14"/>
                <a:gd name="T11" fmla="*/ 0 h 14"/>
                <a:gd name="T12" fmla="*/ 8 w 14"/>
                <a:gd name="T13" fmla="*/ 0 h 14"/>
                <a:gd name="T14" fmla="*/ 12 w 14"/>
                <a:gd name="T15" fmla="*/ 0 h 14"/>
                <a:gd name="T16" fmla="*/ 14 w 14"/>
                <a:gd name="T17" fmla="*/ 2 h 14"/>
                <a:gd name="T18" fmla="*/ 14 w 14"/>
                <a:gd name="T19" fmla="*/ 6 h 14"/>
                <a:gd name="T20" fmla="*/ 14 w 14"/>
                <a:gd name="T21" fmla="*/ 8 h 14"/>
                <a:gd name="T22" fmla="*/ 14 w 14"/>
                <a:gd name="T23" fmla="*/ 8 h 14"/>
                <a:gd name="T24" fmla="*/ 14 w 14"/>
                <a:gd name="T25" fmla="*/ 12 h 14"/>
                <a:gd name="T26" fmla="*/ 12 w 14"/>
                <a:gd name="T27" fmla="*/ 14 h 14"/>
                <a:gd name="T28" fmla="*/ 10 w 14"/>
                <a:gd name="T29" fmla="*/ 14 h 14"/>
                <a:gd name="T30" fmla="*/ 6 w 14"/>
                <a:gd name="T31" fmla="*/ 14 h 14"/>
                <a:gd name="T32" fmla="*/ 6 w 14"/>
                <a:gd name="T33" fmla="*/ 14 h 14"/>
                <a:gd name="T34" fmla="*/ 4 w 14"/>
                <a:gd name="T35" fmla="*/ 14 h 14"/>
                <a:gd name="T36" fmla="*/ 0 w 14"/>
                <a:gd name="T37" fmla="*/ 12 h 14"/>
                <a:gd name="T38" fmla="*/ 0 w 14"/>
                <a:gd name="T39" fmla="*/ 10 h 14"/>
                <a:gd name="T40" fmla="*/ 0 w 14"/>
                <a:gd name="T41" fmla="*/ 6 h 14"/>
                <a:gd name="T42" fmla="*/ 0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6"/>
                  </a:moveTo>
                  <a:lnTo>
                    <a:pt x="0" y="6"/>
                  </a:lnTo>
                  <a:lnTo>
                    <a:pt x="0" y="4"/>
                  </a:lnTo>
                  <a:lnTo>
                    <a:pt x="2" y="0"/>
                  </a:lnTo>
                  <a:lnTo>
                    <a:pt x="6" y="0"/>
                  </a:lnTo>
                  <a:lnTo>
                    <a:pt x="8" y="0"/>
                  </a:lnTo>
                  <a:lnTo>
                    <a:pt x="8" y="0"/>
                  </a:lnTo>
                  <a:lnTo>
                    <a:pt x="12" y="0"/>
                  </a:lnTo>
                  <a:lnTo>
                    <a:pt x="14" y="2"/>
                  </a:lnTo>
                  <a:lnTo>
                    <a:pt x="14" y="6"/>
                  </a:lnTo>
                  <a:lnTo>
                    <a:pt x="14" y="8"/>
                  </a:lnTo>
                  <a:lnTo>
                    <a:pt x="14" y="8"/>
                  </a:lnTo>
                  <a:lnTo>
                    <a:pt x="14" y="12"/>
                  </a:lnTo>
                  <a:lnTo>
                    <a:pt x="12" y="14"/>
                  </a:lnTo>
                  <a:lnTo>
                    <a:pt x="10" y="14"/>
                  </a:lnTo>
                  <a:lnTo>
                    <a:pt x="6" y="14"/>
                  </a:lnTo>
                  <a:lnTo>
                    <a:pt x="6" y="14"/>
                  </a:lnTo>
                  <a:lnTo>
                    <a:pt x="4" y="14"/>
                  </a:lnTo>
                  <a:lnTo>
                    <a:pt x="0"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6" name="Freeform 568"/>
            <p:cNvSpPr>
              <a:spLocks/>
            </p:cNvSpPr>
            <p:nvPr/>
          </p:nvSpPr>
          <p:spPr bwMode="auto">
            <a:xfrm>
              <a:off x="4255" y="490"/>
              <a:ext cx="16" cy="16"/>
            </a:xfrm>
            <a:custGeom>
              <a:avLst/>
              <a:gdLst>
                <a:gd name="T0" fmla="*/ 0 w 16"/>
                <a:gd name="T1" fmla="*/ 6 h 16"/>
                <a:gd name="T2" fmla="*/ 0 w 16"/>
                <a:gd name="T3" fmla="*/ 6 h 16"/>
                <a:gd name="T4" fmla="*/ 0 w 16"/>
                <a:gd name="T5" fmla="*/ 4 h 16"/>
                <a:gd name="T6" fmla="*/ 2 w 16"/>
                <a:gd name="T7" fmla="*/ 2 h 16"/>
                <a:gd name="T8" fmla="*/ 6 w 16"/>
                <a:gd name="T9" fmla="*/ 0 h 16"/>
                <a:gd name="T10" fmla="*/ 8 w 16"/>
                <a:gd name="T11" fmla="*/ 0 h 16"/>
                <a:gd name="T12" fmla="*/ 8 w 16"/>
                <a:gd name="T13" fmla="*/ 0 h 16"/>
                <a:gd name="T14" fmla="*/ 12 w 16"/>
                <a:gd name="T15" fmla="*/ 2 h 16"/>
                <a:gd name="T16" fmla="*/ 14 w 16"/>
                <a:gd name="T17" fmla="*/ 4 h 16"/>
                <a:gd name="T18" fmla="*/ 14 w 16"/>
                <a:gd name="T19" fmla="*/ 6 h 16"/>
                <a:gd name="T20" fmla="*/ 16 w 16"/>
                <a:gd name="T21" fmla="*/ 8 h 16"/>
                <a:gd name="T22" fmla="*/ 16 w 16"/>
                <a:gd name="T23" fmla="*/ 8 h 16"/>
                <a:gd name="T24" fmla="*/ 14 w 16"/>
                <a:gd name="T25" fmla="*/ 12 h 16"/>
                <a:gd name="T26" fmla="*/ 12 w 16"/>
                <a:gd name="T27" fmla="*/ 14 h 16"/>
                <a:gd name="T28" fmla="*/ 10 w 16"/>
                <a:gd name="T29" fmla="*/ 16 h 16"/>
                <a:gd name="T30" fmla="*/ 6 w 16"/>
                <a:gd name="T31" fmla="*/ 16 h 16"/>
                <a:gd name="T32" fmla="*/ 6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0" y="4"/>
                  </a:lnTo>
                  <a:lnTo>
                    <a:pt x="2" y="2"/>
                  </a:lnTo>
                  <a:lnTo>
                    <a:pt x="6" y="0"/>
                  </a:lnTo>
                  <a:lnTo>
                    <a:pt x="8" y="0"/>
                  </a:lnTo>
                  <a:lnTo>
                    <a:pt x="8" y="0"/>
                  </a:lnTo>
                  <a:lnTo>
                    <a:pt x="12" y="2"/>
                  </a:lnTo>
                  <a:lnTo>
                    <a:pt x="14" y="4"/>
                  </a:lnTo>
                  <a:lnTo>
                    <a:pt x="14" y="6"/>
                  </a:lnTo>
                  <a:lnTo>
                    <a:pt x="16" y="8"/>
                  </a:lnTo>
                  <a:lnTo>
                    <a:pt x="16" y="8"/>
                  </a:lnTo>
                  <a:lnTo>
                    <a:pt x="14" y="12"/>
                  </a:lnTo>
                  <a:lnTo>
                    <a:pt x="12" y="14"/>
                  </a:lnTo>
                  <a:lnTo>
                    <a:pt x="10" y="16"/>
                  </a:lnTo>
                  <a:lnTo>
                    <a:pt x="6" y="16"/>
                  </a:lnTo>
                  <a:lnTo>
                    <a:pt x="6" y="16"/>
                  </a:lnTo>
                  <a:lnTo>
                    <a:pt x="4" y="14"/>
                  </a:lnTo>
                  <a:lnTo>
                    <a:pt x="2"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7" name="Freeform 569"/>
            <p:cNvSpPr>
              <a:spLocks/>
            </p:cNvSpPr>
            <p:nvPr/>
          </p:nvSpPr>
          <p:spPr bwMode="auto">
            <a:xfrm>
              <a:off x="4253" y="506"/>
              <a:ext cx="14" cy="14"/>
            </a:xfrm>
            <a:custGeom>
              <a:avLst/>
              <a:gdLst>
                <a:gd name="T0" fmla="*/ 0 w 14"/>
                <a:gd name="T1" fmla="*/ 6 h 14"/>
                <a:gd name="T2" fmla="*/ 0 w 14"/>
                <a:gd name="T3" fmla="*/ 6 h 14"/>
                <a:gd name="T4" fmla="*/ 0 w 14"/>
                <a:gd name="T5" fmla="*/ 4 h 14"/>
                <a:gd name="T6" fmla="*/ 2 w 14"/>
                <a:gd name="T7" fmla="*/ 0 h 14"/>
                <a:gd name="T8" fmla="*/ 6 w 14"/>
                <a:gd name="T9" fmla="*/ 0 h 14"/>
                <a:gd name="T10" fmla="*/ 8 w 14"/>
                <a:gd name="T11" fmla="*/ 0 h 14"/>
                <a:gd name="T12" fmla="*/ 8 w 14"/>
                <a:gd name="T13" fmla="*/ 0 h 14"/>
                <a:gd name="T14" fmla="*/ 12 w 14"/>
                <a:gd name="T15" fmla="*/ 0 h 14"/>
                <a:gd name="T16" fmla="*/ 14 w 14"/>
                <a:gd name="T17" fmla="*/ 2 h 14"/>
                <a:gd name="T18" fmla="*/ 14 w 14"/>
                <a:gd name="T19" fmla="*/ 6 h 14"/>
                <a:gd name="T20" fmla="*/ 14 w 14"/>
                <a:gd name="T21" fmla="*/ 8 h 14"/>
                <a:gd name="T22" fmla="*/ 14 w 14"/>
                <a:gd name="T23" fmla="*/ 8 h 14"/>
                <a:gd name="T24" fmla="*/ 14 w 14"/>
                <a:gd name="T25" fmla="*/ 12 h 14"/>
                <a:gd name="T26" fmla="*/ 12 w 14"/>
                <a:gd name="T27" fmla="*/ 14 h 14"/>
                <a:gd name="T28" fmla="*/ 10 w 14"/>
                <a:gd name="T29" fmla="*/ 14 h 14"/>
                <a:gd name="T30" fmla="*/ 6 w 14"/>
                <a:gd name="T31" fmla="*/ 14 h 14"/>
                <a:gd name="T32" fmla="*/ 6 w 14"/>
                <a:gd name="T33" fmla="*/ 14 h 14"/>
                <a:gd name="T34" fmla="*/ 4 w 14"/>
                <a:gd name="T35" fmla="*/ 14 h 14"/>
                <a:gd name="T36" fmla="*/ 0 w 14"/>
                <a:gd name="T37" fmla="*/ 12 h 14"/>
                <a:gd name="T38" fmla="*/ 0 w 14"/>
                <a:gd name="T39" fmla="*/ 10 h 14"/>
                <a:gd name="T40" fmla="*/ 0 w 14"/>
                <a:gd name="T41" fmla="*/ 6 h 14"/>
                <a:gd name="T42" fmla="*/ 0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6"/>
                  </a:moveTo>
                  <a:lnTo>
                    <a:pt x="0" y="6"/>
                  </a:lnTo>
                  <a:lnTo>
                    <a:pt x="0" y="4"/>
                  </a:lnTo>
                  <a:lnTo>
                    <a:pt x="2" y="0"/>
                  </a:lnTo>
                  <a:lnTo>
                    <a:pt x="6" y="0"/>
                  </a:lnTo>
                  <a:lnTo>
                    <a:pt x="8" y="0"/>
                  </a:lnTo>
                  <a:lnTo>
                    <a:pt x="8" y="0"/>
                  </a:lnTo>
                  <a:lnTo>
                    <a:pt x="12" y="0"/>
                  </a:lnTo>
                  <a:lnTo>
                    <a:pt x="14" y="2"/>
                  </a:lnTo>
                  <a:lnTo>
                    <a:pt x="14" y="6"/>
                  </a:lnTo>
                  <a:lnTo>
                    <a:pt x="14" y="8"/>
                  </a:lnTo>
                  <a:lnTo>
                    <a:pt x="14" y="8"/>
                  </a:lnTo>
                  <a:lnTo>
                    <a:pt x="14" y="12"/>
                  </a:lnTo>
                  <a:lnTo>
                    <a:pt x="12" y="14"/>
                  </a:lnTo>
                  <a:lnTo>
                    <a:pt x="10" y="14"/>
                  </a:lnTo>
                  <a:lnTo>
                    <a:pt x="6" y="14"/>
                  </a:lnTo>
                  <a:lnTo>
                    <a:pt x="6" y="14"/>
                  </a:lnTo>
                  <a:lnTo>
                    <a:pt x="4" y="14"/>
                  </a:lnTo>
                  <a:lnTo>
                    <a:pt x="0"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8" name="Freeform 570"/>
            <p:cNvSpPr>
              <a:spLocks/>
            </p:cNvSpPr>
            <p:nvPr/>
          </p:nvSpPr>
          <p:spPr bwMode="auto">
            <a:xfrm>
              <a:off x="4253" y="522"/>
              <a:ext cx="14" cy="16"/>
            </a:xfrm>
            <a:custGeom>
              <a:avLst/>
              <a:gdLst>
                <a:gd name="T0" fmla="*/ 0 w 14"/>
                <a:gd name="T1" fmla="*/ 8 h 16"/>
                <a:gd name="T2" fmla="*/ 0 w 14"/>
                <a:gd name="T3" fmla="*/ 8 h 16"/>
                <a:gd name="T4" fmla="*/ 0 w 14"/>
                <a:gd name="T5" fmla="*/ 4 h 16"/>
                <a:gd name="T6" fmla="*/ 2 w 14"/>
                <a:gd name="T7" fmla="*/ 2 h 16"/>
                <a:gd name="T8" fmla="*/ 4 w 14"/>
                <a:gd name="T9" fmla="*/ 2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10 w 14"/>
                <a:gd name="T29" fmla="*/ 16 h 16"/>
                <a:gd name="T30" fmla="*/ 6 w 14"/>
                <a:gd name="T31" fmla="*/ 16 h 16"/>
                <a:gd name="T32" fmla="*/ 6 w 14"/>
                <a:gd name="T33" fmla="*/ 16 h 16"/>
                <a:gd name="T34" fmla="*/ 4 w 14"/>
                <a:gd name="T35" fmla="*/ 16 h 16"/>
                <a:gd name="T36" fmla="*/ 0 w 14"/>
                <a:gd name="T37" fmla="*/ 14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2"/>
                  </a:lnTo>
                  <a:lnTo>
                    <a:pt x="8" y="0"/>
                  </a:lnTo>
                  <a:lnTo>
                    <a:pt x="8" y="0"/>
                  </a:lnTo>
                  <a:lnTo>
                    <a:pt x="10" y="2"/>
                  </a:lnTo>
                  <a:lnTo>
                    <a:pt x="14" y="4"/>
                  </a:lnTo>
                  <a:lnTo>
                    <a:pt x="14" y="6"/>
                  </a:lnTo>
                  <a:lnTo>
                    <a:pt x="14" y="10"/>
                  </a:lnTo>
                  <a:lnTo>
                    <a:pt x="14" y="10"/>
                  </a:lnTo>
                  <a:lnTo>
                    <a:pt x="14" y="12"/>
                  </a:lnTo>
                  <a:lnTo>
                    <a:pt x="12" y="14"/>
                  </a:lnTo>
                  <a:lnTo>
                    <a:pt x="10" y="16"/>
                  </a:lnTo>
                  <a:lnTo>
                    <a:pt x="6" y="16"/>
                  </a:lnTo>
                  <a:lnTo>
                    <a:pt x="6" y="16"/>
                  </a:lnTo>
                  <a:lnTo>
                    <a:pt x="4" y="16"/>
                  </a:lnTo>
                  <a:lnTo>
                    <a:pt x="0"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19" name="Freeform 571"/>
            <p:cNvSpPr>
              <a:spLocks/>
            </p:cNvSpPr>
            <p:nvPr/>
          </p:nvSpPr>
          <p:spPr bwMode="auto">
            <a:xfrm>
              <a:off x="4251" y="538"/>
              <a:ext cx="14" cy="16"/>
            </a:xfrm>
            <a:custGeom>
              <a:avLst/>
              <a:gdLst>
                <a:gd name="T0" fmla="*/ 0 w 14"/>
                <a:gd name="T1" fmla="*/ 8 h 16"/>
                <a:gd name="T2" fmla="*/ 0 w 14"/>
                <a:gd name="T3" fmla="*/ 8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0"/>
                  </a:lnTo>
                  <a:lnTo>
                    <a:pt x="8" y="0"/>
                  </a:lnTo>
                  <a:lnTo>
                    <a:pt x="8" y="0"/>
                  </a:lnTo>
                  <a:lnTo>
                    <a:pt x="10"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0" name="Freeform 572"/>
            <p:cNvSpPr>
              <a:spLocks/>
            </p:cNvSpPr>
            <p:nvPr/>
          </p:nvSpPr>
          <p:spPr bwMode="auto">
            <a:xfrm>
              <a:off x="4251" y="520"/>
              <a:ext cx="14" cy="16"/>
            </a:xfrm>
            <a:custGeom>
              <a:avLst/>
              <a:gdLst>
                <a:gd name="T0" fmla="*/ 0 w 14"/>
                <a:gd name="T1" fmla="*/ 8 h 16"/>
                <a:gd name="T2" fmla="*/ 0 w 14"/>
                <a:gd name="T3" fmla="*/ 8 h 16"/>
                <a:gd name="T4" fmla="*/ 0 w 14"/>
                <a:gd name="T5" fmla="*/ 4 h 16"/>
                <a:gd name="T6" fmla="*/ 2 w 14"/>
                <a:gd name="T7" fmla="*/ 2 h 16"/>
                <a:gd name="T8" fmla="*/ 4 w 14"/>
                <a:gd name="T9" fmla="*/ 2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10 w 14"/>
                <a:gd name="T29" fmla="*/ 16 h 16"/>
                <a:gd name="T30" fmla="*/ 6 w 14"/>
                <a:gd name="T31" fmla="*/ 16 h 16"/>
                <a:gd name="T32" fmla="*/ 6 w 14"/>
                <a:gd name="T33" fmla="*/ 16 h 16"/>
                <a:gd name="T34" fmla="*/ 4 w 14"/>
                <a:gd name="T35" fmla="*/ 16 h 16"/>
                <a:gd name="T36" fmla="*/ 0 w 14"/>
                <a:gd name="T37" fmla="*/ 14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2"/>
                  </a:lnTo>
                  <a:lnTo>
                    <a:pt x="8" y="0"/>
                  </a:lnTo>
                  <a:lnTo>
                    <a:pt x="8" y="0"/>
                  </a:lnTo>
                  <a:lnTo>
                    <a:pt x="10" y="2"/>
                  </a:lnTo>
                  <a:lnTo>
                    <a:pt x="14" y="4"/>
                  </a:lnTo>
                  <a:lnTo>
                    <a:pt x="14" y="6"/>
                  </a:lnTo>
                  <a:lnTo>
                    <a:pt x="14" y="10"/>
                  </a:lnTo>
                  <a:lnTo>
                    <a:pt x="14" y="10"/>
                  </a:lnTo>
                  <a:lnTo>
                    <a:pt x="14" y="12"/>
                  </a:lnTo>
                  <a:lnTo>
                    <a:pt x="12" y="14"/>
                  </a:lnTo>
                  <a:lnTo>
                    <a:pt x="10" y="16"/>
                  </a:lnTo>
                  <a:lnTo>
                    <a:pt x="6" y="16"/>
                  </a:lnTo>
                  <a:lnTo>
                    <a:pt x="6" y="16"/>
                  </a:lnTo>
                  <a:lnTo>
                    <a:pt x="4" y="16"/>
                  </a:lnTo>
                  <a:lnTo>
                    <a:pt x="0"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1" name="Freeform 573"/>
            <p:cNvSpPr>
              <a:spLocks/>
            </p:cNvSpPr>
            <p:nvPr/>
          </p:nvSpPr>
          <p:spPr bwMode="auto">
            <a:xfrm>
              <a:off x="4249" y="536"/>
              <a:ext cx="14" cy="16"/>
            </a:xfrm>
            <a:custGeom>
              <a:avLst/>
              <a:gdLst>
                <a:gd name="T0" fmla="*/ 0 w 14"/>
                <a:gd name="T1" fmla="*/ 8 h 16"/>
                <a:gd name="T2" fmla="*/ 0 w 14"/>
                <a:gd name="T3" fmla="*/ 8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2 h 16"/>
                <a:gd name="T16" fmla="*/ 14 w 14"/>
                <a:gd name="T17" fmla="*/ 4 h 16"/>
                <a:gd name="T18" fmla="*/ 14 w 14"/>
                <a:gd name="T19" fmla="*/ 6 h 16"/>
                <a:gd name="T20" fmla="*/ 14 w 14"/>
                <a:gd name="T21" fmla="*/ 10 h 16"/>
                <a:gd name="T22" fmla="*/ 14 w 14"/>
                <a:gd name="T23" fmla="*/ 10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8 h 16"/>
                <a:gd name="T42" fmla="*/ 0 w 14"/>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8"/>
                  </a:moveTo>
                  <a:lnTo>
                    <a:pt x="0" y="8"/>
                  </a:lnTo>
                  <a:lnTo>
                    <a:pt x="0" y="4"/>
                  </a:lnTo>
                  <a:lnTo>
                    <a:pt x="2" y="2"/>
                  </a:lnTo>
                  <a:lnTo>
                    <a:pt x="4" y="0"/>
                  </a:lnTo>
                  <a:lnTo>
                    <a:pt x="8" y="0"/>
                  </a:lnTo>
                  <a:lnTo>
                    <a:pt x="8" y="0"/>
                  </a:lnTo>
                  <a:lnTo>
                    <a:pt x="10"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2" name="Freeform 574"/>
            <p:cNvSpPr>
              <a:spLocks/>
            </p:cNvSpPr>
            <p:nvPr/>
          </p:nvSpPr>
          <p:spPr bwMode="auto">
            <a:xfrm>
              <a:off x="4249" y="554"/>
              <a:ext cx="14" cy="16"/>
            </a:xfrm>
            <a:custGeom>
              <a:avLst/>
              <a:gdLst>
                <a:gd name="T0" fmla="*/ 0 w 14"/>
                <a:gd name="T1" fmla="*/ 6 h 16"/>
                <a:gd name="T2" fmla="*/ 0 w 14"/>
                <a:gd name="T3" fmla="*/ 6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0 h 16"/>
                <a:gd name="T16" fmla="*/ 12 w 14"/>
                <a:gd name="T17" fmla="*/ 2 h 16"/>
                <a:gd name="T18" fmla="*/ 14 w 14"/>
                <a:gd name="T19" fmla="*/ 6 h 16"/>
                <a:gd name="T20" fmla="*/ 14 w 14"/>
                <a:gd name="T21" fmla="*/ 8 h 16"/>
                <a:gd name="T22" fmla="*/ 14 w 14"/>
                <a:gd name="T23" fmla="*/ 8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6 h 16"/>
                <a:gd name="T42" fmla="*/ 0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6"/>
                  </a:moveTo>
                  <a:lnTo>
                    <a:pt x="0" y="6"/>
                  </a:lnTo>
                  <a:lnTo>
                    <a:pt x="0" y="4"/>
                  </a:lnTo>
                  <a:lnTo>
                    <a:pt x="2" y="2"/>
                  </a:lnTo>
                  <a:lnTo>
                    <a:pt x="4" y="0"/>
                  </a:lnTo>
                  <a:lnTo>
                    <a:pt x="8" y="0"/>
                  </a:lnTo>
                  <a:lnTo>
                    <a:pt x="8" y="0"/>
                  </a:lnTo>
                  <a:lnTo>
                    <a:pt x="10" y="0"/>
                  </a:lnTo>
                  <a:lnTo>
                    <a:pt x="12" y="2"/>
                  </a:lnTo>
                  <a:lnTo>
                    <a:pt x="14" y="6"/>
                  </a:lnTo>
                  <a:lnTo>
                    <a:pt x="14" y="8"/>
                  </a:lnTo>
                  <a:lnTo>
                    <a:pt x="14" y="8"/>
                  </a:lnTo>
                  <a:lnTo>
                    <a:pt x="14" y="12"/>
                  </a:lnTo>
                  <a:lnTo>
                    <a:pt x="12" y="14"/>
                  </a:lnTo>
                  <a:lnTo>
                    <a:pt x="8" y="16"/>
                  </a:lnTo>
                  <a:lnTo>
                    <a:pt x="6" y="16"/>
                  </a:lnTo>
                  <a:lnTo>
                    <a:pt x="6" y="16"/>
                  </a:lnTo>
                  <a:lnTo>
                    <a:pt x="2" y="14"/>
                  </a:lnTo>
                  <a:lnTo>
                    <a:pt x="0"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3" name="Freeform 575"/>
            <p:cNvSpPr>
              <a:spLocks/>
            </p:cNvSpPr>
            <p:nvPr/>
          </p:nvSpPr>
          <p:spPr bwMode="auto">
            <a:xfrm>
              <a:off x="4245" y="570"/>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6 w 16"/>
                <a:gd name="T25" fmla="*/ 10 h 14"/>
                <a:gd name="T26" fmla="*/ 14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2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6" y="10"/>
                  </a:lnTo>
                  <a:lnTo>
                    <a:pt x="14" y="14"/>
                  </a:lnTo>
                  <a:lnTo>
                    <a:pt x="10" y="14"/>
                  </a:lnTo>
                  <a:lnTo>
                    <a:pt x="8" y="14"/>
                  </a:lnTo>
                  <a:lnTo>
                    <a:pt x="8" y="14"/>
                  </a:lnTo>
                  <a:lnTo>
                    <a:pt x="4" y="14"/>
                  </a:lnTo>
                  <a:lnTo>
                    <a:pt x="2" y="12"/>
                  </a:lnTo>
                  <a:lnTo>
                    <a:pt x="2"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4" name="Freeform 576"/>
            <p:cNvSpPr>
              <a:spLocks/>
            </p:cNvSpPr>
            <p:nvPr/>
          </p:nvSpPr>
          <p:spPr bwMode="auto">
            <a:xfrm>
              <a:off x="4247" y="552"/>
              <a:ext cx="14" cy="16"/>
            </a:xfrm>
            <a:custGeom>
              <a:avLst/>
              <a:gdLst>
                <a:gd name="T0" fmla="*/ 0 w 14"/>
                <a:gd name="T1" fmla="*/ 6 h 16"/>
                <a:gd name="T2" fmla="*/ 0 w 14"/>
                <a:gd name="T3" fmla="*/ 6 h 16"/>
                <a:gd name="T4" fmla="*/ 0 w 14"/>
                <a:gd name="T5" fmla="*/ 4 h 16"/>
                <a:gd name="T6" fmla="*/ 2 w 14"/>
                <a:gd name="T7" fmla="*/ 2 h 16"/>
                <a:gd name="T8" fmla="*/ 4 w 14"/>
                <a:gd name="T9" fmla="*/ 0 h 16"/>
                <a:gd name="T10" fmla="*/ 8 w 14"/>
                <a:gd name="T11" fmla="*/ 0 h 16"/>
                <a:gd name="T12" fmla="*/ 8 w 14"/>
                <a:gd name="T13" fmla="*/ 0 h 16"/>
                <a:gd name="T14" fmla="*/ 10 w 14"/>
                <a:gd name="T15" fmla="*/ 0 h 16"/>
                <a:gd name="T16" fmla="*/ 12 w 14"/>
                <a:gd name="T17" fmla="*/ 2 h 16"/>
                <a:gd name="T18" fmla="*/ 14 w 14"/>
                <a:gd name="T19" fmla="*/ 6 h 16"/>
                <a:gd name="T20" fmla="*/ 14 w 14"/>
                <a:gd name="T21" fmla="*/ 8 h 16"/>
                <a:gd name="T22" fmla="*/ 14 w 14"/>
                <a:gd name="T23" fmla="*/ 8 h 16"/>
                <a:gd name="T24" fmla="*/ 14 w 14"/>
                <a:gd name="T25" fmla="*/ 12 h 16"/>
                <a:gd name="T26" fmla="*/ 12 w 14"/>
                <a:gd name="T27" fmla="*/ 14 h 16"/>
                <a:gd name="T28" fmla="*/ 8 w 14"/>
                <a:gd name="T29" fmla="*/ 16 h 16"/>
                <a:gd name="T30" fmla="*/ 6 w 14"/>
                <a:gd name="T31" fmla="*/ 16 h 16"/>
                <a:gd name="T32" fmla="*/ 6 w 14"/>
                <a:gd name="T33" fmla="*/ 16 h 16"/>
                <a:gd name="T34" fmla="*/ 2 w 14"/>
                <a:gd name="T35" fmla="*/ 14 h 16"/>
                <a:gd name="T36" fmla="*/ 0 w 14"/>
                <a:gd name="T37" fmla="*/ 12 h 16"/>
                <a:gd name="T38" fmla="*/ 0 w 14"/>
                <a:gd name="T39" fmla="*/ 10 h 16"/>
                <a:gd name="T40" fmla="*/ 0 w 14"/>
                <a:gd name="T41" fmla="*/ 6 h 16"/>
                <a:gd name="T42" fmla="*/ 0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6"/>
                  </a:moveTo>
                  <a:lnTo>
                    <a:pt x="0" y="6"/>
                  </a:lnTo>
                  <a:lnTo>
                    <a:pt x="0" y="4"/>
                  </a:lnTo>
                  <a:lnTo>
                    <a:pt x="2" y="2"/>
                  </a:lnTo>
                  <a:lnTo>
                    <a:pt x="4" y="0"/>
                  </a:lnTo>
                  <a:lnTo>
                    <a:pt x="8" y="0"/>
                  </a:lnTo>
                  <a:lnTo>
                    <a:pt x="8" y="0"/>
                  </a:lnTo>
                  <a:lnTo>
                    <a:pt x="10" y="0"/>
                  </a:lnTo>
                  <a:lnTo>
                    <a:pt x="12" y="2"/>
                  </a:lnTo>
                  <a:lnTo>
                    <a:pt x="14" y="6"/>
                  </a:lnTo>
                  <a:lnTo>
                    <a:pt x="14" y="8"/>
                  </a:lnTo>
                  <a:lnTo>
                    <a:pt x="14" y="8"/>
                  </a:lnTo>
                  <a:lnTo>
                    <a:pt x="14" y="12"/>
                  </a:lnTo>
                  <a:lnTo>
                    <a:pt x="12" y="14"/>
                  </a:lnTo>
                  <a:lnTo>
                    <a:pt x="8" y="16"/>
                  </a:lnTo>
                  <a:lnTo>
                    <a:pt x="6" y="16"/>
                  </a:lnTo>
                  <a:lnTo>
                    <a:pt x="6" y="16"/>
                  </a:lnTo>
                  <a:lnTo>
                    <a:pt x="2" y="14"/>
                  </a:lnTo>
                  <a:lnTo>
                    <a:pt x="0"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5" name="Freeform 577"/>
            <p:cNvSpPr>
              <a:spLocks/>
            </p:cNvSpPr>
            <p:nvPr/>
          </p:nvSpPr>
          <p:spPr bwMode="auto">
            <a:xfrm>
              <a:off x="4243" y="568"/>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6 w 16"/>
                <a:gd name="T25" fmla="*/ 10 h 14"/>
                <a:gd name="T26" fmla="*/ 14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2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6" y="10"/>
                  </a:lnTo>
                  <a:lnTo>
                    <a:pt x="14" y="14"/>
                  </a:lnTo>
                  <a:lnTo>
                    <a:pt x="10" y="14"/>
                  </a:lnTo>
                  <a:lnTo>
                    <a:pt x="8" y="14"/>
                  </a:lnTo>
                  <a:lnTo>
                    <a:pt x="8" y="14"/>
                  </a:lnTo>
                  <a:lnTo>
                    <a:pt x="4" y="14"/>
                  </a:lnTo>
                  <a:lnTo>
                    <a:pt x="2" y="12"/>
                  </a:lnTo>
                  <a:lnTo>
                    <a:pt x="2"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6" name="Freeform 578"/>
            <p:cNvSpPr>
              <a:spLocks/>
            </p:cNvSpPr>
            <p:nvPr/>
          </p:nvSpPr>
          <p:spPr bwMode="auto">
            <a:xfrm>
              <a:off x="4243" y="584"/>
              <a:ext cx="16" cy="16"/>
            </a:xfrm>
            <a:custGeom>
              <a:avLst/>
              <a:gdLst>
                <a:gd name="T0" fmla="*/ 0 w 16"/>
                <a:gd name="T1" fmla="*/ 8 h 16"/>
                <a:gd name="T2" fmla="*/ 0 w 16"/>
                <a:gd name="T3" fmla="*/ 8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4 h 16"/>
                <a:gd name="T18" fmla="*/ 16 w 16"/>
                <a:gd name="T19" fmla="*/ 6 h 16"/>
                <a:gd name="T20" fmla="*/ 16 w 16"/>
                <a:gd name="T21" fmla="*/ 10 h 16"/>
                <a:gd name="T22" fmla="*/ 16 w 16"/>
                <a:gd name="T23" fmla="*/ 10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2" y="4"/>
                  </a:lnTo>
                  <a:lnTo>
                    <a:pt x="4" y="2"/>
                  </a:lnTo>
                  <a:lnTo>
                    <a:pt x="6" y="0"/>
                  </a:lnTo>
                  <a:lnTo>
                    <a:pt x="10" y="0"/>
                  </a:lnTo>
                  <a:lnTo>
                    <a:pt x="10" y="0"/>
                  </a:lnTo>
                  <a:lnTo>
                    <a:pt x="12" y="2"/>
                  </a:lnTo>
                  <a:lnTo>
                    <a:pt x="14" y="4"/>
                  </a:lnTo>
                  <a:lnTo>
                    <a:pt x="16" y="6"/>
                  </a:lnTo>
                  <a:lnTo>
                    <a:pt x="16" y="10"/>
                  </a:lnTo>
                  <a:lnTo>
                    <a:pt x="16" y="10"/>
                  </a:lnTo>
                  <a:lnTo>
                    <a:pt x="16" y="12"/>
                  </a:lnTo>
                  <a:lnTo>
                    <a:pt x="14" y="14"/>
                  </a:lnTo>
                  <a:lnTo>
                    <a:pt x="10" y="16"/>
                  </a:lnTo>
                  <a:lnTo>
                    <a:pt x="8" y="16"/>
                  </a:lnTo>
                  <a:lnTo>
                    <a:pt x="8" y="16"/>
                  </a:lnTo>
                  <a:lnTo>
                    <a:pt x="4" y="16"/>
                  </a:lnTo>
                  <a:lnTo>
                    <a:pt x="2" y="14"/>
                  </a:lnTo>
                  <a:lnTo>
                    <a:pt x="0" y="10"/>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7" name="Freeform 579"/>
            <p:cNvSpPr>
              <a:spLocks/>
            </p:cNvSpPr>
            <p:nvPr/>
          </p:nvSpPr>
          <p:spPr bwMode="auto">
            <a:xfrm>
              <a:off x="4241" y="600"/>
              <a:ext cx="16" cy="16"/>
            </a:xfrm>
            <a:custGeom>
              <a:avLst/>
              <a:gdLst>
                <a:gd name="T0" fmla="*/ 0 w 16"/>
                <a:gd name="T1" fmla="*/ 6 h 16"/>
                <a:gd name="T2" fmla="*/ 0 w 16"/>
                <a:gd name="T3" fmla="*/ 6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2 h 16"/>
                <a:gd name="T18" fmla="*/ 16 w 16"/>
                <a:gd name="T19" fmla="*/ 6 h 16"/>
                <a:gd name="T20" fmla="*/ 16 w 16"/>
                <a:gd name="T21" fmla="*/ 8 h 16"/>
                <a:gd name="T22" fmla="*/ 16 w 16"/>
                <a:gd name="T23" fmla="*/ 8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2" y="4"/>
                  </a:lnTo>
                  <a:lnTo>
                    <a:pt x="4" y="2"/>
                  </a:lnTo>
                  <a:lnTo>
                    <a:pt x="6" y="0"/>
                  </a:lnTo>
                  <a:lnTo>
                    <a:pt x="10" y="0"/>
                  </a:lnTo>
                  <a:lnTo>
                    <a:pt x="10" y="0"/>
                  </a:lnTo>
                  <a:lnTo>
                    <a:pt x="12" y="2"/>
                  </a:lnTo>
                  <a:lnTo>
                    <a:pt x="14" y="2"/>
                  </a:lnTo>
                  <a:lnTo>
                    <a:pt x="16" y="6"/>
                  </a:lnTo>
                  <a:lnTo>
                    <a:pt x="16" y="8"/>
                  </a:lnTo>
                  <a:lnTo>
                    <a:pt x="16" y="8"/>
                  </a:lnTo>
                  <a:lnTo>
                    <a:pt x="16" y="12"/>
                  </a:lnTo>
                  <a:lnTo>
                    <a:pt x="14" y="14"/>
                  </a:lnTo>
                  <a:lnTo>
                    <a:pt x="10" y="16"/>
                  </a:lnTo>
                  <a:lnTo>
                    <a:pt x="8" y="16"/>
                  </a:lnTo>
                  <a:lnTo>
                    <a:pt x="8" y="16"/>
                  </a:lnTo>
                  <a:lnTo>
                    <a:pt x="4" y="14"/>
                  </a:lnTo>
                  <a:lnTo>
                    <a:pt x="2" y="12"/>
                  </a:lnTo>
                  <a:lnTo>
                    <a:pt x="0" y="10"/>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8" name="Freeform 580"/>
            <p:cNvSpPr>
              <a:spLocks/>
            </p:cNvSpPr>
            <p:nvPr/>
          </p:nvSpPr>
          <p:spPr bwMode="auto">
            <a:xfrm>
              <a:off x="4241" y="582"/>
              <a:ext cx="16" cy="16"/>
            </a:xfrm>
            <a:custGeom>
              <a:avLst/>
              <a:gdLst>
                <a:gd name="T0" fmla="*/ 0 w 16"/>
                <a:gd name="T1" fmla="*/ 8 h 16"/>
                <a:gd name="T2" fmla="*/ 0 w 16"/>
                <a:gd name="T3" fmla="*/ 8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4 h 16"/>
                <a:gd name="T18" fmla="*/ 16 w 16"/>
                <a:gd name="T19" fmla="*/ 6 h 16"/>
                <a:gd name="T20" fmla="*/ 16 w 16"/>
                <a:gd name="T21" fmla="*/ 10 h 16"/>
                <a:gd name="T22" fmla="*/ 16 w 16"/>
                <a:gd name="T23" fmla="*/ 10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6 h 16"/>
                <a:gd name="T36" fmla="*/ 2 w 16"/>
                <a:gd name="T37" fmla="*/ 14 h 16"/>
                <a:gd name="T38" fmla="*/ 0 w 16"/>
                <a:gd name="T39" fmla="*/ 10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2" y="4"/>
                  </a:lnTo>
                  <a:lnTo>
                    <a:pt x="4" y="2"/>
                  </a:lnTo>
                  <a:lnTo>
                    <a:pt x="6" y="0"/>
                  </a:lnTo>
                  <a:lnTo>
                    <a:pt x="10" y="0"/>
                  </a:lnTo>
                  <a:lnTo>
                    <a:pt x="10" y="0"/>
                  </a:lnTo>
                  <a:lnTo>
                    <a:pt x="12" y="2"/>
                  </a:lnTo>
                  <a:lnTo>
                    <a:pt x="14" y="4"/>
                  </a:lnTo>
                  <a:lnTo>
                    <a:pt x="16" y="6"/>
                  </a:lnTo>
                  <a:lnTo>
                    <a:pt x="16" y="10"/>
                  </a:lnTo>
                  <a:lnTo>
                    <a:pt x="16" y="10"/>
                  </a:lnTo>
                  <a:lnTo>
                    <a:pt x="16" y="12"/>
                  </a:lnTo>
                  <a:lnTo>
                    <a:pt x="14" y="14"/>
                  </a:lnTo>
                  <a:lnTo>
                    <a:pt x="10" y="16"/>
                  </a:lnTo>
                  <a:lnTo>
                    <a:pt x="8" y="16"/>
                  </a:lnTo>
                  <a:lnTo>
                    <a:pt x="8" y="16"/>
                  </a:lnTo>
                  <a:lnTo>
                    <a:pt x="4" y="16"/>
                  </a:lnTo>
                  <a:lnTo>
                    <a:pt x="2" y="14"/>
                  </a:lnTo>
                  <a:lnTo>
                    <a:pt x="0" y="10"/>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29" name="Freeform 581"/>
            <p:cNvSpPr>
              <a:spLocks/>
            </p:cNvSpPr>
            <p:nvPr/>
          </p:nvSpPr>
          <p:spPr bwMode="auto">
            <a:xfrm>
              <a:off x="4239" y="598"/>
              <a:ext cx="16" cy="16"/>
            </a:xfrm>
            <a:custGeom>
              <a:avLst/>
              <a:gdLst>
                <a:gd name="T0" fmla="*/ 0 w 16"/>
                <a:gd name="T1" fmla="*/ 6 h 16"/>
                <a:gd name="T2" fmla="*/ 0 w 16"/>
                <a:gd name="T3" fmla="*/ 6 h 16"/>
                <a:gd name="T4" fmla="*/ 2 w 16"/>
                <a:gd name="T5" fmla="*/ 4 h 16"/>
                <a:gd name="T6" fmla="*/ 4 w 16"/>
                <a:gd name="T7" fmla="*/ 2 h 16"/>
                <a:gd name="T8" fmla="*/ 6 w 16"/>
                <a:gd name="T9" fmla="*/ 0 h 16"/>
                <a:gd name="T10" fmla="*/ 10 w 16"/>
                <a:gd name="T11" fmla="*/ 0 h 16"/>
                <a:gd name="T12" fmla="*/ 10 w 16"/>
                <a:gd name="T13" fmla="*/ 0 h 16"/>
                <a:gd name="T14" fmla="*/ 12 w 16"/>
                <a:gd name="T15" fmla="*/ 2 h 16"/>
                <a:gd name="T16" fmla="*/ 14 w 16"/>
                <a:gd name="T17" fmla="*/ 2 h 16"/>
                <a:gd name="T18" fmla="*/ 16 w 16"/>
                <a:gd name="T19" fmla="*/ 6 h 16"/>
                <a:gd name="T20" fmla="*/ 16 w 16"/>
                <a:gd name="T21" fmla="*/ 8 h 16"/>
                <a:gd name="T22" fmla="*/ 16 w 16"/>
                <a:gd name="T23" fmla="*/ 8 h 16"/>
                <a:gd name="T24" fmla="*/ 16 w 16"/>
                <a:gd name="T25" fmla="*/ 12 h 16"/>
                <a:gd name="T26" fmla="*/ 14 w 16"/>
                <a:gd name="T27" fmla="*/ 14 h 16"/>
                <a:gd name="T28" fmla="*/ 10 w 16"/>
                <a:gd name="T29" fmla="*/ 16 h 16"/>
                <a:gd name="T30" fmla="*/ 8 w 16"/>
                <a:gd name="T31" fmla="*/ 16 h 16"/>
                <a:gd name="T32" fmla="*/ 8 w 16"/>
                <a:gd name="T33" fmla="*/ 16 h 16"/>
                <a:gd name="T34" fmla="*/ 4 w 16"/>
                <a:gd name="T35" fmla="*/ 14 h 16"/>
                <a:gd name="T36" fmla="*/ 2 w 16"/>
                <a:gd name="T37" fmla="*/ 12 h 16"/>
                <a:gd name="T38" fmla="*/ 0 w 16"/>
                <a:gd name="T39" fmla="*/ 10 h 16"/>
                <a:gd name="T40" fmla="*/ 0 w 16"/>
                <a:gd name="T41" fmla="*/ 6 h 16"/>
                <a:gd name="T42" fmla="*/ 0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6"/>
                  </a:moveTo>
                  <a:lnTo>
                    <a:pt x="0" y="6"/>
                  </a:lnTo>
                  <a:lnTo>
                    <a:pt x="2" y="4"/>
                  </a:lnTo>
                  <a:lnTo>
                    <a:pt x="4" y="2"/>
                  </a:lnTo>
                  <a:lnTo>
                    <a:pt x="6" y="0"/>
                  </a:lnTo>
                  <a:lnTo>
                    <a:pt x="10" y="0"/>
                  </a:lnTo>
                  <a:lnTo>
                    <a:pt x="10" y="0"/>
                  </a:lnTo>
                  <a:lnTo>
                    <a:pt x="12" y="2"/>
                  </a:lnTo>
                  <a:lnTo>
                    <a:pt x="14" y="2"/>
                  </a:lnTo>
                  <a:lnTo>
                    <a:pt x="16" y="6"/>
                  </a:lnTo>
                  <a:lnTo>
                    <a:pt x="16" y="8"/>
                  </a:lnTo>
                  <a:lnTo>
                    <a:pt x="16" y="8"/>
                  </a:lnTo>
                  <a:lnTo>
                    <a:pt x="16" y="12"/>
                  </a:lnTo>
                  <a:lnTo>
                    <a:pt x="14" y="14"/>
                  </a:lnTo>
                  <a:lnTo>
                    <a:pt x="10" y="16"/>
                  </a:lnTo>
                  <a:lnTo>
                    <a:pt x="8" y="16"/>
                  </a:lnTo>
                  <a:lnTo>
                    <a:pt x="8" y="16"/>
                  </a:lnTo>
                  <a:lnTo>
                    <a:pt x="4" y="14"/>
                  </a:lnTo>
                  <a:lnTo>
                    <a:pt x="2" y="12"/>
                  </a:lnTo>
                  <a:lnTo>
                    <a:pt x="0" y="10"/>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0" name="Freeform 582"/>
            <p:cNvSpPr>
              <a:spLocks/>
            </p:cNvSpPr>
            <p:nvPr/>
          </p:nvSpPr>
          <p:spPr bwMode="auto">
            <a:xfrm>
              <a:off x="4239" y="616"/>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4 w 16"/>
                <a:gd name="T25" fmla="*/ 10 h 14"/>
                <a:gd name="T26" fmla="*/ 12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4" y="10"/>
                  </a:lnTo>
                  <a:lnTo>
                    <a:pt x="12" y="14"/>
                  </a:lnTo>
                  <a:lnTo>
                    <a:pt x="10" y="14"/>
                  </a:lnTo>
                  <a:lnTo>
                    <a:pt x="8" y="14"/>
                  </a:lnTo>
                  <a:lnTo>
                    <a:pt x="8" y="14"/>
                  </a:lnTo>
                  <a:lnTo>
                    <a:pt x="4" y="14"/>
                  </a:lnTo>
                  <a:lnTo>
                    <a:pt x="2" y="12"/>
                  </a:lnTo>
                  <a:lnTo>
                    <a:pt x="0" y="8"/>
                  </a:lnTo>
                  <a:lnTo>
                    <a:pt x="0" y="6"/>
                  </a:lnTo>
                  <a:lnTo>
                    <a:pt x="0"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1" name="Freeform 583"/>
            <p:cNvSpPr>
              <a:spLocks/>
            </p:cNvSpPr>
            <p:nvPr/>
          </p:nvSpPr>
          <p:spPr bwMode="auto">
            <a:xfrm>
              <a:off x="4235" y="630"/>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4 w 16"/>
                <a:gd name="T21" fmla="*/ 12 h 16"/>
                <a:gd name="T22" fmla="*/ 14 w 16"/>
                <a:gd name="T23" fmla="*/ 12 h 16"/>
                <a:gd name="T24" fmla="*/ 12 w 16"/>
                <a:gd name="T25" fmla="*/ 14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4" y="12"/>
                  </a:lnTo>
                  <a:lnTo>
                    <a:pt x="14" y="12"/>
                  </a:lnTo>
                  <a:lnTo>
                    <a:pt x="12" y="14"/>
                  </a:lnTo>
                  <a:lnTo>
                    <a:pt x="8" y="16"/>
                  </a:lnTo>
                  <a:lnTo>
                    <a:pt x="6" y="16"/>
                  </a:lnTo>
                  <a:lnTo>
                    <a:pt x="2" y="14"/>
                  </a:lnTo>
                  <a:lnTo>
                    <a:pt x="2" y="14"/>
                  </a:lnTo>
                  <a:lnTo>
                    <a:pt x="0" y="12"/>
                  </a:lnTo>
                  <a:lnTo>
                    <a:pt x="0" y="8"/>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2" name="Freeform 584"/>
            <p:cNvSpPr>
              <a:spLocks/>
            </p:cNvSpPr>
            <p:nvPr/>
          </p:nvSpPr>
          <p:spPr bwMode="auto">
            <a:xfrm>
              <a:off x="4237" y="614"/>
              <a:ext cx="16" cy="14"/>
            </a:xfrm>
            <a:custGeom>
              <a:avLst/>
              <a:gdLst>
                <a:gd name="T0" fmla="*/ 0 w 16"/>
                <a:gd name="T1" fmla="*/ 6 h 14"/>
                <a:gd name="T2" fmla="*/ 0 w 16"/>
                <a:gd name="T3" fmla="*/ 6 h 14"/>
                <a:gd name="T4" fmla="*/ 2 w 16"/>
                <a:gd name="T5" fmla="*/ 2 h 14"/>
                <a:gd name="T6" fmla="*/ 4 w 16"/>
                <a:gd name="T7" fmla="*/ 0 h 14"/>
                <a:gd name="T8" fmla="*/ 6 w 16"/>
                <a:gd name="T9" fmla="*/ 0 h 14"/>
                <a:gd name="T10" fmla="*/ 10 w 16"/>
                <a:gd name="T11" fmla="*/ 0 h 14"/>
                <a:gd name="T12" fmla="*/ 10 w 16"/>
                <a:gd name="T13" fmla="*/ 0 h 14"/>
                <a:gd name="T14" fmla="*/ 12 w 16"/>
                <a:gd name="T15" fmla="*/ 0 h 14"/>
                <a:gd name="T16" fmla="*/ 14 w 16"/>
                <a:gd name="T17" fmla="*/ 2 h 14"/>
                <a:gd name="T18" fmla="*/ 16 w 16"/>
                <a:gd name="T19" fmla="*/ 4 h 14"/>
                <a:gd name="T20" fmla="*/ 16 w 16"/>
                <a:gd name="T21" fmla="*/ 8 h 14"/>
                <a:gd name="T22" fmla="*/ 16 w 16"/>
                <a:gd name="T23" fmla="*/ 8 h 14"/>
                <a:gd name="T24" fmla="*/ 14 w 16"/>
                <a:gd name="T25" fmla="*/ 10 h 14"/>
                <a:gd name="T26" fmla="*/ 12 w 16"/>
                <a:gd name="T27" fmla="*/ 14 h 14"/>
                <a:gd name="T28" fmla="*/ 10 w 16"/>
                <a:gd name="T29" fmla="*/ 14 h 14"/>
                <a:gd name="T30" fmla="*/ 8 w 16"/>
                <a:gd name="T31" fmla="*/ 14 h 14"/>
                <a:gd name="T32" fmla="*/ 8 w 16"/>
                <a:gd name="T33" fmla="*/ 14 h 14"/>
                <a:gd name="T34" fmla="*/ 4 w 16"/>
                <a:gd name="T35" fmla="*/ 14 h 14"/>
                <a:gd name="T36" fmla="*/ 2 w 16"/>
                <a:gd name="T37" fmla="*/ 12 h 14"/>
                <a:gd name="T38" fmla="*/ 0 w 16"/>
                <a:gd name="T39" fmla="*/ 8 h 14"/>
                <a:gd name="T40" fmla="*/ 0 w 16"/>
                <a:gd name="T41" fmla="*/ 6 h 14"/>
                <a:gd name="T42" fmla="*/ 0 w 16"/>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0" y="6"/>
                  </a:moveTo>
                  <a:lnTo>
                    <a:pt x="0" y="6"/>
                  </a:lnTo>
                  <a:lnTo>
                    <a:pt x="2" y="2"/>
                  </a:lnTo>
                  <a:lnTo>
                    <a:pt x="4" y="0"/>
                  </a:lnTo>
                  <a:lnTo>
                    <a:pt x="6" y="0"/>
                  </a:lnTo>
                  <a:lnTo>
                    <a:pt x="10" y="0"/>
                  </a:lnTo>
                  <a:lnTo>
                    <a:pt x="10" y="0"/>
                  </a:lnTo>
                  <a:lnTo>
                    <a:pt x="12" y="0"/>
                  </a:lnTo>
                  <a:lnTo>
                    <a:pt x="14" y="2"/>
                  </a:lnTo>
                  <a:lnTo>
                    <a:pt x="16" y="4"/>
                  </a:lnTo>
                  <a:lnTo>
                    <a:pt x="16" y="8"/>
                  </a:lnTo>
                  <a:lnTo>
                    <a:pt x="16" y="8"/>
                  </a:lnTo>
                  <a:lnTo>
                    <a:pt x="14" y="10"/>
                  </a:lnTo>
                  <a:lnTo>
                    <a:pt x="12" y="14"/>
                  </a:lnTo>
                  <a:lnTo>
                    <a:pt x="10" y="14"/>
                  </a:lnTo>
                  <a:lnTo>
                    <a:pt x="8" y="14"/>
                  </a:lnTo>
                  <a:lnTo>
                    <a:pt x="8" y="14"/>
                  </a:lnTo>
                  <a:lnTo>
                    <a:pt x="4" y="14"/>
                  </a:lnTo>
                  <a:lnTo>
                    <a:pt x="2" y="12"/>
                  </a:lnTo>
                  <a:lnTo>
                    <a:pt x="0" y="8"/>
                  </a:lnTo>
                  <a:lnTo>
                    <a:pt x="0" y="6"/>
                  </a:lnTo>
                  <a:lnTo>
                    <a:pt x="0"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3" name="Freeform 585"/>
            <p:cNvSpPr>
              <a:spLocks/>
            </p:cNvSpPr>
            <p:nvPr/>
          </p:nvSpPr>
          <p:spPr bwMode="auto">
            <a:xfrm>
              <a:off x="4233" y="62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4 w 16"/>
                <a:gd name="T21" fmla="*/ 12 h 16"/>
                <a:gd name="T22" fmla="*/ 14 w 16"/>
                <a:gd name="T23" fmla="*/ 12 h 16"/>
                <a:gd name="T24" fmla="*/ 12 w 16"/>
                <a:gd name="T25" fmla="*/ 14 h 16"/>
                <a:gd name="T26" fmla="*/ 8 w 16"/>
                <a:gd name="T27" fmla="*/ 16 h 16"/>
                <a:gd name="T28" fmla="*/ 6 w 16"/>
                <a:gd name="T29" fmla="*/ 16 h 16"/>
                <a:gd name="T30" fmla="*/ 2 w 16"/>
                <a:gd name="T31" fmla="*/ 14 h 16"/>
                <a:gd name="T32" fmla="*/ 2 w 16"/>
                <a:gd name="T33" fmla="*/ 14 h 16"/>
                <a:gd name="T34" fmla="*/ 0 w 16"/>
                <a:gd name="T35" fmla="*/ 12 h 16"/>
                <a:gd name="T36" fmla="*/ 0 w 16"/>
                <a:gd name="T37" fmla="*/ 8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4" y="12"/>
                  </a:lnTo>
                  <a:lnTo>
                    <a:pt x="14" y="12"/>
                  </a:lnTo>
                  <a:lnTo>
                    <a:pt x="12" y="14"/>
                  </a:lnTo>
                  <a:lnTo>
                    <a:pt x="8" y="16"/>
                  </a:lnTo>
                  <a:lnTo>
                    <a:pt x="6" y="16"/>
                  </a:lnTo>
                  <a:lnTo>
                    <a:pt x="2" y="14"/>
                  </a:lnTo>
                  <a:lnTo>
                    <a:pt x="2" y="14"/>
                  </a:lnTo>
                  <a:lnTo>
                    <a:pt x="0" y="12"/>
                  </a:lnTo>
                  <a:lnTo>
                    <a:pt x="0" y="8"/>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4" name="Freeform 586"/>
            <p:cNvSpPr>
              <a:spLocks/>
            </p:cNvSpPr>
            <p:nvPr/>
          </p:nvSpPr>
          <p:spPr bwMode="auto">
            <a:xfrm>
              <a:off x="4211" y="646"/>
              <a:ext cx="16" cy="16"/>
            </a:xfrm>
            <a:custGeom>
              <a:avLst/>
              <a:gdLst>
                <a:gd name="T0" fmla="*/ 6 w 16"/>
                <a:gd name="T1" fmla="*/ 0 h 16"/>
                <a:gd name="T2" fmla="*/ 6 w 16"/>
                <a:gd name="T3" fmla="*/ 0 h 16"/>
                <a:gd name="T4" fmla="*/ 8 w 16"/>
                <a:gd name="T5" fmla="*/ 0 h 16"/>
                <a:gd name="T6" fmla="*/ 12 w 16"/>
                <a:gd name="T7" fmla="*/ 0 h 16"/>
                <a:gd name="T8" fmla="*/ 14 w 16"/>
                <a:gd name="T9" fmla="*/ 2 h 16"/>
                <a:gd name="T10" fmla="*/ 16 w 16"/>
                <a:gd name="T11" fmla="*/ 6 h 16"/>
                <a:gd name="T12" fmla="*/ 16 w 16"/>
                <a:gd name="T13" fmla="*/ 6 h 16"/>
                <a:gd name="T14" fmla="*/ 16 w 16"/>
                <a:gd name="T15" fmla="*/ 8 h 16"/>
                <a:gd name="T16" fmla="*/ 14 w 16"/>
                <a:gd name="T17" fmla="*/ 12 h 16"/>
                <a:gd name="T18" fmla="*/ 12 w 16"/>
                <a:gd name="T19" fmla="*/ 14 h 16"/>
                <a:gd name="T20" fmla="*/ 10 w 16"/>
                <a:gd name="T21" fmla="*/ 16 h 16"/>
                <a:gd name="T22" fmla="*/ 10 w 16"/>
                <a:gd name="T23" fmla="*/ 16 h 16"/>
                <a:gd name="T24" fmla="*/ 6 w 16"/>
                <a:gd name="T25" fmla="*/ 16 h 16"/>
                <a:gd name="T26" fmla="*/ 4 w 16"/>
                <a:gd name="T27" fmla="*/ 14 h 16"/>
                <a:gd name="T28" fmla="*/ 2 w 16"/>
                <a:gd name="T29" fmla="*/ 12 h 16"/>
                <a:gd name="T30" fmla="*/ 0 w 16"/>
                <a:gd name="T31" fmla="*/ 10 h 16"/>
                <a:gd name="T32" fmla="*/ 0 w 16"/>
                <a:gd name="T33" fmla="*/ 10 h 16"/>
                <a:gd name="T34" fmla="*/ 0 w 16"/>
                <a:gd name="T35" fmla="*/ 6 h 16"/>
                <a:gd name="T36" fmla="*/ 0 w 16"/>
                <a:gd name="T37" fmla="*/ 4 h 16"/>
                <a:gd name="T38" fmla="*/ 2 w 16"/>
                <a:gd name="T39" fmla="*/ 2 h 16"/>
                <a:gd name="T40" fmla="*/ 6 w 16"/>
                <a:gd name="T41" fmla="*/ 0 h 16"/>
                <a:gd name="T42" fmla="*/ 6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0"/>
                  </a:moveTo>
                  <a:lnTo>
                    <a:pt x="6" y="0"/>
                  </a:lnTo>
                  <a:lnTo>
                    <a:pt x="8" y="0"/>
                  </a:lnTo>
                  <a:lnTo>
                    <a:pt x="12" y="0"/>
                  </a:lnTo>
                  <a:lnTo>
                    <a:pt x="14" y="2"/>
                  </a:lnTo>
                  <a:lnTo>
                    <a:pt x="16" y="6"/>
                  </a:lnTo>
                  <a:lnTo>
                    <a:pt x="16" y="6"/>
                  </a:lnTo>
                  <a:lnTo>
                    <a:pt x="16" y="8"/>
                  </a:lnTo>
                  <a:lnTo>
                    <a:pt x="14" y="12"/>
                  </a:lnTo>
                  <a:lnTo>
                    <a:pt x="12" y="14"/>
                  </a:lnTo>
                  <a:lnTo>
                    <a:pt x="10" y="16"/>
                  </a:lnTo>
                  <a:lnTo>
                    <a:pt x="10" y="16"/>
                  </a:lnTo>
                  <a:lnTo>
                    <a:pt x="6" y="16"/>
                  </a:lnTo>
                  <a:lnTo>
                    <a:pt x="4" y="14"/>
                  </a:lnTo>
                  <a:lnTo>
                    <a:pt x="2" y="12"/>
                  </a:lnTo>
                  <a:lnTo>
                    <a:pt x="0" y="10"/>
                  </a:lnTo>
                  <a:lnTo>
                    <a:pt x="0" y="10"/>
                  </a:lnTo>
                  <a:lnTo>
                    <a:pt x="0" y="6"/>
                  </a:lnTo>
                  <a:lnTo>
                    <a:pt x="0" y="4"/>
                  </a:lnTo>
                  <a:lnTo>
                    <a:pt x="2" y="2"/>
                  </a:lnTo>
                  <a:lnTo>
                    <a:pt x="6" y="0"/>
                  </a:lnTo>
                  <a:lnTo>
                    <a:pt x="6"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5" name="Freeform 587"/>
            <p:cNvSpPr>
              <a:spLocks/>
            </p:cNvSpPr>
            <p:nvPr/>
          </p:nvSpPr>
          <p:spPr bwMode="auto">
            <a:xfrm>
              <a:off x="4195" y="646"/>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2 h 16"/>
                <a:gd name="T36" fmla="*/ 4 w 16"/>
                <a:gd name="T37" fmla="*/ 0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2"/>
                  </a:lnTo>
                  <a:lnTo>
                    <a:pt x="4" y="0"/>
                  </a:lnTo>
                  <a:lnTo>
                    <a:pt x="8"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6" name="Freeform 588"/>
            <p:cNvSpPr>
              <a:spLocks/>
            </p:cNvSpPr>
            <p:nvPr/>
          </p:nvSpPr>
          <p:spPr bwMode="auto">
            <a:xfrm>
              <a:off x="4209" y="644"/>
              <a:ext cx="16" cy="16"/>
            </a:xfrm>
            <a:custGeom>
              <a:avLst/>
              <a:gdLst>
                <a:gd name="T0" fmla="*/ 6 w 16"/>
                <a:gd name="T1" fmla="*/ 0 h 16"/>
                <a:gd name="T2" fmla="*/ 6 w 16"/>
                <a:gd name="T3" fmla="*/ 0 h 16"/>
                <a:gd name="T4" fmla="*/ 8 w 16"/>
                <a:gd name="T5" fmla="*/ 0 h 16"/>
                <a:gd name="T6" fmla="*/ 12 w 16"/>
                <a:gd name="T7" fmla="*/ 0 h 16"/>
                <a:gd name="T8" fmla="*/ 14 w 16"/>
                <a:gd name="T9" fmla="*/ 2 h 16"/>
                <a:gd name="T10" fmla="*/ 16 w 16"/>
                <a:gd name="T11" fmla="*/ 6 h 16"/>
                <a:gd name="T12" fmla="*/ 16 w 16"/>
                <a:gd name="T13" fmla="*/ 6 h 16"/>
                <a:gd name="T14" fmla="*/ 16 w 16"/>
                <a:gd name="T15" fmla="*/ 8 h 16"/>
                <a:gd name="T16" fmla="*/ 14 w 16"/>
                <a:gd name="T17" fmla="*/ 12 h 16"/>
                <a:gd name="T18" fmla="*/ 12 w 16"/>
                <a:gd name="T19" fmla="*/ 14 h 16"/>
                <a:gd name="T20" fmla="*/ 10 w 16"/>
                <a:gd name="T21" fmla="*/ 16 h 16"/>
                <a:gd name="T22" fmla="*/ 10 w 16"/>
                <a:gd name="T23" fmla="*/ 16 h 16"/>
                <a:gd name="T24" fmla="*/ 6 w 16"/>
                <a:gd name="T25" fmla="*/ 16 h 16"/>
                <a:gd name="T26" fmla="*/ 4 w 16"/>
                <a:gd name="T27" fmla="*/ 14 h 16"/>
                <a:gd name="T28" fmla="*/ 2 w 16"/>
                <a:gd name="T29" fmla="*/ 12 h 16"/>
                <a:gd name="T30" fmla="*/ 0 w 16"/>
                <a:gd name="T31" fmla="*/ 10 h 16"/>
                <a:gd name="T32" fmla="*/ 0 w 16"/>
                <a:gd name="T33" fmla="*/ 10 h 16"/>
                <a:gd name="T34" fmla="*/ 0 w 16"/>
                <a:gd name="T35" fmla="*/ 6 h 16"/>
                <a:gd name="T36" fmla="*/ 0 w 16"/>
                <a:gd name="T37" fmla="*/ 4 h 16"/>
                <a:gd name="T38" fmla="*/ 2 w 16"/>
                <a:gd name="T39" fmla="*/ 2 h 16"/>
                <a:gd name="T40" fmla="*/ 6 w 16"/>
                <a:gd name="T41" fmla="*/ 0 h 16"/>
                <a:gd name="T42" fmla="*/ 6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0"/>
                  </a:moveTo>
                  <a:lnTo>
                    <a:pt x="6" y="0"/>
                  </a:lnTo>
                  <a:lnTo>
                    <a:pt x="8" y="0"/>
                  </a:lnTo>
                  <a:lnTo>
                    <a:pt x="12" y="0"/>
                  </a:lnTo>
                  <a:lnTo>
                    <a:pt x="14" y="2"/>
                  </a:lnTo>
                  <a:lnTo>
                    <a:pt x="16" y="6"/>
                  </a:lnTo>
                  <a:lnTo>
                    <a:pt x="16" y="6"/>
                  </a:lnTo>
                  <a:lnTo>
                    <a:pt x="16" y="8"/>
                  </a:lnTo>
                  <a:lnTo>
                    <a:pt x="14" y="12"/>
                  </a:lnTo>
                  <a:lnTo>
                    <a:pt x="12" y="14"/>
                  </a:lnTo>
                  <a:lnTo>
                    <a:pt x="10" y="16"/>
                  </a:lnTo>
                  <a:lnTo>
                    <a:pt x="10" y="16"/>
                  </a:lnTo>
                  <a:lnTo>
                    <a:pt x="6" y="16"/>
                  </a:lnTo>
                  <a:lnTo>
                    <a:pt x="4" y="14"/>
                  </a:lnTo>
                  <a:lnTo>
                    <a:pt x="2" y="12"/>
                  </a:lnTo>
                  <a:lnTo>
                    <a:pt x="0" y="10"/>
                  </a:lnTo>
                  <a:lnTo>
                    <a:pt x="0" y="10"/>
                  </a:lnTo>
                  <a:lnTo>
                    <a:pt x="0" y="6"/>
                  </a:lnTo>
                  <a:lnTo>
                    <a:pt x="0" y="4"/>
                  </a:lnTo>
                  <a:lnTo>
                    <a:pt x="2" y="2"/>
                  </a:lnTo>
                  <a:lnTo>
                    <a:pt x="6" y="0"/>
                  </a:lnTo>
                  <a:lnTo>
                    <a:pt x="6"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7" name="Freeform 589"/>
            <p:cNvSpPr>
              <a:spLocks/>
            </p:cNvSpPr>
            <p:nvPr/>
          </p:nvSpPr>
          <p:spPr bwMode="auto">
            <a:xfrm>
              <a:off x="4193" y="644"/>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2 h 16"/>
                <a:gd name="T36" fmla="*/ 4 w 16"/>
                <a:gd name="T37" fmla="*/ 0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2"/>
                  </a:lnTo>
                  <a:lnTo>
                    <a:pt x="4" y="0"/>
                  </a:lnTo>
                  <a:lnTo>
                    <a:pt x="8"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8" name="Freeform 590"/>
            <p:cNvSpPr>
              <a:spLocks/>
            </p:cNvSpPr>
            <p:nvPr/>
          </p:nvSpPr>
          <p:spPr bwMode="auto">
            <a:xfrm>
              <a:off x="4181" y="642"/>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8 h 16"/>
                <a:gd name="T30" fmla="*/ 0 w 14"/>
                <a:gd name="T31" fmla="*/ 6 h 16"/>
                <a:gd name="T32" fmla="*/ 0 w 14"/>
                <a:gd name="T33" fmla="*/ 6 h 16"/>
                <a:gd name="T34" fmla="*/ 0 w 14"/>
                <a:gd name="T35" fmla="*/ 2 h 16"/>
                <a:gd name="T36" fmla="*/ 4 w 14"/>
                <a:gd name="T37" fmla="*/ 0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8"/>
                  </a:lnTo>
                  <a:lnTo>
                    <a:pt x="0" y="6"/>
                  </a:lnTo>
                  <a:lnTo>
                    <a:pt x="0" y="6"/>
                  </a:lnTo>
                  <a:lnTo>
                    <a:pt x="0" y="2"/>
                  </a:lnTo>
                  <a:lnTo>
                    <a:pt x="4" y="0"/>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39" name="Freeform 591"/>
            <p:cNvSpPr>
              <a:spLocks/>
            </p:cNvSpPr>
            <p:nvPr/>
          </p:nvSpPr>
          <p:spPr bwMode="auto">
            <a:xfrm>
              <a:off x="4165" y="638"/>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4 h 16"/>
                <a:gd name="T36" fmla="*/ 4 w 16"/>
                <a:gd name="T37" fmla="*/ 2 h 16"/>
                <a:gd name="T38" fmla="*/ 6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4"/>
                  </a:lnTo>
                  <a:lnTo>
                    <a:pt x="4" y="2"/>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0" name="Freeform 592"/>
            <p:cNvSpPr>
              <a:spLocks/>
            </p:cNvSpPr>
            <p:nvPr/>
          </p:nvSpPr>
          <p:spPr bwMode="auto">
            <a:xfrm>
              <a:off x="4179" y="640"/>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8 h 16"/>
                <a:gd name="T30" fmla="*/ 0 w 14"/>
                <a:gd name="T31" fmla="*/ 6 h 16"/>
                <a:gd name="T32" fmla="*/ 0 w 14"/>
                <a:gd name="T33" fmla="*/ 6 h 16"/>
                <a:gd name="T34" fmla="*/ 0 w 14"/>
                <a:gd name="T35" fmla="*/ 2 h 16"/>
                <a:gd name="T36" fmla="*/ 4 w 14"/>
                <a:gd name="T37" fmla="*/ 0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8"/>
                  </a:lnTo>
                  <a:lnTo>
                    <a:pt x="0" y="6"/>
                  </a:lnTo>
                  <a:lnTo>
                    <a:pt x="0" y="6"/>
                  </a:lnTo>
                  <a:lnTo>
                    <a:pt x="0" y="2"/>
                  </a:lnTo>
                  <a:lnTo>
                    <a:pt x="4" y="0"/>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1" name="Freeform 593"/>
            <p:cNvSpPr>
              <a:spLocks/>
            </p:cNvSpPr>
            <p:nvPr/>
          </p:nvSpPr>
          <p:spPr bwMode="auto">
            <a:xfrm>
              <a:off x="4163" y="636"/>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8 h 16"/>
                <a:gd name="T30" fmla="*/ 0 w 16"/>
                <a:gd name="T31" fmla="*/ 6 h 16"/>
                <a:gd name="T32" fmla="*/ 0 w 16"/>
                <a:gd name="T33" fmla="*/ 6 h 16"/>
                <a:gd name="T34" fmla="*/ 2 w 16"/>
                <a:gd name="T35" fmla="*/ 4 h 16"/>
                <a:gd name="T36" fmla="*/ 4 w 16"/>
                <a:gd name="T37" fmla="*/ 2 h 16"/>
                <a:gd name="T38" fmla="*/ 6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8"/>
                  </a:lnTo>
                  <a:lnTo>
                    <a:pt x="0" y="6"/>
                  </a:lnTo>
                  <a:lnTo>
                    <a:pt x="0" y="6"/>
                  </a:lnTo>
                  <a:lnTo>
                    <a:pt x="2" y="4"/>
                  </a:lnTo>
                  <a:lnTo>
                    <a:pt x="4" y="2"/>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2" name="Freeform 594"/>
            <p:cNvSpPr>
              <a:spLocks/>
            </p:cNvSpPr>
            <p:nvPr/>
          </p:nvSpPr>
          <p:spPr bwMode="auto">
            <a:xfrm>
              <a:off x="4151" y="634"/>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10 h 16"/>
                <a:gd name="T30" fmla="*/ 0 w 14"/>
                <a:gd name="T31" fmla="*/ 6 h 16"/>
                <a:gd name="T32" fmla="*/ 0 w 14"/>
                <a:gd name="T33" fmla="*/ 6 h 16"/>
                <a:gd name="T34" fmla="*/ 0 w 14"/>
                <a:gd name="T35" fmla="*/ 4 h 16"/>
                <a:gd name="T36" fmla="*/ 4 w 14"/>
                <a:gd name="T37" fmla="*/ 2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6"/>
                  </a:lnTo>
                  <a:lnTo>
                    <a:pt x="0" y="6"/>
                  </a:lnTo>
                  <a:lnTo>
                    <a:pt x="0" y="4"/>
                  </a:lnTo>
                  <a:lnTo>
                    <a:pt x="4" y="2"/>
                  </a:lnTo>
                  <a:lnTo>
                    <a:pt x="6"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3" name="Freeform 595"/>
            <p:cNvSpPr>
              <a:spLocks/>
            </p:cNvSpPr>
            <p:nvPr/>
          </p:nvSpPr>
          <p:spPr bwMode="auto">
            <a:xfrm>
              <a:off x="4135" y="630"/>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10 h 16"/>
                <a:gd name="T30" fmla="*/ 0 w 16"/>
                <a:gd name="T31" fmla="*/ 6 h 16"/>
                <a:gd name="T32" fmla="*/ 0 w 16"/>
                <a:gd name="T33" fmla="*/ 6 h 16"/>
                <a:gd name="T34" fmla="*/ 2 w 16"/>
                <a:gd name="T35" fmla="*/ 4 h 16"/>
                <a:gd name="T36" fmla="*/ 4 w 16"/>
                <a:gd name="T37" fmla="*/ 2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10"/>
                  </a:lnTo>
                  <a:lnTo>
                    <a:pt x="0" y="6"/>
                  </a:lnTo>
                  <a:lnTo>
                    <a:pt x="0" y="6"/>
                  </a:lnTo>
                  <a:lnTo>
                    <a:pt x="2" y="4"/>
                  </a:lnTo>
                  <a:lnTo>
                    <a:pt x="4" y="2"/>
                  </a:lnTo>
                  <a:lnTo>
                    <a:pt x="8" y="0"/>
                  </a:lnTo>
                  <a:lnTo>
                    <a:pt x="10" y="0"/>
                  </a:lnTo>
                  <a:lnTo>
                    <a:pt x="10"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4" name="Freeform 596"/>
            <p:cNvSpPr>
              <a:spLocks/>
            </p:cNvSpPr>
            <p:nvPr/>
          </p:nvSpPr>
          <p:spPr bwMode="auto">
            <a:xfrm>
              <a:off x="4149" y="632"/>
              <a:ext cx="14" cy="16"/>
            </a:xfrm>
            <a:custGeom>
              <a:avLst/>
              <a:gdLst>
                <a:gd name="T0" fmla="*/ 10 w 14"/>
                <a:gd name="T1" fmla="*/ 0 h 16"/>
                <a:gd name="T2" fmla="*/ 10 w 14"/>
                <a:gd name="T3" fmla="*/ 0 h 16"/>
                <a:gd name="T4" fmla="*/ 12 w 14"/>
                <a:gd name="T5" fmla="*/ 2 h 16"/>
                <a:gd name="T6" fmla="*/ 14 w 14"/>
                <a:gd name="T7" fmla="*/ 4 h 16"/>
                <a:gd name="T8" fmla="*/ 14 w 14"/>
                <a:gd name="T9" fmla="*/ 6 h 16"/>
                <a:gd name="T10" fmla="*/ 14 w 14"/>
                <a:gd name="T11" fmla="*/ 10 h 16"/>
                <a:gd name="T12" fmla="*/ 14 w 14"/>
                <a:gd name="T13" fmla="*/ 10 h 16"/>
                <a:gd name="T14" fmla="*/ 14 w 14"/>
                <a:gd name="T15" fmla="*/ 12 h 16"/>
                <a:gd name="T16" fmla="*/ 12 w 14"/>
                <a:gd name="T17" fmla="*/ 14 h 16"/>
                <a:gd name="T18" fmla="*/ 8 w 14"/>
                <a:gd name="T19" fmla="*/ 16 h 16"/>
                <a:gd name="T20" fmla="*/ 6 w 14"/>
                <a:gd name="T21" fmla="*/ 16 h 16"/>
                <a:gd name="T22" fmla="*/ 6 w 14"/>
                <a:gd name="T23" fmla="*/ 16 h 16"/>
                <a:gd name="T24" fmla="*/ 2 w 14"/>
                <a:gd name="T25" fmla="*/ 14 h 16"/>
                <a:gd name="T26" fmla="*/ 0 w 14"/>
                <a:gd name="T27" fmla="*/ 12 h 16"/>
                <a:gd name="T28" fmla="*/ 0 w 14"/>
                <a:gd name="T29" fmla="*/ 10 h 16"/>
                <a:gd name="T30" fmla="*/ 0 w 14"/>
                <a:gd name="T31" fmla="*/ 6 h 16"/>
                <a:gd name="T32" fmla="*/ 0 w 14"/>
                <a:gd name="T33" fmla="*/ 6 h 16"/>
                <a:gd name="T34" fmla="*/ 0 w 14"/>
                <a:gd name="T35" fmla="*/ 4 h 16"/>
                <a:gd name="T36" fmla="*/ 4 w 14"/>
                <a:gd name="T37" fmla="*/ 2 h 16"/>
                <a:gd name="T38" fmla="*/ 6 w 14"/>
                <a:gd name="T39" fmla="*/ 0 h 16"/>
                <a:gd name="T40" fmla="*/ 10 w 14"/>
                <a:gd name="T41" fmla="*/ 0 h 16"/>
                <a:gd name="T42" fmla="*/ 10 w 14"/>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0" y="0"/>
                  </a:moveTo>
                  <a:lnTo>
                    <a:pt x="10" y="0"/>
                  </a:lnTo>
                  <a:lnTo>
                    <a:pt x="12" y="2"/>
                  </a:lnTo>
                  <a:lnTo>
                    <a:pt x="14" y="4"/>
                  </a:lnTo>
                  <a:lnTo>
                    <a:pt x="14" y="6"/>
                  </a:lnTo>
                  <a:lnTo>
                    <a:pt x="14" y="10"/>
                  </a:lnTo>
                  <a:lnTo>
                    <a:pt x="14" y="10"/>
                  </a:lnTo>
                  <a:lnTo>
                    <a:pt x="14" y="12"/>
                  </a:lnTo>
                  <a:lnTo>
                    <a:pt x="12" y="14"/>
                  </a:lnTo>
                  <a:lnTo>
                    <a:pt x="8" y="16"/>
                  </a:lnTo>
                  <a:lnTo>
                    <a:pt x="6" y="16"/>
                  </a:lnTo>
                  <a:lnTo>
                    <a:pt x="6" y="16"/>
                  </a:lnTo>
                  <a:lnTo>
                    <a:pt x="2" y="14"/>
                  </a:lnTo>
                  <a:lnTo>
                    <a:pt x="0" y="12"/>
                  </a:lnTo>
                  <a:lnTo>
                    <a:pt x="0" y="10"/>
                  </a:lnTo>
                  <a:lnTo>
                    <a:pt x="0" y="6"/>
                  </a:lnTo>
                  <a:lnTo>
                    <a:pt x="0" y="6"/>
                  </a:lnTo>
                  <a:lnTo>
                    <a:pt x="0" y="4"/>
                  </a:lnTo>
                  <a:lnTo>
                    <a:pt x="4" y="2"/>
                  </a:lnTo>
                  <a:lnTo>
                    <a:pt x="6"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5" name="Freeform 597"/>
            <p:cNvSpPr>
              <a:spLocks/>
            </p:cNvSpPr>
            <p:nvPr/>
          </p:nvSpPr>
          <p:spPr bwMode="auto">
            <a:xfrm>
              <a:off x="4133" y="628"/>
              <a:ext cx="16" cy="16"/>
            </a:xfrm>
            <a:custGeom>
              <a:avLst/>
              <a:gdLst>
                <a:gd name="T0" fmla="*/ 10 w 16"/>
                <a:gd name="T1" fmla="*/ 0 h 16"/>
                <a:gd name="T2" fmla="*/ 10 w 16"/>
                <a:gd name="T3" fmla="*/ 0 h 16"/>
                <a:gd name="T4" fmla="*/ 12 w 16"/>
                <a:gd name="T5" fmla="*/ 2 h 16"/>
                <a:gd name="T6" fmla="*/ 14 w 16"/>
                <a:gd name="T7" fmla="*/ 4 h 16"/>
                <a:gd name="T8" fmla="*/ 16 w 16"/>
                <a:gd name="T9" fmla="*/ 6 h 16"/>
                <a:gd name="T10" fmla="*/ 16 w 16"/>
                <a:gd name="T11" fmla="*/ 10 h 16"/>
                <a:gd name="T12" fmla="*/ 16 w 16"/>
                <a:gd name="T13" fmla="*/ 10 h 16"/>
                <a:gd name="T14" fmla="*/ 14 w 16"/>
                <a:gd name="T15" fmla="*/ 12 h 16"/>
                <a:gd name="T16" fmla="*/ 12 w 16"/>
                <a:gd name="T17" fmla="*/ 14 h 16"/>
                <a:gd name="T18" fmla="*/ 10 w 16"/>
                <a:gd name="T19" fmla="*/ 16 h 16"/>
                <a:gd name="T20" fmla="*/ 6 w 16"/>
                <a:gd name="T21" fmla="*/ 16 h 16"/>
                <a:gd name="T22" fmla="*/ 6 w 16"/>
                <a:gd name="T23" fmla="*/ 16 h 16"/>
                <a:gd name="T24" fmla="*/ 4 w 16"/>
                <a:gd name="T25" fmla="*/ 14 h 16"/>
                <a:gd name="T26" fmla="*/ 2 w 16"/>
                <a:gd name="T27" fmla="*/ 12 h 16"/>
                <a:gd name="T28" fmla="*/ 0 w 16"/>
                <a:gd name="T29" fmla="*/ 10 h 16"/>
                <a:gd name="T30" fmla="*/ 0 w 16"/>
                <a:gd name="T31" fmla="*/ 6 h 16"/>
                <a:gd name="T32" fmla="*/ 0 w 16"/>
                <a:gd name="T33" fmla="*/ 6 h 16"/>
                <a:gd name="T34" fmla="*/ 2 w 16"/>
                <a:gd name="T35" fmla="*/ 4 h 16"/>
                <a:gd name="T36" fmla="*/ 4 w 16"/>
                <a:gd name="T37" fmla="*/ 2 h 16"/>
                <a:gd name="T38" fmla="*/ 8 w 16"/>
                <a:gd name="T39" fmla="*/ 0 h 16"/>
                <a:gd name="T40" fmla="*/ 10 w 16"/>
                <a:gd name="T41" fmla="*/ 0 h 16"/>
                <a:gd name="T42" fmla="*/ 10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0" y="0"/>
                  </a:moveTo>
                  <a:lnTo>
                    <a:pt x="10" y="0"/>
                  </a:lnTo>
                  <a:lnTo>
                    <a:pt x="12" y="2"/>
                  </a:lnTo>
                  <a:lnTo>
                    <a:pt x="14" y="4"/>
                  </a:lnTo>
                  <a:lnTo>
                    <a:pt x="16" y="6"/>
                  </a:lnTo>
                  <a:lnTo>
                    <a:pt x="16" y="10"/>
                  </a:lnTo>
                  <a:lnTo>
                    <a:pt x="16" y="10"/>
                  </a:lnTo>
                  <a:lnTo>
                    <a:pt x="14" y="12"/>
                  </a:lnTo>
                  <a:lnTo>
                    <a:pt x="12" y="14"/>
                  </a:lnTo>
                  <a:lnTo>
                    <a:pt x="10" y="16"/>
                  </a:lnTo>
                  <a:lnTo>
                    <a:pt x="6" y="16"/>
                  </a:lnTo>
                  <a:lnTo>
                    <a:pt x="6" y="16"/>
                  </a:lnTo>
                  <a:lnTo>
                    <a:pt x="4" y="14"/>
                  </a:lnTo>
                  <a:lnTo>
                    <a:pt x="2" y="12"/>
                  </a:lnTo>
                  <a:lnTo>
                    <a:pt x="0" y="10"/>
                  </a:lnTo>
                  <a:lnTo>
                    <a:pt x="0" y="6"/>
                  </a:lnTo>
                  <a:lnTo>
                    <a:pt x="0" y="6"/>
                  </a:lnTo>
                  <a:lnTo>
                    <a:pt x="2" y="4"/>
                  </a:lnTo>
                  <a:lnTo>
                    <a:pt x="4" y="2"/>
                  </a:lnTo>
                  <a:lnTo>
                    <a:pt x="8" y="0"/>
                  </a:lnTo>
                  <a:lnTo>
                    <a:pt x="10" y="0"/>
                  </a:lnTo>
                  <a:lnTo>
                    <a:pt x="10"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6" name="Freeform 598"/>
            <p:cNvSpPr>
              <a:spLocks/>
            </p:cNvSpPr>
            <p:nvPr/>
          </p:nvSpPr>
          <p:spPr bwMode="auto">
            <a:xfrm>
              <a:off x="4121" y="624"/>
              <a:ext cx="16" cy="16"/>
            </a:xfrm>
            <a:custGeom>
              <a:avLst/>
              <a:gdLst>
                <a:gd name="T0" fmla="*/ 12 w 16"/>
                <a:gd name="T1" fmla="*/ 2 h 16"/>
                <a:gd name="T2" fmla="*/ 12 w 16"/>
                <a:gd name="T3" fmla="*/ 2 h 16"/>
                <a:gd name="T4" fmla="*/ 14 w 16"/>
                <a:gd name="T5" fmla="*/ 4 h 16"/>
                <a:gd name="T6" fmla="*/ 16 w 16"/>
                <a:gd name="T7" fmla="*/ 8 h 16"/>
                <a:gd name="T8" fmla="*/ 16 w 16"/>
                <a:gd name="T9" fmla="*/ 10 h 16"/>
                <a:gd name="T10" fmla="*/ 14 w 16"/>
                <a:gd name="T11" fmla="*/ 12 h 16"/>
                <a:gd name="T12" fmla="*/ 14 w 16"/>
                <a:gd name="T13" fmla="*/ 12 h 16"/>
                <a:gd name="T14" fmla="*/ 12 w 16"/>
                <a:gd name="T15" fmla="*/ 14 h 16"/>
                <a:gd name="T16" fmla="*/ 8 w 16"/>
                <a:gd name="T17" fmla="*/ 16 h 16"/>
                <a:gd name="T18" fmla="*/ 6 w 16"/>
                <a:gd name="T19" fmla="*/ 16 h 16"/>
                <a:gd name="T20" fmla="*/ 2 w 16"/>
                <a:gd name="T21" fmla="*/ 14 h 16"/>
                <a:gd name="T22" fmla="*/ 2 w 16"/>
                <a:gd name="T23" fmla="*/ 14 h 16"/>
                <a:gd name="T24" fmla="*/ 0 w 16"/>
                <a:gd name="T25" fmla="*/ 12 h 16"/>
                <a:gd name="T26" fmla="*/ 0 w 16"/>
                <a:gd name="T27" fmla="*/ 8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4" y="4"/>
                  </a:lnTo>
                  <a:lnTo>
                    <a:pt x="16" y="8"/>
                  </a:lnTo>
                  <a:lnTo>
                    <a:pt x="16" y="10"/>
                  </a:lnTo>
                  <a:lnTo>
                    <a:pt x="14" y="12"/>
                  </a:lnTo>
                  <a:lnTo>
                    <a:pt x="14" y="12"/>
                  </a:lnTo>
                  <a:lnTo>
                    <a:pt x="12" y="14"/>
                  </a:lnTo>
                  <a:lnTo>
                    <a:pt x="8" y="16"/>
                  </a:lnTo>
                  <a:lnTo>
                    <a:pt x="6" y="16"/>
                  </a:lnTo>
                  <a:lnTo>
                    <a:pt x="2" y="14"/>
                  </a:lnTo>
                  <a:lnTo>
                    <a:pt x="2" y="14"/>
                  </a:lnTo>
                  <a:lnTo>
                    <a:pt x="0" y="12"/>
                  </a:lnTo>
                  <a:lnTo>
                    <a:pt x="0" y="8"/>
                  </a:lnTo>
                  <a:lnTo>
                    <a:pt x="0" y="6"/>
                  </a:lnTo>
                  <a:lnTo>
                    <a:pt x="2" y="2"/>
                  </a:lnTo>
                  <a:lnTo>
                    <a:pt x="2" y="2"/>
                  </a:lnTo>
                  <a:lnTo>
                    <a:pt x="4" y="0"/>
                  </a:lnTo>
                  <a:lnTo>
                    <a:pt x="8"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7" name="Freeform 599"/>
            <p:cNvSpPr>
              <a:spLocks/>
            </p:cNvSpPr>
            <p:nvPr/>
          </p:nvSpPr>
          <p:spPr bwMode="auto">
            <a:xfrm>
              <a:off x="4105" y="600"/>
              <a:ext cx="14" cy="14"/>
            </a:xfrm>
            <a:custGeom>
              <a:avLst/>
              <a:gdLst>
                <a:gd name="T0" fmla="*/ 14 w 14"/>
                <a:gd name="T1" fmla="*/ 6 h 14"/>
                <a:gd name="T2" fmla="*/ 14 w 14"/>
                <a:gd name="T3" fmla="*/ 6 h 14"/>
                <a:gd name="T4" fmla="*/ 14 w 14"/>
                <a:gd name="T5" fmla="*/ 8 h 14"/>
                <a:gd name="T6" fmla="*/ 14 w 14"/>
                <a:gd name="T7" fmla="*/ 12 h 14"/>
                <a:gd name="T8" fmla="*/ 12 w 14"/>
                <a:gd name="T9" fmla="*/ 14 h 14"/>
                <a:gd name="T10" fmla="*/ 8 w 14"/>
                <a:gd name="T11" fmla="*/ 14 h 14"/>
                <a:gd name="T12" fmla="*/ 8 w 14"/>
                <a:gd name="T13" fmla="*/ 14 h 14"/>
                <a:gd name="T14" fmla="*/ 6 w 14"/>
                <a:gd name="T15" fmla="*/ 14 h 14"/>
                <a:gd name="T16" fmla="*/ 2 w 14"/>
                <a:gd name="T17" fmla="*/ 14 h 14"/>
                <a:gd name="T18" fmla="*/ 0 w 14"/>
                <a:gd name="T19" fmla="*/ 12 h 14"/>
                <a:gd name="T20" fmla="*/ 0 w 14"/>
                <a:gd name="T21" fmla="*/ 10 h 14"/>
                <a:gd name="T22" fmla="*/ 0 w 14"/>
                <a:gd name="T23" fmla="*/ 10 h 14"/>
                <a:gd name="T24" fmla="*/ 0 w 14"/>
                <a:gd name="T25" fmla="*/ 6 h 14"/>
                <a:gd name="T26" fmla="*/ 0 w 14"/>
                <a:gd name="T27" fmla="*/ 4 h 14"/>
                <a:gd name="T28" fmla="*/ 2 w 14"/>
                <a:gd name="T29" fmla="*/ 0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6 h 14"/>
                <a:gd name="T42" fmla="*/ 14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6"/>
                  </a:moveTo>
                  <a:lnTo>
                    <a:pt x="14" y="6"/>
                  </a:lnTo>
                  <a:lnTo>
                    <a:pt x="14" y="8"/>
                  </a:lnTo>
                  <a:lnTo>
                    <a:pt x="14" y="12"/>
                  </a:lnTo>
                  <a:lnTo>
                    <a:pt x="12" y="14"/>
                  </a:lnTo>
                  <a:lnTo>
                    <a:pt x="8" y="14"/>
                  </a:lnTo>
                  <a:lnTo>
                    <a:pt x="8" y="14"/>
                  </a:lnTo>
                  <a:lnTo>
                    <a:pt x="6" y="14"/>
                  </a:lnTo>
                  <a:lnTo>
                    <a:pt x="2" y="14"/>
                  </a:lnTo>
                  <a:lnTo>
                    <a:pt x="0" y="12"/>
                  </a:lnTo>
                  <a:lnTo>
                    <a:pt x="0" y="10"/>
                  </a:lnTo>
                  <a:lnTo>
                    <a:pt x="0" y="10"/>
                  </a:lnTo>
                  <a:lnTo>
                    <a:pt x="0" y="6"/>
                  </a:lnTo>
                  <a:lnTo>
                    <a:pt x="0" y="4"/>
                  </a:lnTo>
                  <a:lnTo>
                    <a:pt x="2" y="0"/>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8" name="Freeform 600"/>
            <p:cNvSpPr>
              <a:spLocks/>
            </p:cNvSpPr>
            <p:nvPr/>
          </p:nvSpPr>
          <p:spPr bwMode="auto">
            <a:xfrm>
              <a:off x="4119" y="622"/>
              <a:ext cx="16" cy="16"/>
            </a:xfrm>
            <a:custGeom>
              <a:avLst/>
              <a:gdLst>
                <a:gd name="T0" fmla="*/ 12 w 16"/>
                <a:gd name="T1" fmla="*/ 2 h 16"/>
                <a:gd name="T2" fmla="*/ 12 w 16"/>
                <a:gd name="T3" fmla="*/ 2 h 16"/>
                <a:gd name="T4" fmla="*/ 14 w 16"/>
                <a:gd name="T5" fmla="*/ 4 h 16"/>
                <a:gd name="T6" fmla="*/ 16 w 16"/>
                <a:gd name="T7" fmla="*/ 8 h 16"/>
                <a:gd name="T8" fmla="*/ 16 w 16"/>
                <a:gd name="T9" fmla="*/ 10 h 16"/>
                <a:gd name="T10" fmla="*/ 14 w 16"/>
                <a:gd name="T11" fmla="*/ 12 h 16"/>
                <a:gd name="T12" fmla="*/ 14 w 16"/>
                <a:gd name="T13" fmla="*/ 12 h 16"/>
                <a:gd name="T14" fmla="*/ 12 w 16"/>
                <a:gd name="T15" fmla="*/ 14 h 16"/>
                <a:gd name="T16" fmla="*/ 8 w 16"/>
                <a:gd name="T17" fmla="*/ 16 h 16"/>
                <a:gd name="T18" fmla="*/ 6 w 16"/>
                <a:gd name="T19" fmla="*/ 16 h 16"/>
                <a:gd name="T20" fmla="*/ 2 w 16"/>
                <a:gd name="T21" fmla="*/ 14 h 16"/>
                <a:gd name="T22" fmla="*/ 2 w 16"/>
                <a:gd name="T23" fmla="*/ 14 h 16"/>
                <a:gd name="T24" fmla="*/ 0 w 16"/>
                <a:gd name="T25" fmla="*/ 12 h 16"/>
                <a:gd name="T26" fmla="*/ 0 w 16"/>
                <a:gd name="T27" fmla="*/ 8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4" y="4"/>
                  </a:lnTo>
                  <a:lnTo>
                    <a:pt x="16" y="8"/>
                  </a:lnTo>
                  <a:lnTo>
                    <a:pt x="16" y="10"/>
                  </a:lnTo>
                  <a:lnTo>
                    <a:pt x="14" y="12"/>
                  </a:lnTo>
                  <a:lnTo>
                    <a:pt x="14" y="12"/>
                  </a:lnTo>
                  <a:lnTo>
                    <a:pt x="12" y="14"/>
                  </a:lnTo>
                  <a:lnTo>
                    <a:pt x="8" y="16"/>
                  </a:lnTo>
                  <a:lnTo>
                    <a:pt x="6" y="16"/>
                  </a:lnTo>
                  <a:lnTo>
                    <a:pt x="2" y="14"/>
                  </a:lnTo>
                  <a:lnTo>
                    <a:pt x="2" y="14"/>
                  </a:lnTo>
                  <a:lnTo>
                    <a:pt x="0" y="12"/>
                  </a:lnTo>
                  <a:lnTo>
                    <a:pt x="0" y="8"/>
                  </a:lnTo>
                  <a:lnTo>
                    <a:pt x="0" y="6"/>
                  </a:lnTo>
                  <a:lnTo>
                    <a:pt x="2" y="2"/>
                  </a:lnTo>
                  <a:lnTo>
                    <a:pt x="2" y="2"/>
                  </a:lnTo>
                  <a:lnTo>
                    <a:pt x="4" y="0"/>
                  </a:lnTo>
                  <a:lnTo>
                    <a:pt x="8"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49" name="Freeform 601"/>
            <p:cNvSpPr>
              <a:spLocks/>
            </p:cNvSpPr>
            <p:nvPr/>
          </p:nvSpPr>
          <p:spPr bwMode="auto">
            <a:xfrm>
              <a:off x="4103" y="598"/>
              <a:ext cx="14" cy="14"/>
            </a:xfrm>
            <a:custGeom>
              <a:avLst/>
              <a:gdLst>
                <a:gd name="T0" fmla="*/ 14 w 14"/>
                <a:gd name="T1" fmla="*/ 6 h 14"/>
                <a:gd name="T2" fmla="*/ 14 w 14"/>
                <a:gd name="T3" fmla="*/ 6 h 14"/>
                <a:gd name="T4" fmla="*/ 14 w 14"/>
                <a:gd name="T5" fmla="*/ 8 h 14"/>
                <a:gd name="T6" fmla="*/ 14 w 14"/>
                <a:gd name="T7" fmla="*/ 12 h 14"/>
                <a:gd name="T8" fmla="*/ 12 w 14"/>
                <a:gd name="T9" fmla="*/ 14 h 14"/>
                <a:gd name="T10" fmla="*/ 8 w 14"/>
                <a:gd name="T11" fmla="*/ 14 h 14"/>
                <a:gd name="T12" fmla="*/ 8 w 14"/>
                <a:gd name="T13" fmla="*/ 14 h 14"/>
                <a:gd name="T14" fmla="*/ 6 w 14"/>
                <a:gd name="T15" fmla="*/ 14 h 14"/>
                <a:gd name="T16" fmla="*/ 2 w 14"/>
                <a:gd name="T17" fmla="*/ 14 h 14"/>
                <a:gd name="T18" fmla="*/ 0 w 14"/>
                <a:gd name="T19" fmla="*/ 12 h 14"/>
                <a:gd name="T20" fmla="*/ 0 w 14"/>
                <a:gd name="T21" fmla="*/ 10 h 14"/>
                <a:gd name="T22" fmla="*/ 0 w 14"/>
                <a:gd name="T23" fmla="*/ 10 h 14"/>
                <a:gd name="T24" fmla="*/ 0 w 14"/>
                <a:gd name="T25" fmla="*/ 6 h 14"/>
                <a:gd name="T26" fmla="*/ 0 w 14"/>
                <a:gd name="T27" fmla="*/ 4 h 14"/>
                <a:gd name="T28" fmla="*/ 2 w 14"/>
                <a:gd name="T29" fmla="*/ 0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6 h 14"/>
                <a:gd name="T42" fmla="*/ 14 w 14"/>
                <a:gd name="T4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6"/>
                  </a:moveTo>
                  <a:lnTo>
                    <a:pt x="14" y="6"/>
                  </a:lnTo>
                  <a:lnTo>
                    <a:pt x="14" y="8"/>
                  </a:lnTo>
                  <a:lnTo>
                    <a:pt x="14" y="12"/>
                  </a:lnTo>
                  <a:lnTo>
                    <a:pt x="12" y="14"/>
                  </a:lnTo>
                  <a:lnTo>
                    <a:pt x="8" y="14"/>
                  </a:lnTo>
                  <a:lnTo>
                    <a:pt x="8" y="14"/>
                  </a:lnTo>
                  <a:lnTo>
                    <a:pt x="6" y="14"/>
                  </a:lnTo>
                  <a:lnTo>
                    <a:pt x="2" y="14"/>
                  </a:lnTo>
                  <a:lnTo>
                    <a:pt x="0" y="12"/>
                  </a:lnTo>
                  <a:lnTo>
                    <a:pt x="0" y="10"/>
                  </a:lnTo>
                  <a:lnTo>
                    <a:pt x="0" y="10"/>
                  </a:lnTo>
                  <a:lnTo>
                    <a:pt x="0" y="6"/>
                  </a:lnTo>
                  <a:lnTo>
                    <a:pt x="0" y="4"/>
                  </a:lnTo>
                  <a:lnTo>
                    <a:pt x="2" y="0"/>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0" name="Freeform 602"/>
            <p:cNvSpPr>
              <a:spLocks/>
            </p:cNvSpPr>
            <p:nvPr/>
          </p:nvSpPr>
          <p:spPr bwMode="auto">
            <a:xfrm>
              <a:off x="4107" y="584"/>
              <a:ext cx="16" cy="16"/>
            </a:xfrm>
            <a:custGeom>
              <a:avLst/>
              <a:gdLst>
                <a:gd name="T0" fmla="*/ 16 w 16"/>
                <a:gd name="T1" fmla="*/ 10 h 16"/>
                <a:gd name="T2" fmla="*/ 16 w 16"/>
                <a:gd name="T3" fmla="*/ 10 h 16"/>
                <a:gd name="T4" fmla="*/ 14 w 16"/>
                <a:gd name="T5" fmla="*/ 14 h 16"/>
                <a:gd name="T6" fmla="*/ 12 w 16"/>
                <a:gd name="T7" fmla="*/ 14 h 16"/>
                <a:gd name="T8" fmla="*/ 8 w 16"/>
                <a:gd name="T9" fmla="*/ 16 h 16"/>
                <a:gd name="T10" fmla="*/ 6 w 16"/>
                <a:gd name="T11" fmla="*/ 16 h 16"/>
                <a:gd name="T12" fmla="*/ 6 w 16"/>
                <a:gd name="T13" fmla="*/ 16 h 16"/>
                <a:gd name="T14" fmla="*/ 4 w 16"/>
                <a:gd name="T15" fmla="*/ 14 h 16"/>
                <a:gd name="T16" fmla="*/ 2 w 16"/>
                <a:gd name="T17" fmla="*/ 10 h 16"/>
                <a:gd name="T18" fmla="*/ 0 w 16"/>
                <a:gd name="T19" fmla="*/ 8 h 16"/>
                <a:gd name="T20" fmla="*/ 2 w 16"/>
                <a:gd name="T21" fmla="*/ 6 h 16"/>
                <a:gd name="T22" fmla="*/ 2 w 16"/>
                <a:gd name="T23" fmla="*/ 6 h 16"/>
                <a:gd name="T24" fmla="*/ 4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4"/>
                  </a:lnTo>
                  <a:lnTo>
                    <a:pt x="8" y="16"/>
                  </a:lnTo>
                  <a:lnTo>
                    <a:pt x="6" y="16"/>
                  </a:lnTo>
                  <a:lnTo>
                    <a:pt x="6" y="16"/>
                  </a:lnTo>
                  <a:lnTo>
                    <a:pt x="4" y="14"/>
                  </a:lnTo>
                  <a:lnTo>
                    <a:pt x="2" y="10"/>
                  </a:lnTo>
                  <a:lnTo>
                    <a:pt x="0" y="8"/>
                  </a:lnTo>
                  <a:lnTo>
                    <a:pt x="2" y="6"/>
                  </a:lnTo>
                  <a:lnTo>
                    <a:pt x="2" y="6"/>
                  </a:lnTo>
                  <a:lnTo>
                    <a:pt x="4" y="2"/>
                  </a:lnTo>
                  <a:lnTo>
                    <a:pt x="6" y="0"/>
                  </a:lnTo>
                  <a:lnTo>
                    <a:pt x="8" y="0"/>
                  </a:lnTo>
                  <a:lnTo>
                    <a:pt x="12" y="0"/>
                  </a:lnTo>
                  <a:lnTo>
                    <a:pt x="12"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1" name="Freeform 603"/>
            <p:cNvSpPr>
              <a:spLocks/>
            </p:cNvSpPr>
            <p:nvPr/>
          </p:nvSpPr>
          <p:spPr bwMode="auto">
            <a:xfrm>
              <a:off x="4113" y="570"/>
              <a:ext cx="16" cy="16"/>
            </a:xfrm>
            <a:custGeom>
              <a:avLst/>
              <a:gdLst>
                <a:gd name="T0" fmla="*/ 16 w 16"/>
                <a:gd name="T1" fmla="*/ 10 h 16"/>
                <a:gd name="T2" fmla="*/ 16 w 16"/>
                <a:gd name="T3" fmla="*/ 10 h 16"/>
                <a:gd name="T4" fmla="*/ 14 w 16"/>
                <a:gd name="T5" fmla="*/ 12 h 16"/>
                <a:gd name="T6" fmla="*/ 12 w 16"/>
                <a:gd name="T7" fmla="*/ 14 h 16"/>
                <a:gd name="T8" fmla="*/ 8 w 16"/>
                <a:gd name="T9" fmla="*/ 16 h 16"/>
                <a:gd name="T10" fmla="*/ 6 w 16"/>
                <a:gd name="T11" fmla="*/ 14 h 16"/>
                <a:gd name="T12" fmla="*/ 6 w 16"/>
                <a:gd name="T13" fmla="*/ 14 h 16"/>
                <a:gd name="T14" fmla="*/ 2 w 16"/>
                <a:gd name="T15" fmla="*/ 12 h 16"/>
                <a:gd name="T16" fmla="*/ 2 w 16"/>
                <a:gd name="T17" fmla="*/ 10 h 16"/>
                <a:gd name="T18" fmla="*/ 0 w 16"/>
                <a:gd name="T19" fmla="*/ 8 h 16"/>
                <a:gd name="T20" fmla="*/ 2 w 16"/>
                <a:gd name="T21" fmla="*/ 4 h 16"/>
                <a:gd name="T22" fmla="*/ 2 w 16"/>
                <a:gd name="T23" fmla="*/ 4 h 16"/>
                <a:gd name="T24" fmla="*/ 2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2"/>
                  </a:lnTo>
                  <a:lnTo>
                    <a:pt x="12" y="14"/>
                  </a:lnTo>
                  <a:lnTo>
                    <a:pt x="8" y="16"/>
                  </a:lnTo>
                  <a:lnTo>
                    <a:pt x="6" y="14"/>
                  </a:lnTo>
                  <a:lnTo>
                    <a:pt x="6" y="14"/>
                  </a:lnTo>
                  <a:lnTo>
                    <a:pt x="2" y="12"/>
                  </a:lnTo>
                  <a:lnTo>
                    <a:pt x="2" y="10"/>
                  </a:lnTo>
                  <a:lnTo>
                    <a:pt x="0" y="8"/>
                  </a:lnTo>
                  <a:lnTo>
                    <a:pt x="2" y="4"/>
                  </a:lnTo>
                  <a:lnTo>
                    <a:pt x="2" y="4"/>
                  </a:lnTo>
                  <a:lnTo>
                    <a:pt x="2" y="2"/>
                  </a:lnTo>
                  <a:lnTo>
                    <a:pt x="6" y="0"/>
                  </a:lnTo>
                  <a:lnTo>
                    <a:pt x="8" y="0"/>
                  </a:lnTo>
                  <a:lnTo>
                    <a:pt x="12" y="0"/>
                  </a:lnTo>
                  <a:lnTo>
                    <a:pt x="12"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2" name="Freeform 604"/>
            <p:cNvSpPr>
              <a:spLocks/>
            </p:cNvSpPr>
            <p:nvPr/>
          </p:nvSpPr>
          <p:spPr bwMode="auto">
            <a:xfrm>
              <a:off x="4105" y="582"/>
              <a:ext cx="16" cy="16"/>
            </a:xfrm>
            <a:custGeom>
              <a:avLst/>
              <a:gdLst>
                <a:gd name="T0" fmla="*/ 16 w 16"/>
                <a:gd name="T1" fmla="*/ 10 h 16"/>
                <a:gd name="T2" fmla="*/ 16 w 16"/>
                <a:gd name="T3" fmla="*/ 10 h 16"/>
                <a:gd name="T4" fmla="*/ 14 w 16"/>
                <a:gd name="T5" fmla="*/ 14 h 16"/>
                <a:gd name="T6" fmla="*/ 12 w 16"/>
                <a:gd name="T7" fmla="*/ 14 h 16"/>
                <a:gd name="T8" fmla="*/ 8 w 16"/>
                <a:gd name="T9" fmla="*/ 16 h 16"/>
                <a:gd name="T10" fmla="*/ 6 w 16"/>
                <a:gd name="T11" fmla="*/ 16 h 16"/>
                <a:gd name="T12" fmla="*/ 6 w 16"/>
                <a:gd name="T13" fmla="*/ 16 h 16"/>
                <a:gd name="T14" fmla="*/ 4 w 16"/>
                <a:gd name="T15" fmla="*/ 14 h 16"/>
                <a:gd name="T16" fmla="*/ 2 w 16"/>
                <a:gd name="T17" fmla="*/ 10 h 16"/>
                <a:gd name="T18" fmla="*/ 0 w 16"/>
                <a:gd name="T19" fmla="*/ 8 h 16"/>
                <a:gd name="T20" fmla="*/ 2 w 16"/>
                <a:gd name="T21" fmla="*/ 6 h 16"/>
                <a:gd name="T22" fmla="*/ 2 w 16"/>
                <a:gd name="T23" fmla="*/ 6 h 16"/>
                <a:gd name="T24" fmla="*/ 4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4"/>
                  </a:lnTo>
                  <a:lnTo>
                    <a:pt x="8" y="16"/>
                  </a:lnTo>
                  <a:lnTo>
                    <a:pt x="6" y="16"/>
                  </a:lnTo>
                  <a:lnTo>
                    <a:pt x="6" y="16"/>
                  </a:lnTo>
                  <a:lnTo>
                    <a:pt x="4" y="14"/>
                  </a:lnTo>
                  <a:lnTo>
                    <a:pt x="2" y="10"/>
                  </a:lnTo>
                  <a:lnTo>
                    <a:pt x="0" y="8"/>
                  </a:lnTo>
                  <a:lnTo>
                    <a:pt x="2" y="6"/>
                  </a:lnTo>
                  <a:lnTo>
                    <a:pt x="2" y="6"/>
                  </a:lnTo>
                  <a:lnTo>
                    <a:pt x="4" y="2"/>
                  </a:lnTo>
                  <a:lnTo>
                    <a:pt x="6" y="0"/>
                  </a:lnTo>
                  <a:lnTo>
                    <a:pt x="8" y="0"/>
                  </a:lnTo>
                  <a:lnTo>
                    <a:pt x="12" y="0"/>
                  </a:lnTo>
                  <a:lnTo>
                    <a:pt x="12"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3" name="Freeform 605"/>
            <p:cNvSpPr>
              <a:spLocks/>
            </p:cNvSpPr>
            <p:nvPr/>
          </p:nvSpPr>
          <p:spPr bwMode="auto">
            <a:xfrm>
              <a:off x="4111" y="568"/>
              <a:ext cx="16" cy="16"/>
            </a:xfrm>
            <a:custGeom>
              <a:avLst/>
              <a:gdLst>
                <a:gd name="T0" fmla="*/ 16 w 16"/>
                <a:gd name="T1" fmla="*/ 10 h 16"/>
                <a:gd name="T2" fmla="*/ 16 w 16"/>
                <a:gd name="T3" fmla="*/ 10 h 16"/>
                <a:gd name="T4" fmla="*/ 14 w 16"/>
                <a:gd name="T5" fmla="*/ 12 h 16"/>
                <a:gd name="T6" fmla="*/ 12 w 16"/>
                <a:gd name="T7" fmla="*/ 14 h 16"/>
                <a:gd name="T8" fmla="*/ 8 w 16"/>
                <a:gd name="T9" fmla="*/ 16 h 16"/>
                <a:gd name="T10" fmla="*/ 6 w 16"/>
                <a:gd name="T11" fmla="*/ 14 h 16"/>
                <a:gd name="T12" fmla="*/ 6 w 16"/>
                <a:gd name="T13" fmla="*/ 14 h 16"/>
                <a:gd name="T14" fmla="*/ 2 w 16"/>
                <a:gd name="T15" fmla="*/ 12 h 16"/>
                <a:gd name="T16" fmla="*/ 2 w 16"/>
                <a:gd name="T17" fmla="*/ 10 h 16"/>
                <a:gd name="T18" fmla="*/ 0 w 16"/>
                <a:gd name="T19" fmla="*/ 8 h 16"/>
                <a:gd name="T20" fmla="*/ 2 w 16"/>
                <a:gd name="T21" fmla="*/ 4 h 16"/>
                <a:gd name="T22" fmla="*/ 2 w 16"/>
                <a:gd name="T23" fmla="*/ 4 h 16"/>
                <a:gd name="T24" fmla="*/ 2 w 16"/>
                <a:gd name="T25" fmla="*/ 2 h 16"/>
                <a:gd name="T26" fmla="*/ 6 w 16"/>
                <a:gd name="T27" fmla="*/ 0 h 16"/>
                <a:gd name="T28" fmla="*/ 8 w 16"/>
                <a:gd name="T29" fmla="*/ 0 h 16"/>
                <a:gd name="T30" fmla="*/ 12 w 16"/>
                <a:gd name="T31" fmla="*/ 0 h 16"/>
                <a:gd name="T32" fmla="*/ 12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2"/>
                  </a:lnTo>
                  <a:lnTo>
                    <a:pt x="12" y="14"/>
                  </a:lnTo>
                  <a:lnTo>
                    <a:pt x="8" y="16"/>
                  </a:lnTo>
                  <a:lnTo>
                    <a:pt x="6" y="14"/>
                  </a:lnTo>
                  <a:lnTo>
                    <a:pt x="6" y="14"/>
                  </a:lnTo>
                  <a:lnTo>
                    <a:pt x="2" y="12"/>
                  </a:lnTo>
                  <a:lnTo>
                    <a:pt x="2" y="10"/>
                  </a:lnTo>
                  <a:lnTo>
                    <a:pt x="0" y="8"/>
                  </a:lnTo>
                  <a:lnTo>
                    <a:pt x="2" y="4"/>
                  </a:lnTo>
                  <a:lnTo>
                    <a:pt x="2" y="4"/>
                  </a:lnTo>
                  <a:lnTo>
                    <a:pt x="2" y="2"/>
                  </a:lnTo>
                  <a:lnTo>
                    <a:pt x="6" y="0"/>
                  </a:lnTo>
                  <a:lnTo>
                    <a:pt x="8" y="0"/>
                  </a:lnTo>
                  <a:lnTo>
                    <a:pt x="12" y="0"/>
                  </a:lnTo>
                  <a:lnTo>
                    <a:pt x="12"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4" name="Freeform 606"/>
            <p:cNvSpPr>
              <a:spLocks/>
            </p:cNvSpPr>
            <p:nvPr/>
          </p:nvSpPr>
          <p:spPr bwMode="auto">
            <a:xfrm>
              <a:off x="4119" y="556"/>
              <a:ext cx="16" cy="14"/>
            </a:xfrm>
            <a:custGeom>
              <a:avLst/>
              <a:gdLst>
                <a:gd name="T0" fmla="*/ 16 w 16"/>
                <a:gd name="T1" fmla="*/ 10 h 14"/>
                <a:gd name="T2" fmla="*/ 16 w 16"/>
                <a:gd name="T3" fmla="*/ 10 h 14"/>
                <a:gd name="T4" fmla="*/ 14 w 16"/>
                <a:gd name="T5" fmla="*/ 12 h 14"/>
                <a:gd name="T6" fmla="*/ 12 w 16"/>
                <a:gd name="T7" fmla="*/ 14 h 14"/>
                <a:gd name="T8" fmla="*/ 8 w 16"/>
                <a:gd name="T9" fmla="*/ 14 h 14"/>
                <a:gd name="T10" fmla="*/ 6 w 16"/>
                <a:gd name="T11" fmla="*/ 14 h 14"/>
                <a:gd name="T12" fmla="*/ 6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8" y="14"/>
                  </a:lnTo>
                  <a:lnTo>
                    <a:pt x="6" y="14"/>
                  </a:lnTo>
                  <a:lnTo>
                    <a:pt x="6" y="14"/>
                  </a:lnTo>
                  <a:lnTo>
                    <a:pt x="2" y="12"/>
                  </a:lnTo>
                  <a:lnTo>
                    <a:pt x="0" y="10"/>
                  </a:lnTo>
                  <a:lnTo>
                    <a:pt x="0" y="8"/>
                  </a:lnTo>
                  <a:lnTo>
                    <a:pt x="0" y="4"/>
                  </a:lnTo>
                  <a:lnTo>
                    <a:pt x="0" y="4"/>
                  </a:lnTo>
                  <a:lnTo>
                    <a:pt x="2" y="2"/>
                  </a:lnTo>
                  <a:lnTo>
                    <a:pt x="4" y="0"/>
                  </a:lnTo>
                  <a:lnTo>
                    <a:pt x="8" y="0"/>
                  </a:lnTo>
                  <a:lnTo>
                    <a:pt x="10" y="0"/>
                  </a:lnTo>
                  <a:lnTo>
                    <a:pt x="10" y="0"/>
                  </a:lnTo>
                  <a:lnTo>
                    <a:pt x="14" y="2"/>
                  </a:lnTo>
                  <a:lnTo>
                    <a:pt x="16" y="4"/>
                  </a:lnTo>
                  <a:lnTo>
                    <a:pt x="16" y="6"/>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5" name="Freeform 607"/>
            <p:cNvSpPr>
              <a:spLocks/>
            </p:cNvSpPr>
            <p:nvPr/>
          </p:nvSpPr>
          <p:spPr bwMode="auto">
            <a:xfrm>
              <a:off x="4125" y="540"/>
              <a:ext cx="16" cy="16"/>
            </a:xfrm>
            <a:custGeom>
              <a:avLst/>
              <a:gdLst>
                <a:gd name="T0" fmla="*/ 14 w 16"/>
                <a:gd name="T1" fmla="*/ 12 h 16"/>
                <a:gd name="T2" fmla="*/ 14 w 16"/>
                <a:gd name="T3" fmla="*/ 12 h 16"/>
                <a:gd name="T4" fmla="*/ 14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4 h 16"/>
                <a:gd name="T26" fmla="*/ 4 w 16"/>
                <a:gd name="T27" fmla="*/ 2 h 16"/>
                <a:gd name="T28" fmla="*/ 8 w 16"/>
                <a:gd name="T29" fmla="*/ 0 h 16"/>
                <a:gd name="T30" fmla="*/ 10 w 16"/>
                <a:gd name="T31" fmla="*/ 2 h 16"/>
                <a:gd name="T32" fmla="*/ 10 w 16"/>
                <a:gd name="T33" fmla="*/ 2 h 16"/>
                <a:gd name="T34" fmla="*/ 14 w 16"/>
                <a:gd name="T35" fmla="*/ 2 h 16"/>
                <a:gd name="T36" fmla="*/ 14 w 16"/>
                <a:gd name="T37" fmla="*/ 6 h 16"/>
                <a:gd name="T38" fmla="*/ 16 w 16"/>
                <a:gd name="T39" fmla="*/ 8 h 16"/>
                <a:gd name="T40" fmla="*/ 14 w 16"/>
                <a:gd name="T41" fmla="*/ 12 h 16"/>
                <a:gd name="T42" fmla="*/ 14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2"/>
                  </a:moveTo>
                  <a:lnTo>
                    <a:pt x="14" y="12"/>
                  </a:lnTo>
                  <a:lnTo>
                    <a:pt x="14" y="14"/>
                  </a:lnTo>
                  <a:lnTo>
                    <a:pt x="10" y="16"/>
                  </a:lnTo>
                  <a:lnTo>
                    <a:pt x="8" y="16"/>
                  </a:lnTo>
                  <a:lnTo>
                    <a:pt x="4" y="16"/>
                  </a:lnTo>
                  <a:lnTo>
                    <a:pt x="4" y="16"/>
                  </a:lnTo>
                  <a:lnTo>
                    <a:pt x="2" y="14"/>
                  </a:lnTo>
                  <a:lnTo>
                    <a:pt x="0" y="12"/>
                  </a:lnTo>
                  <a:lnTo>
                    <a:pt x="0" y="8"/>
                  </a:lnTo>
                  <a:lnTo>
                    <a:pt x="0" y="6"/>
                  </a:lnTo>
                  <a:lnTo>
                    <a:pt x="0" y="6"/>
                  </a:lnTo>
                  <a:lnTo>
                    <a:pt x="2" y="4"/>
                  </a:lnTo>
                  <a:lnTo>
                    <a:pt x="4" y="2"/>
                  </a:lnTo>
                  <a:lnTo>
                    <a:pt x="8" y="0"/>
                  </a:lnTo>
                  <a:lnTo>
                    <a:pt x="10" y="2"/>
                  </a:lnTo>
                  <a:lnTo>
                    <a:pt x="10" y="2"/>
                  </a:lnTo>
                  <a:lnTo>
                    <a:pt x="14" y="2"/>
                  </a:lnTo>
                  <a:lnTo>
                    <a:pt x="14" y="6"/>
                  </a:lnTo>
                  <a:lnTo>
                    <a:pt x="16" y="8"/>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6" name="Freeform 608"/>
            <p:cNvSpPr>
              <a:spLocks/>
            </p:cNvSpPr>
            <p:nvPr/>
          </p:nvSpPr>
          <p:spPr bwMode="auto">
            <a:xfrm>
              <a:off x="4117" y="554"/>
              <a:ext cx="16" cy="14"/>
            </a:xfrm>
            <a:custGeom>
              <a:avLst/>
              <a:gdLst>
                <a:gd name="T0" fmla="*/ 16 w 16"/>
                <a:gd name="T1" fmla="*/ 10 h 14"/>
                <a:gd name="T2" fmla="*/ 16 w 16"/>
                <a:gd name="T3" fmla="*/ 10 h 14"/>
                <a:gd name="T4" fmla="*/ 14 w 16"/>
                <a:gd name="T5" fmla="*/ 12 h 14"/>
                <a:gd name="T6" fmla="*/ 12 w 16"/>
                <a:gd name="T7" fmla="*/ 14 h 14"/>
                <a:gd name="T8" fmla="*/ 8 w 16"/>
                <a:gd name="T9" fmla="*/ 14 h 14"/>
                <a:gd name="T10" fmla="*/ 6 w 16"/>
                <a:gd name="T11" fmla="*/ 14 h 14"/>
                <a:gd name="T12" fmla="*/ 6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8" y="14"/>
                  </a:lnTo>
                  <a:lnTo>
                    <a:pt x="6" y="14"/>
                  </a:lnTo>
                  <a:lnTo>
                    <a:pt x="6" y="14"/>
                  </a:lnTo>
                  <a:lnTo>
                    <a:pt x="2" y="12"/>
                  </a:lnTo>
                  <a:lnTo>
                    <a:pt x="0" y="10"/>
                  </a:lnTo>
                  <a:lnTo>
                    <a:pt x="0" y="8"/>
                  </a:lnTo>
                  <a:lnTo>
                    <a:pt x="0" y="4"/>
                  </a:lnTo>
                  <a:lnTo>
                    <a:pt x="0" y="4"/>
                  </a:lnTo>
                  <a:lnTo>
                    <a:pt x="2" y="2"/>
                  </a:lnTo>
                  <a:lnTo>
                    <a:pt x="4" y="0"/>
                  </a:lnTo>
                  <a:lnTo>
                    <a:pt x="8" y="0"/>
                  </a:lnTo>
                  <a:lnTo>
                    <a:pt x="10" y="0"/>
                  </a:lnTo>
                  <a:lnTo>
                    <a:pt x="10" y="0"/>
                  </a:lnTo>
                  <a:lnTo>
                    <a:pt x="14" y="2"/>
                  </a:lnTo>
                  <a:lnTo>
                    <a:pt x="16" y="4"/>
                  </a:lnTo>
                  <a:lnTo>
                    <a:pt x="16" y="6"/>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7" name="Freeform 609"/>
            <p:cNvSpPr>
              <a:spLocks/>
            </p:cNvSpPr>
            <p:nvPr/>
          </p:nvSpPr>
          <p:spPr bwMode="auto">
            <a:xfrm>
              <a:off x="4123" y="538"/>
              <a:ext cx="16" cy="16"/>
            </a:xfrm>
            <a:custGeom>
              <a:avLst/>
              <a:gdLst>
                <a:gd name="T0" fmla="*/ 14 w 16"/>
                <a:gd name="T1" fmla="*/ 12 h 16"/>
                <a:gd name="T2" fmla="*/ 14 w 16"/>
                <a:gd name="T3" fmla="*/ 12 h 16"/>
                <a:gd name="T4" fmla="*/ 14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4 h 16"/>
                <a:gd name="T26" fmla="*/ 4 w 16"/>
                <a:gd name="T27" fmla="*/ 2 h 16"/>
                <a:gd name="T28" fmla="*/ 8 w 16"/>
                <a:gd name="T29" fmla="*/ 0 h 16"/>
                <a:gd name="T30" fmla="*/ 10 w 16"/>
                <a:gd name="T31" fmla="*/ 2 h 16"/>
                <a:gd name="T32" fmla="*/ 10 w 16"/>
                <a:gd name="T33" fmla="*/ 2 h 16"/>
                <a:gd name="T34" fmla="*/ 14 w 16"/>
                <a:gd name="T35" fmla="*/ 2 h 16"/>
                <a:gd name="T36" fmla="*/ 14 w 16"/>
                <a:gd name="T37" fmla="*/ 6 h 16"/>
                <a:gd name="T38" fmla="*/ 16 w 16"/>
                <a:gd name="T39" fmla="*/ 8 h 16"/>
                <a:gd name="T40" fmla="*/ 14 w 16"/>
                <a:gd name="T41" fmla="*/ 12 h 16"/>
                <a:gd name="T42" fmla="*/ 14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2"/>
                  </a:moveTo>
                  <a:lnTo>
                    <a:pt x="14" y="12"/>
                  </a:lnTo>
                  <a:lnTo>
                    <a:pt x="14" y="14"/>
                  </a:lnTo>
                  <a:lnTo>
                    <a:pt x="10" y="16"/>
                  </a:lnTo>
                  <a:lnTo>
                    <a:pt x="8" y="16"/>
                  </a:lnTo>
                  <a:lnTo>
                    <a:pt x="4" y="16"/>
                  </a:lnTo>
                  <a:lnTo>
                    <a:pt x="4" y="16"/>
                  </a:lnTo>
                  <a:lnTo>
                    <a:pt x="2" y="14"/>
                  </a:lnTo>
                  <a:lnTo>
                    <a:pt x="0" y="12"/>
                  </a:lnTo>
                  <a:lnTo>
                    <a:pt x="0" y="8"/>
                  </a:lnTo>
                  <a:lnTo>
                    <a:pt x="0" y="6"/>
                  </a:lnTo>
                  <a:lnTo>
                    <a:pt x="0" y="6"/>
                  </a:lnTo>
                  <a:lnTo>
                    <a:pt x="2" y="4"/>
                  </a:lnTo>
                  <a:lnTo>
                    <a:pt x="4" y="2"/>
                  </a:lnTo>
                  <a:lnTo>
                    <a:pt x="8" y="0"/>
                  </a:lnTo>
                  <a:lnTo>
                    <a:pt x="10" y="2"/>
                  </a:lnTo>
                  <a:lnTo>
                    <a:pt x="10" y="2"/>
                  </a:lnTo>
                  <a:lnTo>
                    <a:pt x="14" y="2"/>
                  </a:lnTo>
                  <a:lnTo>
                    <a:pt x="14" y="6"/>
                  </a:lnTo>
                  <a:lnTo>
                    <a:pt x="16" y="8"/>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8" name="Freeform 610"/>
            <p:cNvSpPr>
              <a:spLocks/>
            </p:cNvSpPr>
            <p:nvPr/>
          </p:nvSpPr>
          <p:spPr bwMode="auto">
            <a:xfrm>
              <a:off x="4131" y="526"/>
              <a:ext cx="16" cy="16"/>
            </a:xfrm>
            <a:custGeom>
              <a:avLst/>
              <a:gdLst>
                <a:gd name="T0" fmla="*/ 14 w 16"/>
                <a:gd name="T1" fmla="*/ 10 h 16"/>
                <a:gd name="T2" fmla="*/ 14 w 16"/>
                <a:gd name="T3" fmla="*/ 10 h 16"/>
                <a:gd name="T4" fmla="*/ 12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2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2" y="14"/>
                  </a:lnTo>
                  <a:lnTo>
                    <a:pt x="10" y="16"/>
                  </a:lnTo>
                  <a:lnTo>
                    <a:pt x="8" y="16"/>
                  </a:lnTo>
                  <a:lnTo>
                    <a:pt x="4" y="16"/>
                  </a:lnTo>
                  <a:lnTo>
                    <a:pt x="4" y="16"/>
                  </a:lnTo>
                  <a:lnTo>
                    <a:pt x="2" y="14"/>
                  </a:lnTo>
                  <a:lnTo>
                    <a:pt x="0" y="12"/>
                  </a:lnTo>
                  <a:lnTo>
                    <a:pt x="0" y="8"/>
                  </a:lnTo>
                  <a:lnTo>
                    <a:pt x="0" y="6"/>
                  </a:lnTo>
                  <a:lnTo>
                    <a:pt x="0" y="6"/>
                  </a:lnTo>
                  <a:lnTo>
                    <a:pt x="2" y="2"/>
                  </a:lnTo>
                  <a:lnTo>
                    <a:pt x="4" y="0"/>
                  </a:lnTo>
                  <a:lnTo>
                    <a:pt x="8" y="0"/>
                  </a:lnTo>
                  <a:lnTo>
                    <a:pt x="10" y="0"/>
                  </a:lnTo>
                  <a:lnTo>
                    <a:pt x="10" y="0"/>
                  </a:lnTo>
                  <a:lnTo>
                    <a:pt x="12" y="2"/>
                  </a:lnTo>
                  <a:lnTo>
                    <a:pt x="14" y="4"/>
                  </a:lnTo>
                  <a:lnTo>
                    <a:pt x="16"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59" name="Freeform 611"/>
            <p:cNvSpPr>
              <a:spLocks/>
            </p:cNvSpPr>
            <p:nvPr/>
          </p:nvSpPr>
          <p:spPr bwMode="auto">
            <a:xfrm>
              <a:off x="4137" y="512"/>
              <a:ext cx="14" cy="16"/>
            </a:xfrm>
            <a:custGeom>
              <a:avLst/>
              <a:gdLst>
                <a:gd name="T0" fmla="*/ 14 w 14"/>
                <a:gd name="T1" fmla="*/ 10 h 16"/>
                <a:gd name="T2" fmla="*/ 14 w 14"/>
                <a:gd name="T3" fmla="*/ 10 h 16"/>
                <a:gd name="T4" fmla="*/ 12 w 14"/>
                <a:gd name="T5" fmla="*/ 12 h 16"/>
                <a:gd name="T6" fmla="*/ 10 w 14"/>
                <a:gd name="T7" fmla="*/ 14 h 16"/>
                <a:gd name="T8" fmla="*/ 8 w 14"/>
                <a:gd name="T9" fmla="*/ 16 h 16"/>
                <a:gd name="T10" fmla="*/ 4 w 14"/>
                <a:gd name="T11" fmla="*/ 14 h 16"/>
                <a:gd name="T12" fmla="*/ 4 w 14"/>
                <a:gd name="T13" fmla="*/ 14 h 16"/>
                <a:gd name="T14" fmla="*/ 2 w 14"/>
                <a:gd name="T15" fmla="*/ 12 h 16"/>
                <a:gd name="T16" fmla="*/ 0 w 14"/>
                <a:gd name="T17" fmla="*/ 10 h 16"/>
                <a:gd name="T18" fmla="*/ 0 w 14"/>
                <a:gd name="T19" fmla="*/ 8 h 16"/>
                <a:gd name="T20" fmla="*/ 0 w 14"/>
                <a:gd name="T21" fmla="*/ 4 h 16"/>
                <a:gd name="T22" fmla="*/ 0 w 14"/>
                <a:gd name="T23" fmla="*/ 4 h 16"/>
                <a:gd name="T24" fmla="*/ 2 w 14"/>
                <a:gd name="T25" fmla="*/ 2 h 16"/>
                <a:gd name="T26" fmla="*/ 4 w 14"/>
                <a:gd name="T27" fmla="*/ 0 h 16"/>
                <a:gd name="T28" fmla="*/ 6 w 14"/>
                <a:gd name="T29" fmla="*/ 0 h 16"/>
                <a:gd name="T30" fmla="*/ 10 w 14"/>
                <a:gd name="T31" fmla="*/ 0 h 16"/>
                <a:gd name="T32" fmla="*/ 10 w 14"/>
                <a:gd name="T33" fmla="*/ 0 h 16"/>
                <a:gd name="T34" fmla="*/ 12 w 14"/>
                <a:gd name="T35" fmla="*/ 2 h 16"/>
                <a:gd name="T36" fmla="*/ 14 w 14"/>
                <a:gd name="T37" fmla="*/ 4 h 16"/>
                <a:gd name="T38" fmla="*/ 14 w 14"/>
                <a:gd name="T39" fmla="*/ 8 h 16"/>
                <a:gd name="T40" fmla="*/ 14 w 14"/>
                <a:gd name="T41" fmla="*/ 10 h 16"/>
                <a:gd name="T42" fmla="*/ 14 w 14"/>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0"/>
                  </a:moveTo>
                  <a:lnTo>
                    <a:pt x="14" y="10"/>
                  </a:lnTo>
                  <a:lnTo>
                    <a:pt x="12" y="12"/>
                  </a:lnTo>
                  <a:lnTo>
                    <a:pt x="10" y="14"/>
                  </a:lnTo>
                  <a:lnTo>
                    <a:pt x="8" y="16"/>
                  </a:lnTo>
                  <a:lnTo>
                    <a:pt x="4" y="14"/>
                  </a:lnTo>
                  <a:lnTo>
                    <a:pt x="4" y="14"/>
                  </a:lnTo>
                  <a:lnTo>
                    <a:pt x="2" y="12"/>
                  </a:lnTo>
                  <a:lnTo>
                    <a:pt x="0" y="10"/>
                  </a:lnTo>
                  <a:lnTo>
                    <a:pt x="0" y="8"/>
                  </a:lnTo>
                  <a:lnTo>
                    <a:pt x="0" y="4"/>
                  </a:lnTo>
                  <a:lnTo>
                    <a:pt x="0" y="4"/>
                  </a:lnTo>
                  <a:lnTo>
                    <a:pt x="2" y="2"/>
                  </a:lnTo>
                  <a:lnTo>
                    <a:pt x="4" y="0"/>
                  </a:lnTo>
                  <a:lnTo>
                    <a:pt x="6" y="0"/>
                  </a:lnTo>
                  <a:lnTo>
                    <a:pt x="10" y="0"/>
                  </a:lnTo>
                  <a:lnTo>
                    <a:pt x="10" y="0"/>
                  </a:lnTo>
                  <a:lnTo>
                    <a:pt x="12" y="2"/>
                  </a:lnTo>
                  <a:lnTo>
                    <a:pt x="14" y="4"/>
                  </a:lnTo>
                  <a:lnTo>
                    <a:pt x="14"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0" name="Freeform 612"/>
            <p:cNvSpPr>
              <a:spLocks/>
            </p:cNvSpPr>
            <p:nvPr/>
          </p:nvSpPr>
          <p:spPr bwMode="auto">
            <a:xfrm>
              <a:off x="4129" y="524"/>
              <a:ext cx="16" cy="16"/>
            </a:xfrm>
            <a:custGeom>
              <a:avLst/>
              <a:gdLst>
                <a:gd name="T0" fmla="*/ 14 w 16"/>
                <a:gd name="T1" fmla="*/ 10 h 16"/>
                <a:gd name="T2" fmla="*/ 14 w 16"/>
                <a:gd name="T3" fmla="*/ 10 h 16"/>
                <a:gd name="T4" fmla="*/ 12 w 16"/>
                <a:gd name="T5" fmla="*/ 14 h 16"/>
                <a:gd name="T6" fmla="*/ 10 w 16"/>
                <a:gd name="T7" fmla="*/ 16 h 16"/>
                <a:gd name="T8" fmla="*/ 8 w 16"/>
                <a:gd name="T9" fmla="*/ 16 h 16"/>
                <a:gd name="T10" fmla="*/ 4 w 16"/>
                <a:gd name="T11" fmla="*/ 16 h 16"/>
                <a:gd name="T12" fmla="*/ 4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2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2" y="14"/>
                  </a:lnTo>
                  <a:lnTo>
                    <a:pt x="10" y="16"/>
                  </a:lnTo>
                  <a:lnTo>
                    <a:pt x="8" y="16"/>
                  </a:lnTo>
                  <a:lnTo>
                    <a:pt x="4" y="16"/>
                  </a:lnTo>
                  <a:lnTo>
                    <a:pt x="4" y="16"/>
                  </a:lnTo>
                  <a:lnTo>
                    <a:pt x="2" y="14"/>
                  </a:lnTo>
                  <a:lnTo>
                    <a:pt x="0" y="12"/>
                  </a:lnTo>
                  <a:lnTo>
                    <a:pt x="0" y="8"/>
                  </a:lnTo>
                  <a:lnTo>
                    <a:pt x="0" y="6"/>
                  </a:lnTo>
                  <a:lnTo>
                    <a:pt x="0" y="6"/>
                  </a:lnTo>
                  <a:lnTo>
                    <a:pt x="2" y="2"/>
                  </a:lnTo>
                  <a:lnTo>
                    <a:pt x="4" y="0"/>
                  </a:lnTo>
                  <a:lnTo>
                    <a:pt x="8" y="0"/>
                  </a:lnTo>
                  <a:lnTo>
                    <a:pt x="10" y="0"/>
                  </a:lnTo>
                  <a:lnTo>
                    <a:pt x="10" y="0"/>
                  </a:lnTo>
                  <a:lnTo>
                    <a:pt x="12" y="2"/>
                  </a:lnTo>
                  <a:lnTo>
                    <a:pt x="14" y="4"/>
                  </a:lnTo>
                  <a:lnTo>
                    <a:pt x="16"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1" name="Freeform 613"/>
            <p:cNvSpPr>
              <a:spLocks/>
            </p:cNvSpPr>
            <p:nvPr/>
          </p:nvSpPr>
          <p:spPr bwMode="auto">
            <a:xfrm>
              <a:off x="4135" y="510"/>
              <a:ext cx="14" cy="16"/>
            </a:xfrm>
            <a:custGeom>
              <a:avLst/>
              <a:gdLst>
                <a:gd name="T0" fmla="*/ 14 w 14"/>
                <a:gd name="T1" fmla="*/ 10 h 16"/>
                <a:gd name="T2" fmla="*/ 14 w 14"/>
                <a:gd name="T3" fmla="*/ 10 h 16"/>
                <a:gd name="T4" fmla="*/ 12 w 14"/>
                <a:gd name="T5" fmla="*/ 12 h 16"/>
                <a:gd name="T6" fmla="*/ 10 w 14"/>
                <a:gd name="T7" fmla="*/ 14 h 16"/>
                <a:gd name="T8" fmla="*/ 8 w 14"/>
                <a:gd name="T9" fmla="*/ 16 h 16"/>
                <a:gd name="T10" fmla="*/ 4 w 14"/>
                <a:gd name="T11" fmla="*/ 14 h 16"/>
                <a:gd name="T12" fmla="*/ 4 w 14"/>
                <a:gd name="T13" fmla="*/ 14 h 16"/>
                <a:gd name="T14" fmla="*/ 2 w 14"/>
                <a:gd name="T15" fmla="*/ 12 h 16"/>
                <a:gd name="T16" fmla="*/ 0 w 14"/>
                <a:gd name="T17" fmla="*/ 10 h 16"/>
                <a:gd name="T18" fmla="*/ 0 w 14"/>
                <a:gd name="T19" fmla="*/ 8 h 16"/>
                <a:gd name="T20" fmla="*/ 0 w 14"/>
                <a:gd name="T21" fmla="*/ 4 h 16"/>
                <a:gd name="T22" fmla="*/ 0 w 14"/>
                <a:gd name="T23" fmla="*/ 4 h 16"/>
                <a:gd name="T24" fmla="*/ 2 w 14"/>
                <a:gd name="T25" fmla="*/ 2 h 16"/>
                <a:gd name="T26" fmla="*/ 4 w 14"/>
                <a:gd name="T27" fmla="*/ 0 h 16"/>
                <a:gd name="T28" fmla="*/ 6 w 14"/>
                <a:gd name="T29" fmla="*/ 0 h 16"/>
                <a:gd name="T30" fmla="*/ 10 w 14"/>
                <a:gd name="T31" fmla="*/ 0 h 16"/>
                <a:gd name="T32" fmla="*/ 10 w 14"/>
                <a:gd name="T33" fmla="*/ 0 h 16"/>
                <a:gd name="T34" fmla="*/ 12 w 14"/>
                <a:gd name="T35" fmla="*/ 2 h 16"/>
                <a:gd name="T36" fmla="*/ 14 w 14"/>
                <a:gd name="T37" fmla="*/ 4 h 16"/>
                <a:gd name="T38" fmla="*/ 14 w 14"/>
                <a:gd name="T39" fmla="*/ 8 h 16"/>
                <a:gd name="T40" fmla="*/ 14 w 14"/>
                <a:gd name="T41" fmla="*/ 10 h 16"/>
                <a:gd name="T42" fmla="*/ 14 w 14"/>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0"/>
                  </a:moveTo>
                  <a:lnTo>
                    <a:pt x="14" y="10"/>
                  </a:lnTo>
                  <a:lnTo>
                    <a:pt x="12" y="12"/>
                  </a:lnTo>
                  <a:lnTo>
                    <a:pt x="10" y="14"/>
                  </a:lnTo>
                  <a:lnTo>
                    <a:pt x="8" y="16"/>
                  </a:lnTo>
                  <a:lnTo>
                    <a:pt x="4" y="14"/>
                  </a:lnTo>
                  <a:lnTo>
                    <a:pt x="4" y="14"/>
                  </a:lnTo>
                  <a:lnTo>
                    <a:pt x="2" y="12"/>
                  </a:lnTo>
                  <a:lnTo>
                    <a:pt x="0" y="10"/>
                  </a:lnTo>
                  <a:lnTo>
                    <a:pt x="0" y="8"/>
                  </a:lnTo>
                  <a:lnTo>
                    <a:pt x="0" y="4"/>
                  </a:lnTo>
                  <a:lnTo>
                    <a:pt x="0" y="4"/>
                  </a:lnTo>
                  <a:lnTo>
                    <a:pt x="2" y="2"/>
                  </a:lnTo>
                  <a:lnTo>
                    <a:pt x="4" y="0"/>
                  </a:lnTo>
                  <a:lnTo>
                    <a:pt x="6" y="0"/>
                  </a:lnTo>
                  <a:lnTo>
                    <a:pt x="10" y="0"/>
                  </a:lnTo>
                  <a:lnTo>
                    <a:pt x="10" y="0"/>
                  </a:lnTo>
                  <a:lnTo>
                    <a:pt x="12" y="2"/>
                  </a:lnTo>
                  <a:lnTo>
                    <a:pt x="14" y="4"/>
                  </a:lnTo>
                  <a:lnTo>
                    <a:pt x="14"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2" name="Freeform 614"/>
            <p:cNvSpPr>
              <a:spLocks/>
            </p:cNvSpPr>
            <p:nvPr/>
          </p:nvSpPr>
          <p:spPr bwMode="auto">
            <a:xfrm>
              <a:off x="4141" y="498"/>
              <a:ext cx="16" cy="14"/>
            </a:xfrm>
            <a:custGeom>
              <a:avLst/>
              <a:gdLst>
                <a:gd name="T0" fmla="*/ 16 w 16"/>
                <a:gd name="T1" fmla="*/ 10 h 14"/>
                <a:gd name="T2" fmla="*/ 16 w 16"/>
                <a:gd name="T3" fmla="*/ 10 h 14"/>
                <a:gd name="T4" fmla="*/ 14 w 16"/>
                <a:gd name="T5" fmla="*/ 12 h 14"/>
                <a:gd name="T6" fmla="*/ 12 w 16"/>
                <a:gd name="T7" fmla="*/ 14 h 14"/>
                <a:gd name="T8" fmla="*/ 10 w 16"/>
                <a:gd name="T9" fmla="*/ 14 h 14"/>
                <a:gd name="T10" fmla="*/ 6 w 16"/>
                <a:gd name="T11" fmla="*/ 14 h 14"/>
                <a:gd name="T12" fmla="*/ 6 w 16"/>
                <a:gd name="T13" fmla="*/ 14 h 14"/>
                <a:gd name="T14" fmla="*/ 4 w 16"/>
                <a:gd name="T15" fmla="*/ 12 h 14"/>
                <a:gd name="T16" fmla="*/ 2 w 16"/>
                <a:gd name="T17" fmla="*/ 10 h 14"/>
                <a:gd name="T18" fmla="*/ 0 w 16"/>
                <a:gd name="T19" fmla="*/ 8 h 14"/>
                <a:gd name="T20" fmla="*/ 2 w 16"/>
                <a:gd name="T21" fmla="*/ 4 h 14"/>
                <a:gd name="T22" fmla="*/ 2 w 16"/>
                <a:gd name="T23" fmla="*/ 4 h 14"/>
                <a:gd name="T24" fmla="*/ 4 w 16"/>
                <a:gd name="T25" fmla="*/ 2 h 14"/>
                <a:gd name="T26" fmla="*/ 6 w 16"/>
                <a:gd name="T27" fmla="*/ 0 h 14"/>
                <a:gd name="T28" fmla="*/ 8 w 16"/>
                <a:gd name="T29" fmla="*/ 0 h 14"/>
                <a:gd name="T30" fmla="*/ 12 w 16"/>
                <a:gd name="T31" fmla="*/ 0 h 14"/>
                <a:gd name="T32" fmla="*/ 12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10" y="14"/>
                  </a:lnTo>
                  <a:lnTo>
                    <a:pt x="6" y="14"/>
                  </a:lnTo>
                  <a:lnTo>
                    <a:pt x="6" y="14"/>
                  </a:lnTo>
                  <a:lnTo>
                    <a:pt x="4" y="12"/>
                  </a:lnTo>
                  <a:lnTo>
                    <a:pt x="2" y="10"/>
                  </a:lnTo>
                  <a:lnTo>
                    <a:pt x="0" y="8"/>
                  </a:lnTo>
                  <a:lnTo>
                    <a:pt x="2" y="4"/>
                  </a:lnTo>
                  <a:lnTo>
                    <a:pt x="2" y="4"/>
                  </a:lnTo>
                  <a:lnTo>
                    <a:pt x="4" y="2"/>
                  </a:lnTo>
                  <a:lnTo>
                    <a:pt x="6" y="0"/>
                  </a:lnTo>
                  <a:lnTo>
                    <a:pt x="8" y="0"/>
                  </a:lnTo>
                  <a:lnTo>
                    <a:pt x="12" y="0"/>
                  </a:lnTo>
                  <a:lnTo>
                    <a:pt x="12" y="0"/>
                  </a:lnTo>
                  <a:lnTo>
                    <a:pt x="14" y="2"/>
                  </a:lnTo>
                  <a:lnTo>
                    <a:pt x="16" y="4"/>
                  </a:lnTo>
                  <a:lnTo>
                    <a:pt x="16" y="6"/>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3" name="Freeform 615"/>
            <p:cNvSpPr>
              <a:spLocks/>
            </p:cNvSpPr>
            <p:nvPr/>
          </p:nvSpPr>
          <p:spPr bwMode="auto">
            <a:xfrm>
              <a:off x="4147" y="482"/>
              <a:ext cx="16" cy="16"/>
            </a:xfrm>
            <a:custGeom>
              <a:avLst/>
              <a:gdLst>
                <a:gd name="T0" fmla="*/ 16 w 16"/>
                <a:gd name="T1" fmla="*/ 12 h 16"/>
                <a:gd name="T2" fmla="*/ 16 w 16"/>
                <a:gd name="T3" fmla="*/ 12 h 16"/>
                <a:gd name="T4" fmla="*/ 14 w 16"/>
                <a:gd name="T5" fmla="*/ 14 h 16"/>
                <a:gd name="T6" fmla="*/ 12 w 16"/>
                <a:gd name="T7" fmla="*/ 16 h 16"/>
                <a:gd name="T8" fmla="*/ 8 w 16"/>
                <a:gd name="T9" fmla="*/ 16 h 16"/>
                <a:gd name="T10" fmla="*/ 6 w 16"/>
                <a:gd name="T11" fmla="*/ 16 h 16"/>
                <a:gd name="T12" fmla="*/ 6 w 16"/>
                <a:gd name="T13" fmla="*/ 16 h 16"/>
                <a:gd name="T14" fmla="*/ 4 w 16"/>
                <a:gd name="T15" fmla="*/ 14 h 16"/>
                <a:gd name="T16" fmla="*/ 2 w 16"/>
                <a:gd name="T17" fmla="*/ 12 h 16"/>
                <a:gd name="T18" fmla="*/ 0 w 16"/>
                <a:gd name="T19" fmla="*/ 8 h 16"/>
                <a:gd name="T20" fmla="*/ 2 w 16"/>
                <a:gd name="T21" fmla="*/ 6 h 16"/>
                <a:gd name="T22" fmla="*/ 2 w 16"/>
                <a:gd name="T23" fmla="*/ 6 h 16"/>
                <a:gd name="T24" fmla="*/ 2 w 16"/>
                <a:gd name="T25" fmla="*/ 4 h 16"/>
                <a:gd name="T26" fmla="*/ 6 w 16"/>
                <a:gd name="T27" fmla="*/ 2 h 16"/>
                <a:gd name="T28" fmla="*/ 8 w 16"/>
                <a:gd name="T29" fmla="*/ 0 h 16"/>
                <a:gd name="T30" fmla="*/ 12 w 16"/>
                <a:gd name="T31" fmla="*/ 2 h 16"/>
                <a:gd name="T32" fmla="*/ 12 w 16"/>
                <a:gd name="T33" fmla="*/ 2 h 16"/>
                <a:gd name="T34" fmla="*/ 14 w 16"/>
                <a:gd name="T35" fmla="*/ 2 h 16"/>
                <a:gd name="T36" fmla="*/ 16 w 16"/>
                <a:gd name="T37" fmla="*/ 6 h 16"/>
                <a:gd name="T38" fmla="*/ 16 w 16"/>
                <a:gd name="T39" fmla="*/ 8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4"/>
                  </a:lnTo>
                  <a:lnTo>
                    <a:pt x="12" y="16"/>
                  </a:lnTo>
                  <a:lnTo>
                    <a:pt x="8" y="16"/>
                  </a:lnTo>
                  <a:lnTo>
                    <a:pt x="6" y="16"/>
                  </a:lnTo>
                  <a:lnTo>
                    <a:pt x="6" y="16"/>
                  </a:lnTo>
                  <a:lnTo>
                    <a:pt x="4" y="14"/>
                  </a:lnTo>
                  <a:lnTo>
                    <a:pt x="2" y="12"/>
                  </a:lnTo>
                  <a:lnTo>
                    <a:pt x="0" y="8"/>
                  </a:lnTo>
                  <a:lnTo>
                    <a:pt x="2" y="6"/>
                  </a:lnTo>
                  <a:lnTo>
                    <a:pt x="2" y="6"/>
                  </a:lnTo>
                  <a:lnTo>
                    <a:pt x="2" y="4"/>
                  </a:lnTo>
                  <a:lnTo>
                    <a:pt x="6" y="2"/>
                  </a:lnTo>
                  <a:lnTo>
                    <a:pt x="8" y="0"/>
                  </a:lnTo>
                  <a:lnTo>
                    <a:pt x="12" y="2"/>
                  </a:lnTo>
                  <a:lnTo>
                    <a:pt x="12" y="2"/>
                  </a:lnTo>
                  <a:lnTo>
                    <a:pt x="14" y="2"/>
                  </a:lnTo>
                  <a:lnTo>
                    <a:pt x="16" y="6"/>
                  </a:lnTo>
                  <a:lnTo>
                    <a:pt x="16" y="8"/>
                  </a:lnTo>
                  <a:lnTo>
                    <a:pt x="16" y="12"/>
                  </a:lnTo>
                  <a:lnTo>
                    <a:pt x="16"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4" name="Freeform 616"/>
            <p:cNvSpPr>
              <a:spLocks/>
            </p:cNvSpPr>
            <p:nvPr/>
          </p:nvSpPr>
          <p:spPr bwMode="auto">
            <a:xfrm>
              <a:off x="4139" y="496"/>
              <a:ext cx="16" cy="14"/>
            </a:xfrm>
            <a:custGeom>
              <a:avLst/>
              <a:gdLst>
                <a:gd name="T0" fmla="*/ 16 w 16"/>
                <a:gd name="T1" fmla="*/ 10 h 14"/>
                <a:gd name="T2" fmla="*/ 16 w 16"/>
                <a:gd name="T3" fmla="*/ 10 h 14"/>
                <a:gd name="T4" fmla="*/ 14 w 16"/>
                <a:gd name="T5" fmla="*/ 12 h 14"/>
                <a:gd name="T6" fmla="*/ 12 w 16"/>
                <a:gd name="T7" fmla="*/ 14 h 14"/>
                <a:gd name="T8" fmla="*/ 10 w 16"/>
                <a:gd name="T9" fmla="*/ 14 h 14"/>
                <a:gd name="T10" fmla="*/ 6 w 16"/>
                <a:gd name="T11" fmla="*/ 14 h 14"/>
                <a:gd name="T12" fmla="*/ 6 w 16"/>
                <a:gd name="T13" fmla="*/ 14 h 14"/>
                <a:gd name="T14" fmla="*/ 4 w 16"/>
                <a:gd name="T15" fmla="*/ 12 h 14"/>
                <a:gd name="T16" fmla="*/ 2 w 16"/>
                <a:gd name="T17" fmla="*/ 10 h 14"/>
                <a:gd name="T18" fmla="*/ 0 w 16"/>
                <a:gd name="T19" fmla="*/ 8 h 14"/>
                <a:gd name="T20" fmla="*/ 2 w 16"/>
                <a:gd name="T21" fmla="*/ 4 h 14"/>
                <a:gd name="T22" fmla="*/ 2 w 16"/>
                <a:gd name="T23" fmla="*/ 4 h 14"/>
                <a:gd name="T24" fmla="*/ 4 w 16"/>
                <a:gd name="T25" fmla="*/ 2 h 14"/>
                <a:gd name="T26" fmla="*/ 6 w 16"/>
                <a:gd name="T27" fmla="*/ 0 h 14"/>
                <a:gd name="T28" fmla="*/ 8 w 16"/>
                <a:gd name="T29" fmla="*/ 0 h 14"/>
                <a:gd name="T30" fmla="*/ 12 w 16"/>
                <a:gd name="T31" fmla="*/ 0 h 14"/>
                <a:gd name="T32" fmla="*/ 12 w 16"/>
                <a:gd name="T33" fmla="*/ 0 h 14"/>
                <a:gd name="T34" fmla="*/ 14 w 16"/>
                <a:gd name="T35" fmla="*/ 2 h 14"/>
                <a:gd name="T36" fmla="*/ 16 w 16"/>
                <a:gd name="T37" fmla="*/ 4 h 14"/>
                <a:gd name="T38" fmla="*/ 16 w 16"/>
                <a:gd name="T39" fmla="*/ 6 h 14"/>
                <a:gd name="T40" fmla="*/ 16 w 16"/>
                <a:gd name="T41" fmla="*/ 10 h 14"/>
                <a:gd name="T42" fmla="*/ 16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6" y="10"/>
                  </a:moveTo>
                  <a:lnTo>
                    <a:pt x="16" y="10"/>
                  </a:lnTo>
                  <a:lnTo>
                    <a:pt x="14" y="12"/>
                  </a:lnTo>
                  <a:lnTo>
                    <a:pt x="12" y="14"/>
                  </a:lnTo>
                  <a:lnTo>
                    <a:pt x="10" y="14"/>
                  </a:lnTo>
                  <a:lnTo>
                    <a:pt x="6" y="14"/>
                  </a:lnTo>
                  <a:lnTo>
                    <a:pt x="6" y="14"/>
                  </a:lnTo>
                  <a:lnTo>
                    <a:pt x="4" y="12"/>
                  </a:lnTo>
                  <a:lnTo>
                    <a:pt x="2" y="10"/>
                  </a:lnTo>
                  <a:lnTo>
                    <a:pt x="0" y="8"/>
                  </a:lnTo>
                  <a:lnTo>
                    <a:pt x="2" y="4"/>
                  </a:lnTo>
                  <a:lnTo>
                    <a:pt x="2" y="4"/>
                  </a:lnTo>
                  <a:lnTo>
                    <a:pt x="4" y="2"/>
                  </a:lnTo>
                  <a:lnTo>
                    <a:pt x="6" y="0"/>
                  </a:lnTo>
                  <a:lnTo>
                    <a:pt x="8" y="0"/>
                  </a:lnTo>
                  <a:lnTo>
                    <a:pt x="12" y="0"/>
                  </a:lnTo>
                  <a:lnTo>
                    <a:pt x="12" y="0"/>
                  </a:lnTo>
                  <a:lnTo>
                    <a:pt x="14" y="2"/>
                  </a:lnTo>
                  <a:lnTo>
                    <a:pt x="16" y="4"/>
                  </a:lnTo>
                  <a:lnTo>
                    <a:pt x="16" y="6"/>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5" name="Freeform 617"/>
            <p:cNvSpPr>
              <a:spLocks/>
            </p:cNvSpPr>
            <p:nvPr/>
          </p:nvSpPr>
          <p:spPr bwMode="auto">
            <a:xfrm>
              <a:off x="4145" y="480"/>
              <a:ext cx="16" cy="16"/>
            </a:xfrm>
            <a:custGeom>
              <a:avLst/>
              <a:gdLst>
                <a:gd name="T0" fmla="*/ 16 w 16"/>
                <a:gd name="T1" fmla="*/ 12 h 16"/>
                <a:gd name="T2" fmla="*/ 16 w 16"/>
                <a:gd name="T3" fmla="*/ 12 h 16"/>
                <a:gd name="T4" fmla="*/ 14 w 16"/>
                <a:gd name="T5" fmla="*/ 14 h 16"/>
                <a:gd name="T6" fmla="*/ 12 w 16"/>
                <a:gd name="T7" fmla="*/ 16 h 16"/>
                <a:gd name="T8" fmla="*/ 8 w 16"/>
                <a:gd name="T9" fmla="*/ 16 h 16"/>
                <a:gd name="T10" fmla="*/ 6 w 16"/>
                <a:gd name="T11" fmla="*/ 16 h 16"/>
                <a:gd name="T12" fmla="*/ 6 w 16"/>
                <a:gd name="T13" fmla="*/ 16 h 16"/>
                <a:gd name="T14" fmla="*/ 4 w 16"/>
                <a:gd name="T15" fmla="*/ 14 h 16"/>
                <a:gd name="T16" fmla="*/ 2 w 16"/>
                <a:gd name="T17" fmla="*/ 12 h 16"/>
                <a:gd name="T18" fmla="*/ 0 w 16"/>
                <a:gd name="T19" fmla="*/ 8 h 16"/>
                <a:gd name="T20" fmla="*/ 2 w 16"/>
                <a:gd name="T21" fmla="*/ 6 h 16"/>
                <a:gd name="T22" fmla="*/ 2 w 16"/>
                <a:gd name="T23" fmla="*/ 6 h 16"/>
                <a:gd name="T24" fmla="*/ 2 w 16"/>
                <a:gd name="T25" fmla="*/ 4 h 16"/>
                <a:gd name="T26" fmla="*/ 6 w 16"/>
                <a:gd name="T27" fmla="*/ 2 h 16"/>
                <a:gd name="T28" fmla="*/ 8 w 16"/>
                <a:gd name="T29" fmla="*/ 0 h 16"/>
                <a:gd name="T30" fmla="*/ 12 w 16"/>
                <a:gd name="T31" fmla="*/ 2 h 16"/>
                <a:gd name="T32" fmla="*/ 12 w 16"/>
                <a:gd name="T33" fmla="*/ 2 h 16"/>
                <a:gd name="T34" fmla="*/ 14 w 16"/>
                <a:gd name="T35" fmla="*/ 2 h 16"/>
                <a:gd name="T36" fmla="*/ 16 w 16"/>
                <a:gd name="T37" fmla="*/ 6 h 16"/>
                <a:gd name="T38" fmla="*/ 16 w 16"/>
                <a:gd name="T39" fmla="*/ 8 h 16"/>
                <a:gd name="T40" fmla="*/ 16 w 16"/>
                <a:gd name="T41" fmla="*/ 12 h 16"/>
                <a:gd name="T42" fmla="*/ 16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2"/>
                  </a:moveTo>
                  <a:lnTo>
                    <a:pt x="16" y="12"/>
                  </a:lnTo>
                  <a:lnTo>
                    <a:pt x="14" y="14"/>
                  </a:lnTo>
                  <a:lnTo>
                    <a:pt x="12" y="16"/>
                  </a:lnTo>
                  <a:lnTo>
                    <a:pt x="8" y="16"/>
                  </a:lnTo>
                  <a:lnTo>
                    <a:pt x="6" y="16"/>
                  </a:lnTo>
                  <a:lnTo>
                    <a:pt x="6" y="16"/>
                  </a:lnTo>
                  <a:lnTo>
                    <a:pt x="4" y="14"/>
                  </a:lnTo>
                  <a:lnTo>
                    <a:pt x="2" y="12"/>
                  </a:lnTo>
                  <a:lnTo>
                    <a:pt x="0" y="8"/>
                  </a:lnTo>
                  <a:lnTo>
                    <a:pt x="2" y="6"/>
                  </a:lnTo>
                  <a:lnTo>
                    <a:pt x="2" y="6"/>
                  </a:lnTo>
                  <a:lnTo>
                    <a:pt x="2" y="4"/>
                  </a:lnTo>
                  <a:lnTo>
                    <a:pt x="6" y="2"/>
                  </a:lnTo>
                  <a:lnTo>
                    <a:pt x="8" y="0"/>
                  </a:lnTo>
                  <a:lnTo>
                    <a:pt x="12" y="2"/>
                  </a:lnTo>
                  <a:lnTo>
                    <a:pt x="12" y="2"/>
                  </a:lnTo>
                  <a:lnTo>
                    <a:pt x="14" y="2"/>
                  </a:lnTo>
                  <a:lnTo>
                    <a:pt x="16" y="6"/>
                  </a:lnTo>
                  <a:lnTo>
                    <a:pt x="16" y="8"/>
                  </a:lnTo>
                  <a:lnTo>
                    <a:pt x="16" y="12"/>
                  </a:lnTo>
                  <a:lnTo>
                    <a:pt x="16"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6" name="Freeform 618"/>
            <p:cNvSpPr>
              <a:spLocks/>
            </p:cNvSpPr>
            <p:nvPr/>
          </p:nvSpPr>
          <p:spPr bwMode="auto">
            <a:xfrm>
              <a:off x="4153" y="468"/>
              <a:ext cx="16" cy="16"/>
            </a:xfrm>
            <a:custGeom>
              <a:avLst/>
              <a:gdLst>
                <a:gd name="T0" fmla="*/ 16 w 16"/>
                <a:gd name="T1" fmla="*/ 10 h 16"/>
                <a:gd name="T2" fmla="*/ 16 w 16"/>
                <a:gd name="T3" fmla="*/ 10 h 16"/>
                <a:gd name="T4" fmla="*/ 14 w 16"/>
                <a:gd name="T5" fmla="*/ 14 h 16"/>
                <a:gd name="T6" fmla="*/ 12 w 16"/>
                <a:gd name="T7" fmla="*/ 16 h 16"/>
                <a:gd name="T8" fmla="*/ 8 w 16"/>
                <a:gd name="T9" fmla="*/ 16 h 16"/>
                <a:gd name="T10" fmla="*/ 6 w 16"/>
                <a:gd name="T11" fmla="*/ 16 h 16"/>
                <a:gd name="T12" fmla="*/ 6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6"/>
                  </a:lnTo>
                  <a:lnTo>
                    <a:pt x="8" y="16"/>
                  </a:lnTo>
                  <a:lnTo>
                    <a:pt x="6" y="16"/>
                  </a:lnTo>
                  <a:lnTo>
                    <a:pt x="6" y="16"/>
                  </a:lnTo>
                  <a:lnTo>
                    <a:pt x="2" y="14"/>
                  </a:lnTo>
                  <a:lnTo>
                    <a:pt x="0" y="12"/>
                  </a:lnTo>
                  <a:lnTo>
                    <a:pt x="0" y="8"/>
                  </a:lnTo>
                  <a:lnTo>
                    <a:pt x="0" y="6"/>
                  </a:lnTo>
                  <a:lnTo>
                    <a:pt x="0" y="6"/>
                  </a:lnTo>
                  <a:lnTo>
                    <a:pt x="2" y="2"/>
                  </a:lnTo>
                  <a:lnTo>
                    <a:pt x="4" y="0"/>
                  </a:lnTo>
                  <a:lnTo>
                    <a:pt x="8" y="0"/>
                  </a:lnTo>
                  <a:lnTo>
                    <a:pt x="10" y="0"/>
                  </a:lnTo>
                  <a:lnTo>
                    <a:pt x="10" y="0"/>
                  </a:lnTo>
                  <a:lnTo>
                    <a:pt x="14" y="2"/>
                  </a:lnTo>
                  <a:lnTo>
                    <a:pt x="16" y="4"/>
                  </a:lnTo>
                  <a:lnTo>
                    <a:pt x="16" y="8"/>
                  </a:lnTo>
                  <a:lnTo>
                    <a:pt x="16" y="10"/>
                  </a:lnTo>
                  <a:lnTo>
                    <a:pt x="16"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7" name="Freeform 619"/>
            <p:cNvSpPr>
              <a:spLocks/>
            </p:cNvSpPr>
            <p:nvPr/>
          </p:nvSpPr>
          <p:spPr bwMode="auto">
            <a:xfrm>
              <a:off x="4159" y="454"/>
              <a:ext cx="16" cy="16"/>
            </a:xfrm>
            <a:custGeom>
              <a:avLst/>
              <a:gdLst>
                <a:gd name="T0" fmla="*/ 14 w 16"/>
                <a:gd name="T1" fmla="*/ 10 h 16"/>
                <a:gd name="T2" fmla="*/ 14 w 16"/>
                <a:gd name="T3" fmla="*/ 10 h 16"/>
                <a:gd name="T4" fmla="*/ 14 w 16"/>
                <a:gd name="T5" fmla="*/ 12 h 16"/>
                <a:gd name="T6" fmla="*/ 10 w 16"/>
                <a:gd name="T7" fmla="*/ 14 h 16"/>
                <a:gd name="T8" fmla="*/ 8 w 16"/>
                <a:gd name="T9" fmla="*/ 16 h 16"/>
                <a:gd name="T10" fmla="*/ 4 w 16"/>
                <a:gd name="T11" fmla="*/ 14 h 16"/>
                <a:gd name="T12" fmla="*/ 4 w 16"/>
                <a:gd name="T13" fmla="*/ 14 h 16"/>
                <a:gd name="T14" fmla="*/ 2 w 16"/>
                <a:gd name="T15" fmla="*/ 14 h 16"/>
                <a:gd name="T16" fmla="*/ 0 w 16"/>
                <a:gd name="T17" fmla="*/ 10 h 16"/>
                <a:gd name="T18" fmla="*/ 0 w 16"/>
                <a:gd name="T19" fmla="*/ 8 h 16"/>
                <a:gd name="T20" fmla="*/ 0 w 16"/>
                <a:gd name="T21" fmla="*/ 4 h 16"/>
                <a:gd name="T22" fmla="*/ 0 w 16"/>
                <a:gd name="T23" fmla="*/ 4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4" y="12"/>
                  </a:lnTo>
                  <a:lnTo>
                    <a:pt x="10" y="14"/>
                  </a:lnTo>
                  <a:lnTo>
                    <a:pt x="8" y="16"/>
                  </a:lnTo>
                  <a:lnTo>
                    <a:pt x="4" y="14"/>
                  </a:lnTo>
                  <a:lnTo>
                    <a:pt x="4" y="14"/>
                  </a:lnTo>
                  <a:lnTo>
                    <a:pt x="2" y="14"/>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8" name="Freeform 620"/>
            <p:cNvSpPr>
              <a:spLocks/>
            </p:cNvSpPr>
            <p:nvPr/>
          </p:nvSpPr>
          <p:spPr bwMode="auto">
            <a:xfrm>
              <a:off x="4151" y="466"/>
              <a:ext cx="16" cy="16"/>
            </a:xfrm>
            <a:custGeom>
              <a:avLst/>
              <a:gdLst>
                <a:gd name="T0" fmla="*/ 16 w 16"/>
                <a:gd name="T1" fmla="*/ 10 h 16"/>
                <a:gd name="T2" fmla="*/ 16 w 16"/>
                <a:gd name="T3" fmla="*/ 10 h 16"/>
                <a:gd name="T4" fmla="*/ 14 w 16"/>
                <a:gd name="T5" fmla="*/ 14 h 16"/>
                <a:gd name="T6" fmla="*/ 12 w 16"/>
                <a:gd name="T7" fmla="*/ 16 h 16"/>
                <a:gd name="T8" fmla="*/ 8 w 16"/>
                <a:gd name="T9" fmla="*/ 16 h 16"/>
                <a:gd name="T10" fmla="*/ 6 w 16"/>
                <a:gd name="T11" fmla="*/ 16 h 16"/>
                <a:gd name="T12" fmla="*/ 6 w 16"/>
                <a:gd name="T13" fmla="*/ 16 h 16"/>
                <a:gd name="T14" fmla="*/ 2 w 16"/>
                <a:gd name="T15" fmla="*/ 14 h 16"/>
                <a:gd name="T16" fmla="*/ 0 w 16"/>
                <a:gd name="T17" fmla="*/ 12 h 16"/>
                <a:gd name="T18" fmla="*/ 0 w 16"/>
                <a:gd name="T19" fmla="*/ 8 h 16"/>
                <a:gd name="T20" fmla="*/ 0 w 16"/>
                <a:gd name="T21" fmla="*/ 6 h 16"/>
                <a:gd name="T22" fmla="*/ 0 w 16"/>
                <a:gd name="T23" fmla="*/ 6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6 w 16"/>
                <a:gd name="T37" fmla="*/ 4 h 16"/>
                <a:gd name="T38" fmla="*/ 16 w 16"/>
                <a:gd name="T39" fmla="*/ 8 h 16"/>
                <a:gd name="T40" fmla="*/ 16 w 16"/>
                <a:gd name="T41" fmla="*/ 10 h 16"/>
                <a:gd name="T42" fmla="*/ 16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10"/>
                  </a:moveTo>
                  <a:lnTo>
                    <a:pt x="16" y="10"/>
                  </a:lnTo>
                  <a:lnTo>
                    <a:pt x="14" y="14"/>
                  </a:lnTo>
                  <a:lnTo>
                    <a:pt x="12" y="16"/>
                  </a:lnTo>
                  <a:lnTo>
                    <a:pt x="8" y="16"/>
                  </a:lnTo>
                  <a:lnTo>
                    <a:pt x="6" y="16"/>
                  </a:lnTo>
                  <a:lnTo>
                    <a:pt x="6" y="16"/>
                  </a:lnTo>
                  <a:lnTo>
                    <a:pt x="2" y="14"/>
                  </a:lnTo>
                  <a:lnTo>
                    <a:pt x="0" y="12"/>
                  </a:lnTo>
                  <a:lnTo>
                    <a:pt x="0" y="8"/>
                  </a:lnTo>
                  <a:lnTo>
                    <a:pt x="0" y="6"/>
                  </a:lnTo>
                  <a:lnTo>
                    <a:pt x="0" y="6"/>
                  </a:lnTo>
                  <a:lnTo>
                    <a:pt x="2" y="2"/>
                  </a:lnTo>
                  <a:lnTo>
                    <a:pt x="4" y="0"/>
                  </a:lnTo>
                  <a:lnTo>
                    <a:pt x="8" y="0"/>
                  </a:lnTo>
                  <a:lnTo>
                    <a:pt x="10" y="0"/>
                  </a:lnTo>
                  <a:lnTo>
                    <a:pt x="10" y="0"/>
                  </a:lnTo>
                  <a:lnTo>
                    <a:pt x="14" y="2"/>
                  </a:lnTo>
                  <a:lnTo>
                    <a:pt x="16" y="4"/>
                  </a:lnTo>
                  <a:lnTo>
                    <a:pt x="16" y="8"/>
                  </a:lnTo>
                  <a:lnTo>
                    <a:pt x="16" y="10"/>
                  </a:lnTo>
                  <a:lnTo>
                    <a:pt x="16"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69" name="Freeform 621"/>
            <p:cNvSpPr>
              <a:spLocks/>
            </p:cNvSpPr>
            <p:nvPr/>
          </p:nvSpPr>
          <p:spPr bwMode="auto">
            <a:xfrm>
              <a:off x="4157" y="452"/>
              <a:ext cx="16" cy="16"/>
            </a:xfrm>
            <a:custGeom>
              <a:avLst/>
              <a:gdLst>
                <a:gd name="T0" fmla="*/ 14 w 16"/>
                <a:gd name="T1" fmla="*/ 10 h 16"/>
                <a:gd name="T2" fmla="*/ 14 w 16"/>
                <a:gd name="T3" fmla="*/ 10 h 16"/>
                <a:gd name="T4" fmla="*/ 14 w 16"/>
                <a:gd name="T5" fmla="*/ 12 h 16"/>
                <a:gd name="T6" fmla="*/ 10 w 16"/>
                <a:gd name="T7" fmla="*/ 14 h 16"/>
                <a:gd name="T8" fmla="*/ 8 w 16"/>
                <a:gd name="T9" fmla="*/ 16 h 16"/>
                <a:gd name="T10" fmla="*/ 4 w 16"/>
                <a:gd name="T11" fmla="*/ 14 h 16"/>
                <a:gd name="T12" fmla="*/ 4 w 16"/>
                <a:gd name="T13" fmla="*/ 14 h 16"/>
                <a:gd name="T14" fmla="*/ 2 w 16"/>
                <a:gd name="T15" fmla="*/ 14 h 16"/>
                <a:gd name="T16" fmla="*/ 0 w 16"/>
                <a:gd name="T17" fmla="*/ 10 h 16"/>
                <a:gd name="T18" fmla="*/ 0 w 16"/>
                <a:gd name="T19" fmla="*/ 8 h 16"/>
                <a:gd name="T20" fmla="*/ 0 w 16"/>
                <a:gd name="T21" fmla="*/ 4 h 16"/>
                <a:gd name="T22" fmla="*/ 0 w 16"/>
                <a:gd name="T23" fmla="*/ 4 h 16"/>
                <a:gd name="T24" fmla="*/ 2 w 16"/>
                <a:gd name="T25" fmla="*/ 2 h 16"/>
                <a:gd name="T26" fmla="*/ 4 w 16"/>
                <a:gd name="T27" fmla="*/ 0 h 16"/>
                <a:gd name="T28" fmla="*/ 8 w 16"/>
                <a:gd name="T29" fmla="*/ 0 h 16"/>
                <a:gd name="T30" fmla="*/ 10 w 16"/>
                <a:gd name="T31" fmla="*/ 0 h 16"/>
                <a:gd name="T32" fmla="*/ 10 w 16"/>
                <a:gd name="T33" fmla="*/ 0 h 16"/>
                <a:gd name="T34" fmla="*/ 14 w 16"/>
                <a:gd name="T35" fmla="*/ 2 h 16"/>
                <a:gd name="T36" fmla="*/ 14 w 16"/>
                <a:gd name="T37" fmla="*/ 4 h 16"/>
                <a:gd name="T38" fmla="*/ 16 w 16"/>
                <a:gd name="T39" fmla="*/ 8 h 16"/>
                <a:gd name="T40" fmla="*/ 14 w 16"/>
                <a:gd name="T41" fmla="*/ 10 h 16"/>
                <a:gd name="T42" fmla="*/ 14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0"/>
                  </a:moveTo>
                  <a:lnTo>
                    <a:pt x="14" y="10"/>
                  </a:lnTo>
                  <a:lnTo>
                    <a:pt x="14" y="12"/>
                  </a:lnTo>
                  <a:lnTo>
                    <a:pt x="10" y="14"/>
                  </a:lnTo>
                  <a:lnTo>
                    <a:pt x="8" y="16"/>
                  </a:lnTo>
                  <a:lnTo>
                    <a:pt x="4" y="14"/>
                  </a:lnTo>
                  <a:lnTo>
                    <a:pt x="4" y="14"/>
                  </a:lnTo>
                  <a:lnTo>
                    <a:pt x="2" y="14"/>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0" name="Freeform 622"/>
            <p:cNvSpPr>
              <a:spLocks/>
            </p:cNvSpPr>
            <p:nvPr/>
          </p:nvSpPr>
          <p:spPr bwMode="auto">
            <a:xfrm>
              <a:off x="4165" y="440"/>
              <a:ext cx="16" cy="14"/>
            </a:xfrm>
            <a:custGeom>
              <a:avLst/>
              <a:gdLst>
                <a:gd name="T0" fmla="*/ 14 w 16"/>
                <a:gd name="T1" fmla="*/ 10 h 14"/>
                <a:gd name="T2" fmla="*/ 14 w 16"/>
                <a:gd name="T3" fmla="*/ 10 h 14"/>
                <a:gd name="T4" fmla="*/ 12 w 16"/>
                <a:gd name="T5" fmla="*/ 12 h 14"/>
                <a:gd name="T6" fmla="*/ 10 w 16"/>
                <a:gd name="T7" fmla="*/ 14 h 14"/>
                <a:gd name="T8" fmla="*/ 8 w 16"/>
                <a:gd name="T9" fmla="*/ 14 h 14"/>
                <a:gd name="T10" fmla="*/ 4 w 16"/>
                <a:gd name="T11" fmla="*/ 14 h 14"/>
                <a:gd name="T12" fmla="*/ 4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2 w 16"/>
                <a:gd name="T35" fmla="*/ 2 h 14"/>
                <a:gd name="T36" fmla="*/ 14 w 16"/>
                <a:gd name="T37" fmla="*/ 4 h 14"/>
                <a:gd name="T38" fmla="*/ 16 w 16"/>
                <a:gd name="T39" fmla="*/ 6 h 14"/>
                <a:gd name="T40" fmla="*/ 14 w 16"/>
                <a:gd name="T41" fmla="*/ 10 h 14"/>
                <a:gd name="T42" fmla="*/ 14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0"/>
                  </a:moveTo>
                  <a:lnTo>
                    <a:pt x="14" y="10"/>
                  </a:lnTo>
                  <a:lnTo>
                    <a:pt x="12" y="12"/>
                  </a:lnTo>
                  <a:lnTo>
                    <a:pt x="10" y="14"/>
                  </a:lnTo>
                  <a:lnTo>
                    <a:pt x="8" y="14"/>
                  </a:lnTo>
                  <a:lnTo>
                    <a:pt x="4" y="14"/>
                  </a:lnTo>
                  <a:lnTo>
                    <a:pt x="4" y="14"/>
                  </a:lnTo>
                  <a:lnTo>
                    <a:pt x="2" y="12"/>
                  </a:lnTo>
                  <a:lnTo>
                    <a:pt x="0" y="10"/>
                  </a:lnTo>
                  <a:lnTo>
                    <a:pt x="0" y="8"/>
                  </a:lnTo>
                  <a:lnTo>
                    <a:pt x="0" y="4"/>
                  </a:lnTo>
                  <a:lnTo>
                    <a:pt x="0" y="4"/>
                  </a:lnTo>
                  <a:lnTo>
                    <a:pt x="2" y="2"/>
                  </a:lnTo>
                  <a:lnTo>
                    <a:pt x="4" y="0"/>
                  </a:lnTo>
                  <a:lnTo>
                    <a:pt x="8" y="0"/>
                  </a:lnTo>
                  <a:lnTo>
                    <a:pt x="10" y="0"/>
                  </a:lnTo>
                  <a:lnTo>
                    <a:pt x="10" y="0"/>
                  </a:lnTo>
                  <a:lnTo>
                    <a:pt x="12" y="2"/>
                  </a:lnTo>
                  <a:lnTo>
                    <a:pt x="14" y="4"/>
                  </a:lnTo>
                  <a:lnTo>
                    <a:pt x="16" y="6"/>
                  </a:lnTo>
                  <a:lnTo>
                    <a:pt x="14" y="10"/>
                  </a:lnTo>
                  <a:lnTo>
                    <a:pt x="14"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1" name="Freeform 623"/>
            <p:cNvSpPr>
              <a:spLocks/>
            </p:cNvSpPr>
            <p:nvPr/>
          </p:nvSpPr>
          <p:spPr bwMode="auto">
            <a:xfrm>
              <a:off x="4171" y="426"/>
              <a:ext cx="16" cy="14"/>
            </a:xfrm>
            <a:custGeom>
              <a:avLst/>
              <a:gdLst>
                <a:gd name="T0" fmla="*/ 14 w 16"/>
                <a:gd name="T1" fmla="*/ 12 h 14"/>
                <a:gd name="T2" fmla="*/ 14 w 16"/>
                <a:gd name="T3" fmla="*/ 12 h 14"/>
                <a:gd name="T4" fmla="*/ 12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6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2"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6"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2" name="Freeform 624"/>
            <p:cNvSpPr>
              <a:spLocks/>
            </p:cNvSpPr>
            <p:nvPr/>
          </p:nvSpPr>
          <p:spPr bwMode="auto">
            <a:xfrm>
              <a:off x="4163" y="438"/>
              <a:ext cx="16" cy="14"/>
            </a:xfrm>
            <a:custGeom>
              <a:avLst/>
              <a:gdLst>
                <a:gd name="T0" fmla="*/ 14 w 16"/>
                <a:gd name="T1" fmla="*/ 10 h 14"/>
                <a:gd name="T2" fmla="*/ 14 w 16"/>
                <a:gd name="T3" fmla="*/ 10 h 14"/>
                <a:gd name="T4" fmla="*/ 12 w 16"/>
                <a:gd name="T5" fmla="*/ 12 h 14"/>
                <a:gd name="T6" fmla="*/ 10 w 16"/>
                <a:gd name="T7" fmla="*/ 14 h 14"/>
                <a:gd name="T8" fmla="*/ 8 w 16"/>
                <a:gd name="T9" fmla="*/ 14 h 14"/>
                <a:gd name="T10" fmla="*/ 4 w 16"/>
                <a:gd name="T11" fmla="*/ 14 h 14"/>
                <a:gd name="T12" fmla="*/ 4 w 16"/>
                <a:gd name="T13" fmla="*/ 14 h 14"/>
                <a:gd name="T14" fmla="*/ 2 w 16"/>
                <a:gd name="T15" fmla="*/ 12 h 14"/>
                <a:gd name="T16" fmla="*/ 0 w 16"/>
                <a:gd name="T17" fmla="*/ 10 h 14"/>
                <a:gd name="T18" fmla="*/ 0 w 16"/>
                <a:gd name="T19" fmla="*/ 8 h 14"/>
                <a:gd name="T20" fmla="*/ 0 w 16"/>
                <a:gd name="T21" fmla="*/ 4 h 14"/>
                <a:gd name="T22" fmla="*/ 0 w 16"/>
                <a:gd name="T23" fmla="*/ 4 h 14"/>
                <a:gd name="T24" fmla="*/ 2 w 16"/>
                <a:gd name="T25" fmla="*/ 2 h 14"/>
                <a:gd name="T26" fmla="*/ 4 w 16"/>
                <a:gd name="T27" fmla="*/ 0 h 14"/>
                <a:gd name="T28" fmla="*/ 8 w 16"/>
                <a:gd name="T29" fmla="*/ 0 h 14"/>
                <a:gd name="T30" fmla="*/ 10 w 16"/>
                <a:gd name="T31" fmla="*/ 0 h 14"/>
                <a:gd name="T32" fmla="*/ 10 w 16"/>
                <a:gd name="T33" fmla="*/ 0 h 14"/>
                <a:gd name="T34" fmla="*/ 12 w 16"/>
                <a:gd name="T35" fmla="*/ 2 h 14"/>
                <a:gd name="T36" fmla="*/ 14 w 16"/>
                <a:gd name="T37" fmla="*/ 4 h 14"/>
                <a:gd name="T38" fmla="*/ 16 w 16"/>
                <a:gd name="T39" fmla="*/ 6 h 14"/>
                <a:gd name="T40" fmla="*/ 14 w 16"/>
                <a:gd name="T41" fmla="*/ 10 h 14"/>
                <a:gd name="T42" fmla="*/ 14 w 16"/>
                <a:gd name="T4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0"/>
                  </a:moveTo>
                  <a:lnTo>
                    <a:pt x="14" y="10"/>
                  </a:lnTo>
                  <a:lnTo>
                    <a:pt x="12" y="12"/>
                  </a:lnTo>
                  <a:lnTo>
                    <a:pt x="10" y="14"/>
                  </a:lnTo>
                  <a:lnTo>
                    <a:pt x="8" y="14"/>
                  </a:lnTo>
                  <a:lnTo>
                    <a:pt x="4" y="14"/>
                  </a:lnTo>
                  <a:lnTo>
                    <a:pt x="4" y="14"/>
                  </a:lnTo>
                  <a:lnTo>
                    <a:pt x="2" y="12"/>
                  </a:lnTo>
                  <a:lnTo>
                    <a:pt x="0" y="10"/>
                  </a:lnTo>
                  <a:lnTo>
                    <a:pt x="0" y="8"/>
                  </a:lnTo>
                  <a:lnTo>
                    <a:pt x="0" y="4"/>
                  </a:lnTo>
                  <a:lnTo>
                    <a:pt x="0" y="4"/>
                  </a:lnTo>
                  <a:lnTo>
                    <a:pt x="2" y="2"/>
                  </a:lnTo>
                  <a:lnTo>
                    <a:pt x="4" y="0"/>
                  </a:lnTo>
                  <a:lnTo>
                    <a:pt x="8" y="0"/>
                  </a:lnTo>
                  <a:lnTo>
                    <a:pt x="10" y="0"/>
                  </a:lnTo>
                  <a:lnTo>
                    <a:pt x="10" y="0"/>
                  </a:lnTo>
                  <a:lnTo>
                    <a:pt x="12" y="2"/>
                  </a:lnTo>
                  <a:lnTo>
                    <a:pt x="14" y="4"/>
                  </a:lnTo>
                  <a:lnTo>
                    <a:pt x="16" y="6"/>
                  </a:lnTo>
                  <a:lnTo>
                    <a:pt x="14" y="10"/>
                  </a:lnTo>
                  <a:lnTo>
                    <a:pt x="14"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3" name="Freeform 625"/>
            <p:cNvSpPr>
              <a:spLocks/>
            </p:cNvSpPr>
            <p:nvPr/>
          </p:nvSpPr>
          <p:spPr bwMode="auto">
            <a:xfrm>
              <a:off x="4169" y="424"/>
              <a:ext cx="16" cy="14"/>
            </a:xfrm>
            <a:custGeom>
              <a:avLst/>
              <a:gdLst>
                <a:gd name="T0" fmla="*/ 14 w 16"/>
                <a:gd name="T1" fmla="*/ 12 h 14"/>
                <a:gd name="T2" fmla="*/ 14 w 16"/>
                <a:gd name="T3" fmla="*/ 12 h 14"/>
                <a:gd name="T4" fmla="*/ 12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6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2"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6"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4" name="Freeform 626"/>
            <p:cNvSpPr>
              <a:spLocks/>
            </p:cNvSpPr>
            <p:nvPr/>
          </p:nvSpPr>
          <p:spPr bwMode="auto">
            <a:xfrm>
              <a:off x="4197" y="410"/>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5" name="Freeform 627"/>
            <p:cNvSpPr>
              <a:spLocks/>
            </p:cNvSpPr>
            <p:nvPr/>
          </p:nvSpPr>
          <p:spPr bwMode="auto">
            <a:xfrm>
              <a:off x="4213" y="410"/>
              <a:ext cx="16" cy="16"/>
            </a:xfrm>
            <a:custGeom>
              <a:avLst/>
              <a:gdLst>
                <a:gd name="T0" fmla="*/ 6 w 16"/>
                <a:gd name="T1" fmla="*/ 16 h 16"/>
                <a:gd name="T2" fmla="*/ 6 w 16"/>
                <a:gd name="T3" fmla="*/ 16 h 16"/>
                <a:gd name="T4" fmla="*/ 2 w 16"/>
                <a:gd name="T5" fmla="*/ 14 h 16"/>
                <a:gd name="T6" fmla="*/ 0 w 16"/>
                <a:gd name="T7" fmla="*/ 12 h 16"/>
                <a:gd name="T8" fmla="*/ 0 w 16"/>
                <a:gd name="T9" fmla="*/ 10 h 16"/>
                <a:gd name="T10" fmla="*/ 0 w 16"/>
                <a:gd name="T11" fmla="*/ 6 h 16"/>
                <a:gd name="T12" fmla="*/ 0 w 16"/>
                <a:gd name="T13" fmla="*/ 6 h 16"/>
                <a:gd name="T14" fmla="*/ 2 w 16"/>
                <a:gd name="T15" fmla="*/ 4 h 16"/>
                <a:gd name="T16" fmla="*/ 4 w 16"/>
                <a:gd name="T17" fmla="*/ 2 h 16"/>
                <a:gd name="T18" fmla="*/ 6 w 16"/>
                <a:gd name="T19" fmla="*/ 0 h 16"/>
                <a:gd name="T20" fmla="*/ 10 w 16"/>
                <a:gd name="T21" fmla="*/ 0 h 16"/>
                <a:gd name="T22" fmla="*/ 10 w 16"/>
                <a:gd name="T23" fmla="*/ 0 h 16"/>
                <a:gd name="T24" fmla="*/ 12 w 16"/>
                <a:gd name="T25" fmla="*/ 2 h 16"/>
                <a:gd name="T26" fmla="*/ 14 w 16"/>
                <a:gd name="T27" fmla="*/ 4 h 16"/>
                <a:gd name="T28" fmla="*/ 16 w 16"/>
                <a:gd name="T29" fmla="*/ 8 h 16"/>
                <a:gd name="T30" fmla="*/ 16 w 16"/>
                <a:gd name="T31" fmla="*/ 10 h 16"/>
                <a:gd name="T32" fmla="*/ 16 w 16"/>
                <a:gd name="T33" fmla="*/ 10 h 16"/>
                <a:gd name="T34" fmla="*/ 14 w 16"/>
                <a:gd name="T35" fmla="*/ 14 h 16"/>
                <a:gd name="T36" fmla="*/ 12 w 16"/>
                <a:gd name="T37" fmla="*/ 16 h 16"/>
                <a:gd name="T38" fmla="*/ 8 w 16"/>
                <a:gd name="T39" fmla="*/ 16 h 16"/>
                <a:gd name="T40" fmla="*/ 6 w 16"/>
                <a:gd name="T41" fmla="*/ 16 h 16"/>
                <a:gd name="T42" fmla="*/ 6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16"/>
                  </a:moveTo>
                  <a:lnTo>
                    <a:pt x="6" y="16"/>
                  </a:lnTo>
                  <a:lnTo>
                    <a:pt x="2" y="14"/>
                  </a:lnTo>
                  <a:lnTo>
                    <a:pt x="0" y="12"/>
                  </a:lnTo>
                  <a:lnTo>
                    <a:pt x="0" y="10"/>
                  </a:lnTo>
                  <a:lnTo>
                    <a:pt x="0" y="6"/>
                  </a:lnTo>
                  <a:lnTo>
                    <a:pt x="0" y="6"/>
                  </a:lnTo>
                  <a:lnTo>
                    <a:pt x="2" y="4"/>
                  </a:lnTo>
                  <a:lnTo>
                    <a:pt x="4" y="2"/>
                  </a:lnTo>
                  <a:lnTo>
                    <a:pt x="6" y="0"/>
                  </a:lnTo>
                  <a:lnTo>
                    <a:pt x="10" y="0"/>
                  </a:lnTo>
                  <a:lnTo>
                    <a:pt x="10" y="0"/>
                  </a:lnTo>
                  <a:lnTo>
                    <a:pt x="12" y="2"/>
                  </a:lnTo>
                  <a:lnTo>
                    <a:pt x="14" y="4"/>
                  </a:lnTo>
                  <a:lnTo>
                    <a:pt x="16" y="8"/>
                  </a:lnTo>
                  <a:lnTo>
                    <a:pt x="16" y="10"/>
                  </a:lnTo>
                  <a:lnTo>
                    <a:pt x="16" y="10"/>
                  </a:lnTo>
                  <a:lnTo>
                    <a:pt x="14" y="14"/>
                  </a:lnTo>
                  <a:lnTo>
                    <a:pt x="12" y="16"/>
                  </a:lnTo>
                  <a:lnTo>
                    <a:pt x="8" y="16"/>
                  </a:lnTo>
                  <a:lnTo>
                    <a:pt x="6" y="16"/>
                  </a:lnTo>
                  <a:lnTo>
                    <a:pt x="6"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6" name="Freeform 628"/>
            <p:cNvSpPr>
              <a:spLocks/>
            </p:cNvSpPr>
            <p:nvPr/>
          </p:nvSpPr>
          <p:spPr bwMode="auto">
            <a:xfrm>
              <a:off x="4195" y="408"/>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7" name="Freeform 629"/>
            <p:cNvSpPr>
              <a:spLocks/>
            </p:cNvSpPr>
            <p:nvPr/>
          </p:nvSpPr>
          <p:spPr bwMode="auto">
            <a:xfrm>
              <a:off x="4211" y="408"/>
              <a:ext cx="16" cy="16"/>
            </a:xfrm>
            <a:custGeom>
              <a:avLst/>
              <a:gdLst>
                <a:gd name="T0" fmla="*/ 6 w 16"/>
                <a:gd name="T1" fmla="*/ 16 h 16"/>
                <a:gd name="T2" fmla="*/ 6 w 16"/>
                <a:gd name="T3" fmla="*/ 16 h 16"/>
                <a:gd name="T4" fmla="*/ 2 w 16"/>
                <a:gd name="T5" fmla="*/ 14 h 16"/>
                <a:gd name="T6" fmla="*/ 0 w 16"/>
                <a:gd name="T7" fmla="*/ 12 h 16"/>
                <a:gd name="T8" fmla="*/ 0 w 16"/>
                <a:gd name="T9" fmla="*/ 10 h 16"/>
                <a:gd name="T10" fmla="*/ 0 w 16"/>
                <a:gd name="T11" fmla="*/ 6 h 16"/>
                <a:gd name="T12" fmla="*/ 0 w 16"/>
                <a:gd name="T13" fmla="*/ 6 h 16"/>
                <a:gd name="T14" fmla="*/ 2 w 16"/>
                <a:gd name="T15" fmla="*/ 4 h 16"/>
                <a:gd name="T16" fmla="*/ 4 w 16"/>
                <a:gd name="T17" fmla="*/ 2 h 16"/>
                <a:gd name="T18" fmla="*/ 6 w 16"/>
                <a:gd name="T19" fmla="*/ 0 h 16"/>
                <a:gd name="T20" fmla="*/ 10 w 16"/>
                <a:gd name="T21" fmla="*/ 0 h 16"/>
                <a:gd name="T22" fmla="*/ 10 w 16"/>
                <a:gd name="T23" fmla="*/ 0 h 16"/>
                <a:gd name="T24" fmla="*/ 12 w 16"/>
                <a:gd name="T25" fmla="*/ 2 h 16"/>
                <a:gd name="T26" fmla="*/ 14 w 16"/>
                <a:gd name="T27" fmla="*/ 4 h 16"/>
                <a:gd name="T28" fmla="*/ 16 w 16"/>
                <a:gd name="T29" fmla="*/ 8 h 16"/>
                <a:gd name="T30" fmla="*/ 16 w 16"/>
                <a:gd name="T31" fmla="*/ 10 h 16"/>
                <a:gd name="T32" fmla="*/ 16 w 16"/>
                <a:gd name="T33" fmla="*/ 10 h 16"/>
                <a:gd name="T34" fmla="*/ 14 w 16"/>
                <a:gd name="T35" fmla="*/ 14 h 16"/>
                <a:gd name="T36" fmla="*/ 12 w 16"/>
                <a:gd name="T37" fmla="*/ 16 h 16"/>
                <a:gd name="T38" fmla="*/ 8 w 16"/>
                <a:gd name="T39" fmla="*/ 16 h 16"/>
                <a:gd name="T40" fmla="*/ 6 w 16"/>
                <a:gd name="T41" fmla="*/ 16 h 16"/>
                <a:gd name="T42" fmla="*/ 6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6" y="16"/>
                  </a:moveTo>
                  <a:lnTo>
                    <a:pt x="6" y="16"/>
                  </a:lnTo>
                  <a:lnTo>
                    <a:pt x="2" y="14"/>
                  </a:lnTo>
                  <a:lnTo>
                    <a:pt x="0" y="12"/>
                  </a:lnTo>
                  <a:lnTo>
                    <a:pt x="0" y="10"/>
                  </a:lnTo>
                  <a:lnTo>
                    <a:pt x="0" y="6"/>
                  </a:lnTo>
                  <a:lnTo>
                    <a:pt x="0" y="6"/>
                  </a:lnTo>
                  <a:lnTo>
                    <a:pt x="2" y="4"/>
                  </a:lnTo>
                  <a:lnTo>
                    <a:pt x="4" y="2"/>
                  </a:lnTo>
                  <a:lnTo>
                    <a:pt x="6" y="0"/>
                  </a:lnTo>
                  <a:lnTo>
                    <a:pt x="10" y="0"/>
                  </a:lnTo>
                  <a:lnTo>
                    <a:pt x="10" y="0"/>
                  </a:lnTo>
                  <a:lnTo>
                    <a:pt x="12" y="2"/>
                  </a:lnTo>
                  <a:lnTo>
                    <a:pt x="14" y="4"/>
                  </a:lnTo>
                  <a:lnTo>
                    <a:pt x="16" y="8"/>
                  </a:lnTo>
                  <a:lnTo>
                    <a:pt x="16" y="10"/>
                  </a:lnTo>
                  <a:lnTo>
                    <a:pt x="16" y="10"/>
                  </a:lnTo>
                  <a:lnTo>
                    <a:pt x="14" y="14"/>
                  </a:lnTo>
                  <a:lnTo>
                    <a:pt x="12" y="16"/>
                  </a:lnTo>
                  <a:lnTo>
                    <a:pt x="8" y="16"/>
                  </a:lnTo>
                  <a:lnTo>
                    <a:pt x="6" y="16"/>
                  </a:lnTo>
                  <a:lnTo>
                    <a:pt x="6"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8" name="Freeform 630"/>
            <p:cNvSpPr>
              <a:spLocks/>
            </p:cNvSpPr>
            <p:nvPr/>
          </p:nvSpPr>
          <p:spPr bwMode="auto">
            <a:xfrm>
              <a:off x="4229" y="414"/>
              <a:ext cx="14" cy="16"/>
            </a:xfrm>
            <a:custGeom>
              <a:avLst/>
              <a:gdLst>
                <a:gd name="T0" fmla="*/ 6 w 14"/>
                <a:gd name="T1" fmla="*/ 16 h 16"/>
                <a:gd name="T2" fmla="*/ 6 w 14"/>
                <a:gd name="T3" fmla="*/ 16 h 16"/>
                <a:gd name="T4" fmla="*/ 2 w 14"/>
                <a:gd name="T5" fmla="*/ 14 h 16"/>
                <a:gd name="T6" fmla="*/ 0 w 14"/>
                <a:gd name="T7" fmla="*/ 12 h 16"/>
                <a:gd name="T8" fmla="*/ 0 w 14"/>
                <a:gd name="T9" fmla="*/ 8 h 16"/>
                <a:gd name="T10" fmla="*/ 0 w 14"/>
                <a:gd name="T11" fmla="*/ 6 h 16"/>
                <a:gd name="T12" fmla="*/ 0 w 14"/>
                <a:gd name="T13" fmla="*/ 6 h 16"/>
                <a:gd name="T14" fmla="*/ 0 w 14"/>
                <a:gd name="T15" fmla="*/ 4 h 16"/>
                <a:gd name="T16" fmla="*/ 4 w 14"/>
                <a:gd name="T17" fmla="*/ 2 h 16"/>
                <a:gd name="T18" fmla="*/ 6 w 14"/>
                <a:gd name="T19" fmla="*/ 0 h 16"/>
                <a:gd name="T20" fmla="*/ 10 w 14"/>
                <a:gd name="T21" fmla="*/ 0 h 16"/>
                <a:gd name="T22" fmla="*/ 10 w 14"/>
                <a:gd name="T23" fmla="*/ 0 h 16"/>
                <a:gd name="T24" fmla="*/ 12 w 14"/>
                <a:gd name="T25" fmla="*/ 2 h 16"/>
                <a:gd name="T26" fmla="*/ 14 w 14"/>
                <a:gd name="T27" fmla="*/ 4 h 16"/>
                <a:gd name="T28" fmla="*/ 14 w 14"/>
                <a:gd name="T29" fmla="*/ 6 h 16"/>
                <a:gd name="T30" fmla="*/ 14 w 14"/>
                <a:gd name="T31" fmla="*/ 10 h 16"/>
                <a:gd name="T32" fmla="*/ 14 w 14"/>
                <a:gd name="T33" fmla="*/ 10 h 16"/>
                <a:gd name="T34" fmla="*/ 14 w 14"/>
                <a:gd name="T35" fmla="*/ 12 h 16"/>
                <a:gd name="T36" fmla="*/ 12 w 14"/>
                <a:gd name="T37" fmla="*/ 14 h 16"/>
                <a:gd name="T38" fmla="*/ 8 w 14"/>
                <a:gd name="T39" fmla="*/ 16 h 16"/>
                <a:gd name="T40" fmla="*/ 6 w 14"/>
                <a:gd name="T41" fmla="*/ 16 h 16"/>
                <a:gd name="T42" fmla="*/ 6 w 14"/>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6" y="16"/>
                  </a:moveTo>
                  <a:lnTo>
                    <a:pt x="6" y="16"/>
                  </a:lnTo>
                  <a:lnTo>
                    <a:pt x="2" y="14"/>
                  </a:lnTo>
                  <a:lnTo>
                    <a:pt x="0" y="12"/>
                  </a:lnTo>
                  <a:lnTo>
                    <a:pt x="0" y="8"/>
                  </a:lnTo>
                  <a:lnTo>
                    <a:pt x="0" y="6"/>
                  </a:lnTo>
                  <a:lnTo>
                    <a:pt x="0" y="6"/>
                  </a:lnTo>
                  <a:lnTo>
                    <a:pt x="0" y="4"/>
                  </a:lnTo>
                  <a:lnTo>
                    <a:pt x="4" y="2"/>
                  </a:lnTo>
                  <a:lnTo>
                    <a:pt x="6" y="0"/>
                  </a:lnTo>
                  <a:lnTo>
                    <a:pt x="10" y="0"/>
                  </a:lnTo>
                  <a:lnTo>
                    <a:pt x="10" y="0"/>
                  </a:lnTo>
                  <a:lnTo>
                    <a:pt x="12" y="2"/>
                  </a:lnTo>
                  <a:lnTo>
                    <a:pt x="14" y="4"/>
                  </a:lnTo>
                  <a:lnTo>
                    <a:pt x="14" y="6"/>
                  </a:lnTo>
                  <a:lnTo>
                    <a:pt x="14" y="10"/>
                  </a:lnTo>
                  <a:lnTo>
                    <a:pt x="14" y="10"/>
                  </a:lnTo>
                  <a:lnTo>
                    <a:pt x="14" y="12"/>
                  </a:lnTo>
                  <a:lnTo>
                    <a:pt x="12" y="14"/>
                  </a:lnTo>
                  <a:lnTo>
                    <a:pt x="8" y="16"/>
                  </a:lnTo>
                  <a:lnTo>
                    <a:pt x="6" y="16"/>
                  </a:lnTo>
                  <a:lnTo>
                    <a:pt x="6"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79" name="Freeform 631"/>
            <p:cNvSpPr>
              <a:spLocks/>
            </p:cNvSpPr>
            <p:nvPr/>
          </p:nvSpPr>
          <p:spPr bwMode="auto">
            <a:xfrm>
              <a:off x="4253" y="432"/>
              <a:ext cx="16" cy="16"/>
            </a:xfrm>
            <a:custGeom>
              <a:avLst/>
              <a:gdLst>
                <a:gd name="T0" fmla="*/ 0 w 16"/>
                <a:gd name="T1" fmla="*/ 10 h 16"/>
                <a:gd name="T2" fmla="*/ 0 w 16"/>
                <a:gd name="T3" fmla="*/ 10 h 16"/>
                <a:gd name="T4" fmla="*/ 0 w 16"/>
                <a:gd name="T5" fmla="*/ 8 h 16"/>
                <a:gd name="T6" fmla="*/ 0 w 16"/>
                <a:gd name="T7" fmla="*/ 4 h 16"/>
                <a:gd name="T8" fmla="*/ 2 w 16"/>
                <a:gd name="T9" fmla="*/ 2 h 16"/>
                <a:gd name="T10" fmla="*/ 4 w 16"/>
                <a:gd name="T11" fmla="*/ 0 h 16"/>
                <a:gd name="T12" fmla="*/ 4 w 16"/>
                <a:gd name="T13" fmla="*/ 0 h 16"/>
                <a:gd name="T14" fmla="*/ 8 w 16"/>
                <a:gd name="T15" fmla="*/ 0 h 16"/>
                <a:gd name="T16" fmla="*/ 10 w 16"/>
                <a:gd name="T17" fmla="*/ 0 h 16"/>
                <a:gd name="T18" fmla="*/ 14 w 16"/>
                <a:gd name="T19" fmla="*/ 2 h 16"/>
                <a:gd name="T20" fmla="*/ 14 w 16"/>
                <a:gd name="T21" fmla="*/ 4 h 16"/>
                <a:gd name="T22" fmla="*/ 14 w 16"/>
                <a:gd name="T23" fmla="*/ 4 h 16"/>
                <a:gd name="T24" fmla="*/ 16 w 16"/>
                <a:gd name="T25" fmla="*/ 8 h 16"/>
                <a:gd name="T26" fmla="*/ 14 w 16"/>
                <a:gd name="T27" fmla="*/ 10 h 16"/>
                <a:gd name="T28" fmla="*/ 14 w 16"/>
                <a:gd name="T29" fmla="*/ 14 h 16"/>
                <a:gd name="T30" fmla="*/ 10 w 16"/>
                <a:gd name="T31" fmla="*/ 14 h 16"/>
                <a:gd name="T32" fmla="*/ 10 w 16"/>
                <a:gd name="T33" fmla="*/ 14 h 16"/>
                <a:gd name="T34" fmla="*/ 8 w 16"/>
                <a:gd name="T35" fmla="*/ 16 h 16"/>
                <a:gd name="T36" fmla="*/ 4 w 16"/>
                <a:gd name="T37" fmla="*/ 14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8"/>
                  </a:lnTo>
                  <a:lnTo>
                    <a:pt x="0" y="4"/>
                  </a:lnTo>
                  <a:lnTo>
                    <a:pt x="2" y="2"/>
                  </a:lnTo>
                  <a:lnTo>
                    <a:pt x="4" y="0"/>
                  </a:lnTo>
                  <a:lnTo>
                    <a:pt x="4" y="0"/>
                  </a:lnTo>
                  <a:lnTo>
                    <a:pt x="8" y="0"/>
                  </a:lnTo>
                  <a:lnTo>
                    <a:pt x="10" y="0"/>
                  </a:lnTo>
                  <a:lnTo>
                    <a:pt x="14" y="2"/>
                  </a:lnTo>
                  <a:lnTo>
                    <a:pt x="14" y="4"/>
                  </a:lnTo>
                  <a:lnTo>
                    <a:pt x="14" y="4"/>
                  </a:lnTo>
                  <a:lnTo>
                    <a:pt x="16" y="8"/>
                  </a:lnTo>
                  <a:lnTo>
                    <a:pt x="14" y="10"/>
                  </a:lnTo>
                  <a:lnTo>
                    <a:pt x="14" y="14"/>
                  </a:lnTo>
                  <a:lnTo>
                    <a:pt x="10" y="14"/>
                  </a:lnTo>
                  <a:lnTo>
                    <a:pt x="10" y="14"/>
                  </a:lnTo>
                  <a:lnTo>
                    <a:pt x="8" y="16"/>
                  </a:lnTo>
                  <a:lnTo>
                    <a:pt x="4" y="14"/>
                  </a:lnTo>
                  <a:lnTo>
                    <a:pt x="2" y="14"/>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0" name="Freeform 632"/>
            <p:cNvSpPr>
              <a:spLocks/>
            </p:cNvSpPr>
            <p:nvPr/>
          </p:nvSpPr>
          <p:spPr bwMode="auto">
            <a:xfrm>
              <a:off x="4227" y="412"/>
              <a:ext cx="14" cy="16"/>
            </a:xfrm>
            <a:custGeom>
              <a:avLst/>
              <a:gdLst>
                <a:gd name="T0" fmla="*/ 6 w 14"/>
                <a:gd name="T1" fmla="*/ 16 h 16"/>
                <a:gd name="T2" fmla="*/ 6 w 14"/>
                <a:gd name="T3" fmla="*/ 16 h 16"/>
                <a:gd name="T4" fmla="*/ 2 w 14"/>
                <a:gd name="T5" fmla="*/ 14 h 16"/>
                <a:gd name="T6" fmla="*/ 0 w 14"/>
                <a:gd name="T7" fmla="*/ 12 h 16"/>
                <a:gd name="T8" fmla="*/ 0 w 14"/>
                <a:gd name="T9" fmla="*/ 8 h 16"/>
                <a:gd name="T10" fmla="*/ 0 w 14"/>
                <a:gd name="T11" fmla="*/ 6 h 16"/>
                <a:gd name="T12" fmla="*/ 0 w 14"/>
                <a:gd name="T13" fmla="*/ 6 h 16"/>
                <a:gd name="T14" fmla="*/ 0 w 14"/>
                <a:gd name="T15" fmla="*/ 4 h 16"/>
                <a:gd name="T16" fmla="*/ 4 w 14"/>
                <a:gd name="T17" fmla="*/ 2 h 16"/>
                <a:gd name="T18" fmla="*/ 6 w 14"/>
                <a:gd name="T19" fmla="*/ 0 h 16"/>
                <a:gd name="T20" fmla="*/ 10 w 14"/>
                <a:gd name="T21" fmla="*/ 0 h 16"/>
                <a:gd name="T22" fmla="*/ 10 w 14"/>
                <a:gd name="T23" fmla="*/ 0 h 16"/>
                <a:gd name="T24" fmla="*/ 12 w 14"/>
                <a:gd name="T25" fmla="*/ 2 h 16"/>
                <a:gd name="T26" fmla="*/ 14 w 14"/>
                <a:gd name="T27" fmla="*/ 4 h 16"/>
                <a:gd name="T28" fmla="*/ 14 w 14"/>
                <a:gd name="T29" fmla="*/ 6 h 16"/>
                <a:gd name="T30" fmla="*/ 14 w 14"/>
                <a:gd name="T31" fmla="*/ 10 h 16"/>
                <a:gd name="T32" fmla="*/ 14 w 14"/>
                <a:gd name="T33" fmla="*/ 10 h 16"/>
                <a:gd name="T34" fmla="*/ 14 w 14"/>
                <a:gd name="T35" fmla="*/ 12 h 16"/>
                <a:gd name="T36" fmla="*/ 12 w 14"/>
                <a:gd name="T37" fmla="*/ 14 h 16"/>
                <a:gd name="T38" fmla="*/ 8 w 14"/>
                <a:gd name="T39" fmla="*/ 16 h 16"/>
                <a:gd name="T40" fmla="*/ 6 w 14"/>
                <a:gd name="T41" fmla="*/ 16 h 16"/>
                <a:gd name="T42" fmla="*/ 6 w 14"/>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6" y="16"/>
                  </a:moveTo>
                  <a:lnTo>
                    <a:pt x="6" y="16"/>
                  </a:lnTo>
                  <a:lnTo>
                    <a:pt x="2" y="14"/>
                  </a:lnTo>
                  <a:lnTo>
                    <a:pt x="0" y="12"/>
                  </a:lnTo>
                  <a:lnTo>
                    <a:pt x="0" y="8"/>
                  </a:lnTo>
                  <a:lnTo>
                    <a:pt x="0" y="6"/>
                  </a:lnTo>
                  <a:lnTo>
                    <a:pt x="0" y="6"/>
                  </a:lnTo>
                  <a:lnTo>
                    <a:pt x="0" y="4"/>
                  </a:lnTo>
                  <a:lnTo>
                    <a:pt x="4" y="2"/>
                  </a:lnTo>
                  <a:lnTo>
                    <a:pt x="6" y="0"/>
                  </a:lnTo>
                  <a:lnTo>
                    <a:pt x="10" y="0"/>
                  </a:lnTo>
                  <a:lnTo>
                    <a:pt x="10" y="0"/>
                  </a:lnTo>
                  <a:lnTo>
                    <a:pt x="12" y="2"/>
                  </a:lnTo>
                  <a:lnTo>
                    <a:pt x="14" y="4"/>
                  </a:lnTo>
                  <a:lnTo>
                    <a:pt x="14" y="6"/>
                  </a:lnTo>
                  <a:lnTo>
                    <a:pt x="14" y="10"/>
                  </a:lnTo>
                  <a:lnTo>
                    <a:pt x="14" y="10"/>
                  </a:lnTo>
                  <a:lnTo>
                    <a:pt x="14" y="12"/>
                  </a:lnTo>
                  <a:lnTo>
                    <a:pt x="12" y="14"/>
                  </a:lnTo>
                  <a:lnTo>
                    <a:pt x="8" y="16"/>
                  </a:lnTo>
                  <a:lnTo>
                    <a:pt x="6" y="16"/>
                  </a:lnTo>
                  <a:lnTo>
                    <a:pt x="6"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1" name="Freeform 633"/>
            <p:cNvSpPr>
              <a:spLocks/>
            </p:cNvSpPr>
            <p:nvPr/>
          </p:nvSpPr>
          <p:spPr bwMode="auto">
            <a:xfrm>
              <a:off x="4251" y="430"/>
              <a:ext cx="16" cy="16"/>
            </a:xfrm>
            <a:custGeom>
              <a:avLst/>
              <a:gdLst>
                <a:gd name="T0" fmla="*/ 0 w 16"/>
                <a:gd name="T1" fmla="*/ 10 h 16"/>
                <a:gd name="T2" fmla="*/ 0 w 16"/>
                <a:gd name="T3" fmla="*/ 10 h 16"/>
                <a:gd name="T4" fmla="*/ 0 w 16"/>
                <a:gd name="T5" fmla="*/ 8 h 16"/>
                <a:gd name="T6" fmla="*/ 0 w 16"/>
                <a:gd name="T7" fmla="*/ 4 h 16"/>
                <a:gd name="T8" fmla="*/ 2 w 16"/>
                <a:gd name="T9" fmla="*/ 2 h 16"/>
                <a:gd name="T10" fmla="*/ 4 w 16"/>
                <a:gd name="T11" fmla="*/ 0 h 16"/>
                <a:gd name="T12" fmla="*/ 4 w 16"/>
                <a:gd name="T13" fmla="*/ 0 h 16"/>
                <a:gd name="T14" fmla="*/ 8 w 16"/>
                <a:gd name="T15" fmla="*/ 0 h 16"/>
                <a:gd name="T16" fmla="*/ 10 w 16"/>
                <a:gd name="T17" fmla="*/ 0 h 16"/>
                <a:gd name="T18" fmla="*/ 14 w 16"/>
                <a:gd name="T19" fmla="*/ 2 h 16"/>
                <a:gd name="T20" fmla="*/ 14 w 16"/>
                <a:gd name="T21" fmla="*/ 4 h 16"/>
                <a:gd name="T22" fmla="*/ 14 w 16"/>
                <a:gd name="T23" fmla="*/ 4 h 16"/>
                <a:gd name="T24" fmla="*/ 16 w 16"/>
                <a:gd name="T25" fmla="*/ 8 h 16"/>
                <a:gd name="T26" fmla="*/ 14 w 16"/>
                <a:gd name="T27" fmla="*/ 10 h 16"/>
                <a:gd name="T28" fmla="*/ 14 w 16"/>
                <a:gd name="T29" fmla="*/ 14 h 16"/>
                <a:gd name="T30" fmla="*/ 10 w 16"/>
                <a:gd name="T31" fmla="*/ 14 h 16"/>
                <a:gd name="T32" fmla="*/ 10 w 16"/>
                <a:gd name="T33" fmla="*/ 14 h 16"/>
                <a:gd name="T34" fmla="*/ 8 w 16"/>
                <a:gd name="T35" fmla="*/ 16 h 16"/>
                <a:gd name="T36" fmla="*/ 4 w 16"/>
                <a:gd name="T37" fmla="*/ 14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8"/>
                  </a:lnTo>
                  <a:lnTo>
                    <a:pt x="0" y="4"/>
                  </a:lnTo>
                  <a:lnTo>
                    <a:pt x="2" y="2"/>
                  </a:lnTo>
                  <a:lnTo>
                    <a:pt x="4" y="0"/>
                  </a:lnTo>
                  <a:lnTo>
                    <a:pt x="4" y="0"/>
                  </a:lnTo>
                  <a:lnTo>
                    <a:pt x="8" y="0"/>
                  </a:lnTo>
                  <a:lnTo>
                    <a:pt x="10" y="0"/>
                  </a:lnTo>
                  <a:lnTo>
                    <a:pt x="14" y="2"/>
                  </a:lnTo>
                  <a:lnTo>
                    <a:pt x="14" y="4"/>
                  </a:lnTo>
                  <a:lnTo>
                    <a:pt x="14" y="4"/>
                  </a:lnTo>
                  <a:lnTo>
                    <a:pt x="16" y="8"/>
                  </a:lnTo>
                  <a:lnTo>
                    <a:pt x="14" y="10"/>
                  </a:lnTo>
                  <a:lnTo>
                    <a:pt x="14" y="14"/>
                  </a:lnTo>
                  <a:lnTo>
                    <a:pt x="10" y="14"/>
                  </a:lnTo>
                  <a:lnTo>
                    <a:pt x="10" y="14"/>
                  </a:lnTo>
                  <a:lnTo>
                    <a:pt x="8" y="16"/>
                  </a:lnTo>
                  <a:lnTo>
                    <a:pt x="4" y="14"/>
                  </a:lnTo>
                  <a:lnTo>
                    <a:pt x="2" y="14"/>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2" name="Freeform 634"/>
            <p:cNvSpPr>
              <a:spLocks/>
            </p:cNvSpPr>
            <p:nvPr/>
          </p:nvSpPr>
          <p:spPr bwMode="auto">
            <a:xfrm>
              <a:off x="4183" y="416"/>
              <a:ext cx="16" cy="14"/>
            </a:xfrm>
            <a:custGeom>
              <a:avLst/>
              <a:gdLst>
                <a:gd name="T0" fmla="*/ 14 w 16"/>
                <a:gd name="T1" fmla="*/ 12 h 14"/>
                <a:gd name="T2" fmla="*/ 14 w 16"/>
                <a:gd name="T3" fmla="*/ 12 h 14"/>
                <a:gd name="T4" fmla="*/ 10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4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0"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3" name="Freeform 635"/>
            <p:cNvSpPr>
              <a:spLocks/>
            </p:cNvSpPr>
            <p:nvPr/>
          </p:nvSpPr>
          <p:spPr bwMode="auto">
            <a:xfrm>
              <a:off x="4227" y="644"/>
              <a:ext cx="14" cy="14"/>
            </a:xfrm>
            <a:custGeom>
              <a:avLst/>
              <a:gdLst>
                <a:gd name="T0" fmla="*/ 2 w 14"/>
                <a:gd name="T1" fmla="*/ 2 h 14"/>
                <a:gd name="T2" fmla="*/ 2 w 14"/>
                <a:gd name="T3" fmla="*/ 2 h 14"/>
                <a:gd name="T4" fmla="*/ 4 w 14"/>
                <a:gd name="T5" fmla="*/ 0 h 14"/>
                <a:gd name="T6" fmla="*/ 6 w 14"/>
                <a:gd name="T7" fmla="*/ 0 h 14"/>
                <a:gd name="T8" fmla="*/ 10 w 14"/>
                <a:gd name="T9" fmla="*/ 0 h 14"/>
                <a:gd name="T10" fmla="*/ 12 w 14"/>
                <a:gd name="T11" fmla="*/ 0 h 14"/>
                <a:gd name="T12" fmla="*/ 12 w 14"/>
                <a:gd name="T13" fmla="*/ 0 h 14"/>
                <a:gd name="T14" fmla="*/ 14 w 14"/>
                <a:gd name="T15" fmla="*/ 4 h 14"/>
                <a:gd name="T16" fmla="*/ 14 w 14"/>
                <a:gd name="T17" fmla="*/ 6 h 14"/>
                <a:gd name="T18" fmla="*/ 14 w 14"/>
                <a:gd name="T19" fmla="*/ 8 h 14"/>
                <a:gd name="T20" fmla="*/ 14 w 14"/>
                <a:gd name="T21" fmla="*/ 12 h 14"/>
                <a:gd name="T22" fmla="*/ 14 w 14"/>
                <a:gd name="T23" fmla="*/ 12 h 14"/>
                <a:gd name="T24" fmla="*/ 12 w 14"/>
                <a:gd name="T25" fmla="*/ 14 h 14"/>
                <a:gd name="T26" fmla="*/ 8 w 14"/>
                <a:gd name="T27" fmla="*/ 14 h 14"/>
                <a:gd name="T28" fmla="*/ 6 w 14"/>
                <a:gd name="T29" fmla="*/ 14 h 14"/>
                <a:gd name="T30" fmla="*/ 2 w 14"/>
                <a:gd name="T31" fmla="*/ 14 h 14"/>
                <a:gd name="T32" fmla="*/ 2 w 14"/>
                <a:gd name="T33" fmla="*/ 14 h 14"/>
                <a:gd name="T34" fmla="*/ 0 w 14"/>
                <a:gd name="T35" fmla="*/ 10 h 14"/>
                <a:gd name="T36" fmla="*/ 0 w 14"/>
                <a:gd name="T37" fmla="*/ 8 h 14"/>
                <a:gd name="T38" fmla="*/ 0 w 14"/>
                <a:gd name="T39" fmla="*/ 4 h 14"/>
                <a:gd name="T40" fmla="*/ 2 w 14"/>
                <a:gd name="T41" fmla="*/ 2 h 14"/>
                <a:gd name="T42" fmla="*/ 2 w 14"/>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2" y="2"/>
                  </a:moveTo>
                  <a:lnTo>
                    <a:pt x="2" y="2"/>
                  </a:lnTo>
                  <a:lnTo>
                    <a:pt x="4" y="0"/>
                  </a:lnTo>
                  <a:lnTo>
                    <a:pt x="6" y="0"/>
                  </a:lnTo>
                  <a:lnTo>
                    <a:pt x="10" y="0"/>
                  </a:lnTo>
                  <a:lnTo>
                    <a:pt x="12" y="0"/>
                  </a:lnTo>
                  <a:lnTo>
                    <a:pt x="12" y="0"/>
                  </a:lnTo>
                  <a:lnTo>
                    <a:pt x="14" y="4"/>
                  </a:lnTo>
                  <a:lnTo>
                    <a:pt x="14" y="6"/>
                  </a:lnTo>
                  <a:lnTo>
                    <a:pt x="14" y="8"/>
                  </a:lnTo>
                  <a:lnTo>
                    <a:pt x="14" y="12"/>
                  </a:lnTo>
                  <a:lnTo>
                    <a:pt x="14" y="12"/>
                  </a:lnTo>
                  <a:lnTo>
                    <a:pt x="12" y="14"/>
                  </a:lnTo>
                  <a:lnTo>
                    <a:pt x="8" y="14"/>
                  </a:lnTo>
                  <a:lnTo>
                    <a:pt x="6" y="14"/>
                  </a:lnTo>
                  <a:lnTo>
                    <a:pt x="2" y="14"/>
                  </a:lnTo>
                  <a:lnTo>
                    <a:pt x="2" y="14"/>
                  </a:lnTo>
                  <a:lnTo>
                    <a:pt x="0" y="10"/>
                  </a:lnTo>
                  <a:lnTo>
                    <a:pt x="0" y="8"/>
                  </a:lnTo>
                  <a:lnTo>
                    <a:pt x="0" y="4"/>
                  </a:lnTo>
                  <a:lnTo>
                    <a:pt x="2" y="2"/>
                  </a:lnTo>
                  <a:lnTo>
                    <a:pt x="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4" name="Freeform 636"/>
            <p:cNvSpPr>
              <a:spLocks/>
            </p:cNvSpPr>
            <p:nvPr/>
          </p:nvSpPr>
          <p:spPr bwMode="auto">
            <a:xfrm>
              <a:off x="4181" y="414"/>
              <a:ext cx="16" cy="14"/>
            </a:xfrm>
            <a:custGeom>
              <a:avLst/>
              <a:gdLst>
                <a:gd name="T0" fmla="*/ 14 w 16"/>
                <a:gd name="T1" fmla="*/ 12 h 14"/>
                <a:gd name="T2" fmla="*/ 14 w 16"/>
                <a:gd name="T3" fmla="*/ 12 h 14"/>
                <a:gd name="T4" fmla="*/ 10 w 16"/>
                <a:gd name="T5" fmla="*/ 14 h 14"/>
                <a:gd name="T6" fmla="*/ 8 w 16"/>
                <a:gd name="T7" fmla="*/ 14 h 14"/>
                <a:gd name="T8" fmla="*/ 6 w 16"/>
                <a:gd name="T9" fmla="*/ 14 h 14"/>
                <a:gd name="T10" fmla="*/ 2 w 16"/>
                <a:gd name="T11" fmla="*/ 12 h 14"/>
                <a:gd name="T12" fmla="*/ 2 w 16"/>
                <a:gd name="T13" fmla="*/ 12 h 14"/>
                <a:gd name="T14" fmla="*/ 0 w 16"/>
                <a:gd name="T15" fmla="*/ 10 h 14"/>
                <a:gd name="T16" fmla="*/ 0 w 16"/>
                <a:gd name="T17" fmla="*/ 8 h 14"/>
                <a:gd name="T18" fmla="*/ 0 w 16"/>
                <a:gd name="T19" fmla="*/ 4 h 14"/>
                <a:gd name="T20" fmla="*/ 2 w 16"/>
                <a:gd name="T21" fmla="*/ 2 h 14"/>
                <a:gd name="T22" fmla="*/ 2 w 16"/>
                <a:gd name="T23" fmla="*/ 2 h 14"/>
                <a:gd name="T24" fmla="*/ 4 w 16"/>
                <a:gd name="T25" fmla="*/ 0 h 14"/>
                <a:gd name="T26" fmla="*/ 8 w 16"/>
                <a:gd name="T27" fmla="*/ 0 h 14"/>
                <a:gd name="T28" fmla="*/ 10 w 16"/>
                <a:gd name="T29" fmla="*/ 0 h 14"/>
                <a:gd name="T30" fmla="*/ 12 w 16"/>
                <a:gd name="T31" fmla="*/ 2 h 14"/>
                <a:gd name="T32" fmla="*/ 12 w 16"/>
                <a:gd name="T33" fmla="*/ 2 h 14"/>
                <a:gd name="T34" fmla="*/ 14 w 16"/>
                <a:gd name="T35" fmla="*/ 4 h 14"/>
                <a:gd name="T36" fmla="*/ 16 w 16"/>
                <a:gd name="T37" fmla="*/ 6 h 14"/>
                <a:gd name="T38" fmla="*/ 14 w 16"/>
                <a:gd name="T39" fmla="*/ 10 h 14"/>
                <a:gd name="T40" fmla="*/ 14 w 16"/>
                <a:gd name="T41" fmla="*/ 12 h 14"/>
                <a:gd name="T42" fmla="*/ 14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12"/>
                  </a:moveTo>
                  <a:lnTo>
                    <a:pt x="14" y="12"/>
                  </a:lnTo>
                  <a:lnTo>
                    <a:pt x="10" y="14"/>
                  </a:lnTo>
                  <a:lnTo>
                    <a:pt x="8" y="14"/>
                  </a:lnTo>
                  <a:lnTo>
                    <a:pt x="6" y="14"/>
                  </a:lnTo>
                  <a:lnTo>
                    <a:pt x="2" y="12"/>
                  </a:lnTo>
                  <a:lnTo>
                    <a:pt x="2" y="12"/>
                  </a:lnTo>
                  <a:lnTo>
                    <a:pt x="0" y="10"/>
                  </a:lnTo>
                  <a:lnTo>
                    <a:pt x="0" y="8"/>
                  </a:lnTo>
                  <a:lnTo>
                    <a:pt x="0" y="4"/>
                  </a:lnTo>
                  <a:lnTo>
                    <a:pt x="2" y="2"/>
                  </a:lnTo>
                  <a:lnTo>
                    <a:pt x="2" y="2"/>
                  </a:lnTo>
                  <a:lnTo>
                    <a:pt x="4" y="0"/>
                  </a:lnTo>
                  <a:lnTo>
                    <a:pt x="8" y="0"/>
                  </a:lnTo>
                  <a:lnTo>
                    <a:pt x="10" y="0"/>
                  </a:lnTo>
                  <a:lnTo>
                    <a:pt x="12" y="2"/>
                  </a:lnTo>
                  <a:lnTo>
                    <a:pt x="12" y="2"/>
                  </a:lnTo>
                  <a:lnTo>
                    <a:pt x="14" y="4"/>
                  </a:lnTo>
                  <a:lnTo>
                    <a:pt x="16"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5" name="Freeform 637"/>
            <p:cNvSpPr>
              <a:spLocks/>
            </p:cNvSpPr>
            <p:nvPr/>
          </p:nvSpPr>
          <p:spPr bwMode="auto">
            <a:xfrm>
              <a:off x="4225" y="642"/>
              <a:ext cx="14" cy="14"/>
            </a:xfrm>
            <a:custGeom>
              <a:avLst/>
              <a:gdLst>
                <a:gd name="T0" fmla="*/ 2 w 14"/>
                <a:gd name="T1" fmla="*/ 2 h 14"/>
                <a:gd name="T2" fmla="*/ 2 w 14"/>
                <a:gd name="T3" fmla="*/ 2 h 14"/>
                <a:gd name="T4" fmla="*/ 4 w 14"/>
                <a:gd name="T5" fmla="*/ 0 h 14"/>
                <a:gd name="T6" fmla="*/ 6 w 14"/>
                <a:gd name="T7" fmla="*/ 0 h 14"/>
                <a:gd name="T8" fmla="*/ 10 w 14"/>
                <a:gd name="T9" fmla="*/ 0 h 14"/>
                <a:gd name="T10" fmla="*/ 12 w 14"/>
                <a:gd name="T11" fmla="*/ 0 h 14"/>
                <a:gd name="T12" fmla="*/ 12 w 14"/>
                <a:gd name="T13" fmla="*/ 0 h 14"/>
                <a:gd name="T14" fmla="*/ 14 w 14"/>
                <a:gd name="T15" fmla="*/ 4 h 14"/>
                <a:gd name="T16" fmla="*/ 14 w 14"/>
                <a:gd name="T17" fmla="*/ 6 h 14"/>
                <a:gd name="T18" fmla="*/ 14 w 14"/>
                <a:gd name="T19" fmla="*/ 8 h 14"/>
                <a:gd name="T20" fmla="*/ 14 w 14"/>
                <a:gd name="T21" fmla="*/ 12 h 14"/>
                <a:gd name="T22" fmla="*/ 14 w 14"/>
                <a:gd name="T23" fmla="*/ 12 h 14"/>
                <a:gd name="T24" fmla="*/ 12 w 14"/>
                <a:gd name="T25" fmla="*/ 14 h 14"/>
                <a:gd name="T26" fmla="*/ 8 w 14"/>
                <a:gd name="T27" fmla="*/ 14 h 14"/>
                <a:gd name="T28" fmla="*/ 6 w 14"/>
                <a:gd name="T29" fmla="*/ 14 h 14"/>
                <a:gd name="T30" fmla="*/ 2 w 14"/>
                <a:gd name="T31" fmla="*/ 14 h 14"/>
                <a:gd name="T32" fmla="*/ 2 w 14"/>
                <a:gd name="T33" fmla="*/ 14 h 14"/>
                <a:gd name="T34" fmla="*/ 0 w 14"/>
                <a:gd name="T35" fmla="*/ 10 h 14"/>
                <a:gd name="T36" fmla="*/ 0 w 14"/>
                <a:gd name="T37" fmla="*/ 8 h 14"/>
                <a:gd name="T38" fmla="*/ 0 w 14"/>
                <a:gd name="T39" fmla="*/ 4 h 14"/>
                <a:gd name="T40" fmla="*/ 2 w 14"/>
                <a:gd name="T41" fmla="*/ 2 h 14"/>
                <a:gd name="T42" fmla="*/ 2 w 14"/>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2" y="2"/>
                  </a:moveTo>
                  <a:lnTo>
                    <a:pt x="2" y="2"/>
                  </a:lnTo>
                  <a:lnTo>
                    <a:pt x="4" y="0"/>
                  </a:lnTo>
                  <a:lnTo>
                    <a:pt x="6" y="0"/>
                  </a:lnTo>
                  <a:lnTo>
                    <a:pt x="10" y="0"/>
                  </a:lnTo>
                  <a:lnTo>
                    <a:pt x="12" y="0"/>
                  </a:lnTo>
                  <a:lnTo>
                    <a:pt x="12" y="0"/>
                  </a:lnTo>
                  <a:lnTo>
                    <a:pt x="14" y="4"/>
                  </a:lnTo>
                  <a:lnTo>
                    <a:pt x="14" y="6"/>
                  </a:lnTo>
                  <a:lnTo>
                    <a:pt x="14" y="8"/>
                  </a:lnTo>
                  <a:lnTo>
                    <a:pt x="14" y="12"/>
                  </a:lnTo>
                  <a:lnTo>
                    <a:pt x="14" y="12"/>
                  </a:lnTo>
                  <a:lnTo>
                    <a:pt x="12" y="14"/>
                  </a:lnTo>
                  <a:lnTo>
                    <a:pt x="8" y="14"/>
                  </a:lnTo>
                  <a:lnTo>
                    <a:pt x="6" y="14"/>
                  </a:lnTo>
                  <a:lnTo>
                    <a:pt x="2" y="14"/>
                  </a:lnTo>
                  <a:lnTo>
                    <a:pt x="2" y="14"/>
                  </a:lnTo>
                  <a:lnTo>
                    <a:pt x="0" y="10"/>
                  </a:lnTo>
                  <a:lnTo>
                    <a:pt x="0" y="8"/>
                  </a:lnTo>
                  <a:lnTo>
                    <a:pt x="0" y="4"/>
                  </a:lnTo>
                  <a:lnTo>
                    <a:pt x="2" y="2"/>
                  </a:lnTo>
                  <a:lnTo>
                    <a:pt x="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6" name="Freeform 638"/>
            <p:cNvSpPr>
              <a:spLocks/>
            </p:cNvSpPr>
            <p:nvPr/>
          </p:nvSpPr>
          <p:spPr bwMode="auto">
            <a:xfrm>
              <a:off x="4109" y="614"/>
              <a:ext cx="16" cy="16"/>
            </a:xfrm>
            <a:custGeom>
              <a:avLst/>
              <a:gdLst>
                <a:gd name="T0" fmla="*/ 16 w 16"/>
                <a:gd name="T1" fmla="*/ 6 h 16"/>
                <a:gd name="T2" fmla="*/ 16 w 16"/>
                <a:gd name="T3" fmla="*/ 6 h 16"/>
                <a:gd name="T4" fmla="*/ 16 w 16"/>
                <a:gd name="T5" fmla="*/ 10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4 h 16"/>
                <a:gd name="T18" fmla="*/ 2 w 16"/>
                <a:gd name="T19" fmla="*/ 12 h 16"/>
                <a:gd name="T20" fmla="*/ 0 w 16"/>
                <a:gd name="T21" fmla="*/ 10 h 16"/>
                <a:gd name="T22" fmla="*/ 0 w 16"/>
                <a:gd name="T23" fmla="*/ 10 h 16"/>
                <a:gd name="T24" fmla="*/ 0 w 16"/>
                <a:gd name="T25" fmla="*/ 6 h 16"/>
                <a:gd name="T26" fmla="*/ 2 w 16"/>
                <a:gd name="T27" fmla="*/ 4 h 16"/>
                <a:gd name="T28" fmla="*/ 4 w 16"/>
                <a:gd name="T29" fmla="*/ 2 h 16"/>
                <a:gd name="T30" fmla="*/ 6 w 16"/>
                <a:gd name="T31" fmla="*/ 0 h 16"/>
                <a:gd name="T32" fmla="*/ 6 w 16"/>
                <a:gd name="T33" fmla="*/ 0 h 16"/>
                <a:gd name="T34" fmla="*/ 10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10"/>
                  </a:lnTo>
                  <a:lnTo>
                    <a:pt x="14" y="12"/>
                  </a:lnTo>
                  <a:lnTo>
                    <a:pt x="12" y="14"/>
                  </a:lnTo>
                  <a:lnTo>
                    <a:pt x="10" y="16"/>
                  </a:lnTo>
                  <a:lnTo>
                    <a:pt x="10" y="16"/>
                  </a:lnTo>
                  <a:lnTo>
                    <a:pt x="8" y="16"/>
                  </a:lnTo>
                  <a:lnTo>
                    <a:pt x="4" y="14"/>
                  </a:lnTo>
                  <a:lnTo>
                    <a:pt x="2" y="12"/>
                  </a:lnTo>
                  <a:lnTo>
                    <a:pt x="0" y="10"/>
                  </a:lnTo>
                  <a:lnTo>
                    <a:pt x="0" y="10"/>
                  </a:lnTo>
                  <a:lnTo>
                    <a:pt x="0" y="6"/>
                  </a:lnTo>
                  <a:lnTo>
                    <a:pt x="2" y="4"/>
                  </a:lnTo>
                  <a:lnTo>
                    <a:pt x="4" y="2"/>
                  </a:lnTo>
                  <a:lnTo>
                    <a:pt x="6" y="0"/>
                  </a:lnTo>
                  <a:lnTo>
                    <a:pt x="6" y="0"/>
                  </a:lnTo>
                  <a:lnTo>
                    <a:pt x="10"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7" name="Freeform 639"/>
            <p:cNvSpPr>
              <a:spLocks/>
            </p:cNvSpPr>
            <p:nvPr/>
          </p:nvSpPr>
          <p:spPr bwMode="auto">
            <a:xfrm>
              <a:off x="4107" y="612"/>
              <a:ext cx="16" cy="16"/>
            </a:xfrm>
            <a:custGeom>
              <a:avLst/>
              <a:gdLst>
                <a:gd name="T0" fmla="*/ 16 w 16"/>
                <a:gd name="T1" fmla="*/ 6 h 16"/>
                <a:gd name="T2" fmla="*/ 16 w 16"/>
                <a:gd name="T3" fmla="*/ 6 h 16"/>
                <a:gd name="T4" fmla="*/ 16 w 16"/>
                <a:gd name="T5" fmla="*/ 10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4 h 16"/>
                <a:gd name="T18" fmla="*/ 2 w 16"/>
                <a:gd name="T19" fmla="*/ 12 h 16"/>
                <a:gd name="T20" fmla="*/ 0 w 16"/>
                <a:gd name="T21" fmla="*/ 10 h 16"/>
                <a:gd name="T22" fmla="*/ 0 w 16"/>
                <a:gd name="T23" fmla="*/ 10 h 16"/>
                <a:gd name="T24" fmla="*/ 0 w 16"/>
                <a:gd name="T25" fmla="*/ 6 h 16"/>
                <a:gd name="T26" fmla="*/ 2 w 16"/>
                <a:gd name="T27" fmla="*/ 4 h 16"/>
                <a:gd name="T28" fmla="*/ 4 w 16"/>
                <a:gd name="T29" fmla="*/ 2 h 16"/>
                <a:gd name="T30" fmla="*/ 6 w 16"/>
                <a:gd name="T31" fmla="*/ 0 h 16"/>
                <a:gd name="T32" fmla="*/ 6 w 16"/>
                <a:gd name="T33" fmla="*/ 0 h 16"/>
                <a:gd name="T34" fmla="*/ 10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10"/>
                  </a:lnTo>
                  <a:lnTo>
                    <a:pt x="14" y="12"/>
                  </a:lnTo>
                  <a:lnTo>
                    <a:pt x="12" y="14"/>
                  </a:lnTo>
                  <a:lnTo>
                    <a:pt x="10" y="16"/>
                  </a:lnTo>
                  <a:lnTo>
                    <a:pt x="10" y="16"/>
                  </a:lnTo>
                  <a:lnTo>
                    <a:pt x="8" y="16"/>
                  </a:lnTo>
                  <a:lnTo>
                    <a:pt x="4" y="14"/>
                  </a:lnTo>
                  <a:lnTo>
                    <a:pt x="2" y="12"/>
                  </a:lnTo>
                  <a:lnTo>
                    <a:pt x="0" y="10"/>
                  </a:lnTo>
                  <a:lnTo>
                    <a:pt x="0" y="10"/>
                  </a:lnTo>
                  <a:lnTo>
                    <a:pt x="0" y="6"/>
                  </a:lnTo>
                  <a:lnTo>
                    <a:pt x="2" y="4"/>
                  </a:lnTo>
                  <a:lnTo>
                    <a:pt x="4" y="2"/>
                  </a:lnTo>
                  <a:lnTo>
                    <a:pt x="6" y="0"/>
                  </a:lnTo>
                  <a:lnTo>
                    <a:pt x="6" y="0"/>
                  </a:lnTo>
                  <a:lnTo>
                    <a:pt x="10"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8" name="Freeform 640"/>
            <p:cNvSpPr>
              <a:spLocks/>
            </p:cNvSpPr>
            <p:nvPr/>
          </p:nvSpPr>
          <p:spPr bwMode="auto">
            <a:xfrm>
              <a:off x="4171" y="442"/>
              <a:ext cx="62" cy="72"/>
            </a:xfrm>
            <a:custGeom>
              <a:avLst/>
              <a:gdLst>
                <a:gd name="T0" fmla="*/ 40 w 62"/>
                <a:gd name="T1" fmla="*/ 0 h 72"/>
                <a:gd name="T2" fmla="*/ 40 w 62"/>
                <a:gd name="T3" fmla="*/ 0 h 72"/>
                <a:gd name="T4" fmla="*/ 50 w 62"/>
                <a:gd name="T5" fmla="*/ 6 h 72"/>
                <a:gd name="T6" fmla="*/ 58 w 62"/>
                <a:gd name="T7" fmla="*/ 12 h 72"/>
                <a:gd name="T8" fmla="*/ 62 w 62"/>
                <a:gd name="T9" fmla="*/ 20 h 72"/>
                <a:gd name="T10" fmla="*/ 62 w 62"/>
                <a:gd name="T11" fmla="*/ 28 h 72"/>
                <a:gd name="T12" fmla="*/ 62 w 62"/>
                <a:gd name="T13" fmla="*/ 28 h 72"/>
                <a:gd name="T14" fmla="*/ 58 w 62"/>
                <a:gd name="T15" fmla="*/ 36 h 72"/>
                <a:gd name="T16" fmla="*/ 52 w 62"/>
                <a:gd name="T17" fmla="*/ 38 h 72"/>
                <a:gd name="T18" fmla="*/ 44 w 62"/>
                <a:gd name="T19" fmla="*/ 40 h 72"/>
                <a:gd name="T20" fmla="*/ 32 w 62"/>
                <a:gd name="T21" fmla="*/ 38 h 72"/>
                <a:gd name="T22" fmla="*/ 32 w 62"/>
                <a:gd name="T23" fmla="*/ 38 h 72"/>
                <a:gd name="T24" fmla="*/ 22 w 62"/>
                <a:gd name="T25" fmla="*/ 36 h 72"/>
                <a:gd name="T26" fmla="*/ 12 w 62"/>
                <a:gd name="T27" fmla="*/ 36 h 72"/>
                <a:gd name="T28" fmla="*/ 6 w 62"/>
                <a:gd name="T29" fmla="*/ 40 h 72"/>
                <a:gd name="T30" fmla="*/ 2 w 62"/>
                <a:gd name="T31" fmla="*/ 44 h 72"/>
                <a:gd name="T32" fmla="*/ 2 w 62"/>
                <a:gd name="T33" fmla="*/ 48 h 72"/>
                <a:gd name="T34" fmla="*/ 2 w 62"/>
                <a:gd name="T35" fmla="*/ 48 h 72"/>
                <a:gd name="T36" fmla="*/ 0 w 62"/>
                <a:gd name="T37" fmla="*/ 56 h 72"/>
                <a:gd name="T38" fmla="*/ 4 w 62"/>
                <a:gd name="T39" fmla="*/ 64 h 72"/>
                <a:gd name="T40" fmla="*/ 12 w 62"/>
                <a:gd name="T41" fmla="*/ 68 h 72"/>
                <a:gd name="T42" fmla="*/ 20 w 62"/>
                <a:gd name="T4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72">
                  <a:moveTo>
                    <a:pt x="40" y="0"/>
                  </a:moveTo>
                  <a:lnTo>
                    <a:pt x="40" y="0"/>
                  </a:lnTo>
                  <a:lnTo>
                    <a:pt x="50" y="6"/>
                  </a:lnTo>
                  <a:lnTo>
                    <a:pt x="58" y="12"/>
                  </a:lnTo>
                  <a:lnTo>
                    <a:pt x="62" y="20"/>
                  </a:lnTo>
                  <a:lnTo>
                    <a:pt x="62" y="28"/>
                  </a:lnTo>
                  <a:lnTo>
                    <a:pt x="62" y="28"/>
                  </a:lnTo>
                  <a:lnTo>
                    <a:pt x="58" y="36"/>
                  </a:lnTo>
                  <a:lnTo>
                    <a:pt x="52" y="38"/>
                  </a:lnTo>
                  <a:lnTo>
                    <a:pt x="44" y="40"/>
                  </a:lnTo>
                  <a:lnTo>
                    <a:pt x="32" y="38"/>
                  </a:lnTo>
                  <a:lnTo>
                    <a:pt x="32" y="38"/>
                  </a:lnTo>
                  <a:lnTo>
                    <a:pt x="22" y="36"/>
                  </a:lnTo>
                  <a:lnTo>
                    <a:pt x="12" y="36"/>
                  </a:lnTo>
                  <a:lnTo>
                    <a:pt x="6" y="40"/>
                  </a:lnTo>
                  <a:lnTo>
                    <a:pt x="2" y="44"/>
                  </a:lnTo>
                  <a:lnTo>
                    <a:pt x="2" y="48"/>
                  </a:lnTo>
                  <a:lnTo>
                    <a:pt x="2" y="48"/>
                  </a:lnTo>
                  <a:lnTo>
                    <a:pt x="0" y="56"/>
                  </a:lnTo>
                  <a:lnTo>
                    <a:pt x="4" y="64"/>
                  </a:lnTo>
                  <a:lnTo>
                    <a:pt x="12" y="68"/>
                  </a:lnTo>
                  <a:lnTo>
                    <a:pt x="20" y="72"/>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89" name="Freeform 641"/>
            <p:cNvSpPr>
              <a:spLocks/>
            </p:cNvSpPr>
            <p:nvPr/>
          </p:nvSpPr>
          <p:spPr bwMode="auto">
            <a:xfrm>
              <a:off x="4151" y="540"/>
              <a:ext cx="60" cy="72"/>
            </a:xfrm>
            <a:custGeom>
              <a:avLst/>
              <a:gdLst>
                <a:gd name="T0" fmla="*/ 38 w 60"/>
                <a:gd name="T1" fmla="*/ 0 h 72"/>
                <a:gd name="T2" fmla="*/ 38 w 60"/>
                <a:gd name="T3" fmla="*/ 0 h 72"/>
                <a:gd name="T4" fmla="*/ 48 w 60"/>
                <a:gd name="T5" fmla="*/ 4 h 72"/>
                <a:gd name="T6" fmla="*/ 56 w 60"/>
                <a:gd name="T7" fmla="*/ 10 h 72"/>
                <a:gd name="T8" fmla="*/ 60 w 60"/>
                <a:gd name="T9" fmla="*/ 18 h 72"/>
                <a:gd name="T10" fmla="*/ 60 w 60"/>
                <a:gd name="T11" fmla="*/ 26 h 72"/>
                <a:gd name="T12" fmla="*/ 60 w 60"/>
                <a:gd name="T13" fmla="*/ 26 h 72"/>
                <a:gd name="T14" fmla="*/ 56 w 60"/>
                <a:gd name="T15" fmla="*/ 34 h 72"/>
                <a:gd name="T16" fmla="*/ 50 w 60"/>
                <a:gd name="T17" fmla="*/ 38 h 72"/>
                <a:gd name="T18" fmla="*/ 42 w 60"/>
                <a:gd name="T19" fmla="*/ 38 h 72"/>
                <a:gd name="T20" fmla="*/ 30 w 60"/>
                <a:gd name="T21" fmla="*/ 36 h 72"/>
                <a:gd name="T22" fmla="*/ 30 w 60"/>
                <a:gd name="T23" fmla="*/ 36 h 72"/>
                <a:gd name="T24" fmla="*/ 20 w 60"/>
                <a:gd name="T25" fmla="*/ 34 h 72"/>
                <a:gd name="T26" fmla="*/ 10 w 60"/>
                <a:gd name="T27" fmla="*/ 36 h 72"/>
                <a:gd name="T28" fmla="*/ 4 w 60"/>
                <a:gd name="T29" fmla="*/ 38 h 72"/>
                <a:gd name="T30" fmla="*/ 0 w 60"/>
                <a:gd name="T31" fmla="*/ 42 h 72"/>
                <a:gd name="T32" fmla="*/ 0 w 60"/>
                <a:gd name="T33" fmla="*/ 46 h 72"/>
                <a:gd name="T34" fmla="*/ 0 w 60"/>
                <a:gd name="T35" fmla="*/ 46 h 72"/>
                <a:gd name="T36" fmla="*/ 0 w 60"/>
                <a:gd name="T37" fmla="*/ 54 h 72"/>
                <a:gd name="T38" fmla="*/ 2 w 60"/>
                <a:gd name="T39" fmla="*/ 62 h 72"/>
                <a:gd name="T40" fmla="*/ 10 w 60"/>
                <a:gd name="T41" fmla="*/ 68 h 72"/>
                <a:gd name="T42" fmla="*/ 18 w 60"/>
                <a:gd name="T4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72">
                  <a:moveTo>
                    <a:pt x="38" y="0"/>
                  </a:moveTo>
                  <a:lnTo>
                    <a:pt x="38" y="0"/>
                  </a:lnTo>
                  <a:lnTo>
                    <a:pt x="48" y="4"/>
                  </a:lnTo>
                  <a:lnTo>
                    <a:pt x="56" y="10"/>
                  </a:lnTo>
                  <a:lnTo>
                    <a:pt x="60" y="18"/>
                  </a:lnTo>
                  <a:lnTo>
                    <a:pt x="60" y="26"/>
                  </a:lnTo>
                  <a:lnTo>
                    <a:pt x="60" y="26"/>
                  </a:lnTo>
                  <a:lnTo>
                    <a:pt x="56" y="34"/>
                  </a:lnTo>
                  <a:lnTo>
                    <a:pt x="50" y="38"/>
                  </a:lnTo>
                  <a:lnTo>
                    <a:pt x="42" y="38"/>
                  </a:lnTo>
                  <a:lnTo>
                    <a:pt x="30" y="36"/>
                  </a:lnTo>
                  <a:lnTo>
                    <a:pt x="30" y="36"/>
                  </a:lnTo>
                  <a:lnTo>
                    <a:pt x="20" y="34"/>
                  </a:lnTo>
                  <a:lnTo>
                    <a:pt x="10" y="36"/>
                  </a:lnTo>
                  <a:lnTo>
                    <a:pt x="4" y="38"/>
                  </a:lnTo>
                  <a:lnTo>
                    <a:pt x="0" y="42"/>
                  </a:lnTo>
                  <a:lnTo>
                    <a:pt x="0" y="46"/>
                  </a:lnTo>
                  <a:lnTo>
                    <a:pt x="0" y="46"/>
                  </a:lnTo>
                  <a:lnTo>
                    <a:pt x="0" y="54"/>
                  </a:lnTo>
                  <a:lnTo>
                    <a:pt x="2" y="62"/>
                  </a:lnTo>
                  <a:lnTo>
                    <a:pt x="10" y="68"/>
                  </a:lnTo>
                  <a:lnTo>
                    <a:pt x="18" y="72"/>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0" name="Freeform 642"/>
            <p:cNvSpPr>
              <a:spLocks/>
            </p:cNvSpPr>
            <p:nvPr/>
          </p:nvSpPr>
          <p:spPr bwMode="auto">
            <a:xfrm>
              <a:off x="4189" y="496"/>
              <a:ext cx="20" cy="22"/>
            </a:xfrm>
            <a:custGeom>
              <a:avLst/>
              <a:gdLst>
                <a:gd name="T0" fmla="*/ 8 w 20"/>
                <a:gd name="T1" fmla="*/ 20 h 22"/>
                <a:gd name="T2" fmla="*/ 8 w 20"/>
                <a:gd name="T3" fmla="*/ 20 h 22"/>
                <a:gd name="T4" fmla="*/ 12 w 20"/>
                <a:gd name="T5" fmla="*/ 22 h 22"/>
                <a:gd name="T6" fmla="*/ 16 w 20"/>
                <a:gd name="T7" fmla="*/ 20 h 22"/>
                <a:gd name="T8" fmla="*/ 18 w 20"/>
                <a:gd name="T9" fmla="*/ 16 h 22"/>
                <a:gd name="T10" fmla="*/ 20 w 20"/>
                <a:gd name="T11" fmla="*/ 14 h 22"/>
                <a:gd name="T12" fmla="*/ 20 w 20"/>
                <a:gd name="T13" fmla="*/ 14 h 22"/>
                <a:gd name="T14" fmla="*/ 20 w 20"/>
                <a:gd name="T15" fmla="*/ 8 h 22"/>
                <a:gd name="T16" fmla="*/ 18 w 20"/>
                <a:gd name="T17" fmla="*/ 6 h 22"/>
                <a:gd name="T18" fmla="*/ 16 w 20"/>
                <a:gd name="T19" fmla="*/ 2 h 22"/>
                <a:gd name="T20" fmla="*/ 12 w 20"/>
                <a:gd name="T21" fmla="*/ 0 h 22"/>
                <a:gd name="T22" fmla="*/ 12 w 20"/>
                <a:gd name="T23" fmla="*/ 0 h 22"/>
                <a:gd name="T24" fmla="*/ 8 w 20"/>
                <a:gd name="T25" fmla="*/ 0 h 22"/>
                <a:gd name="T26" fmla="*/ 4 w 20"/>
                <a:gd name="T27" fmla="*/ 2 h 22"/>
                <a:gd name="T28" fmla="*/ 2 w 20"/>
                <a:gd name="T29" fmla="*/ 4 h 22"/>
                <a:gd name="T30" fmla="*/ 0 w 20"/>
                <a:gd name="T31" fmla="*/ 8 h 22"/>
                <a:gd name="T32" fmla="*/ 0 w 20"/>
                <a:gd name="T33" fmla="*/ 8 h 22"/>
                <a:gd name="T34" fmla="*/ 0 w 20"/>
                <a:gd name="T35" fmla="*/ 12 h 22"/>
                <a:gd name="T36" fmla="*/ 0 w 20"/>
                <a:gd name="T37" fmla="*/ 16 h 22"/>
                <a:gd name="T38" fmla="*/ 4 w 20"/>
                <a:gd name="T39" fmla="*/ 20 h 22"/>
                <a:gd name="T40" fmla="*/ 8 w 20"/>
                <a:gd name="T41" fmla="*/ 20 h 22"/>
                <a:gd name="T42" fmla="*/ 8 w 20"/>
                <a:gd name="T4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2">
                  <a:moveTo>
                    <a:pt x="8" y="20"/>
                  </a:moveTo>
                  <a:lnTo>
                    <a:pt x="8" y="20"/>
                  </a:lnTo>
                  <a:lnTo>
                    <a:pt x="12" y="22"/>
                  </a:lnTo>
                  <a:lnTo>
                    <a:pt x="16" y="20"/>
                  </a:lnTo>
                  <a:lnTo>
                    <a:pt x="18" y="16"/>
                  </a:lnTo>
                  <a:lnTo>
                    <a:pt x="20" y="14"/>
                  </a:lnTo>
                  <a:lnTo>
                    <a:pt x="20" y="14"/>
                  </a:lnTo>
                  <a:lnTo>
                    <a:pt x="20" y="8"/>
                  </a:lnTo>
                  <a:lnTo>
                    <a:pt x="18" y="6"/>
                  </a:lnTo>
                  <a:lnTo>
                    <a:pt x="16" y="2"/>
                  </a:lnTo>
                  <a:lnTo>
                    <a:pt x="12" y="0"/>
                  </a:lnTo>
                  <a:lnTo>
                    <a:pt x="12" y="0"/>
                  </a:lnTo>
                  <a:lnTo>
                    <a:pt x="8" y="0"/>
                  </a:lnTo>
                  <a:lnTo>
                    <a:pt x="4" y="2"/>
                  </a:lnTo>
                  <a:lnTo>
                    <a:pt x="2" y="4"/>
                  </a:lnTo>
                  <a:lnTo>
                    <a:pt x="0" y="8"/>
                  </a:lnTo>
                  <a:lnTo>
                    <a:pt x="0" y="8"/>
                  </a:lnTo>
                  <a:lnTo>
                    <a:pt x="0" y="12"/>
                  </a:lnTo>
                  <a:lnTo>
                    <a:pt x="0" y="16"/>
                  </a:lnTo>
                  <a:lnTo>
                    <a:pt x="4" y="20"/>
                  </a:lnTo>
                  <a:lnTo>
                    <a:pt x="8" y="20"/>
                  </a:lnTo>
                  <a:lnTo>
                    <a:pt x="8" y="20"/>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692" name="Freeform 644"/>
            <p:cNvSpPr>
              <a:spLocks/>
            </p:cNvSpPr>
            <p:nvPr/>
          </p:nvSpPr>
          <p:spPr bwMode="auto">
            <a:xfrm>
              <a:off x="4203" y="536"/>
              <a:ext cx="22" cy="20"/>
            </a:xfrm>
            <a:custGeom>
              <a:avLst/>
              <a:gdLst>
                <a:gd name="T0" fmla="*/ 8 w 22"/>
                <a:gd name="T1" fmla="*/ 20 h 20"/>
                <a:gd name="T2" fmla="*/ 8 w 22"/>
                <a:gd name="T3" fmla="*/ 20 h 20"/>
                <a:gd name="T4" fmla="*/ 12 w 22"/>
                <a:gd name="T5" fmla="*/ 20 h 20"/>
                <a:gd name="T6" fmla="*/ 16 w 22"/>
                <a:gd name="T7" fmla="*/ 20 h 20"/>
                <a:gd name="T8" fmla="*/ 20 w 22"/>
                <a:gd name="T9" fmla="*/ 16 h 20"/>
                <a:gd name="T10" fmla="*/ 22 w 22"/>
                <a:gd name="T11" fmla="*/ 12 h 20"/>
                <a:gd name="T12" fmla="*/ 22 w 22"/>
                <a:gd name="T13" fmla="*/ 12 h 20"/>
                <a:gd name="T14" fmla="*/ 22 w 22"/>
                <a:gd name="T15" fmla="*/ 8 h 20"/>
                <a:gd name="T16" fmla="*/ 20 w 22"/>
                <a:gd name="T17" fmla="*/ 4 h 20"/>
                <a:gd name="T18" fmla="*/ 18 w 22"/>
                <a:gd name="T19" fmla="*/ 2 h 20"/>
                <a:gd name="T20" fmla="*/ 14 w 22"/>
                <a:gd name="T21" fmla="*/ 0 h 20"/>
                <a:gd name="T22" fmla="*/ 14 w 22"/>
                <a:gd name="T23" fmla="*/ 0 h 20"/>
                <a:gd name="T24" fmla="*/ 10 w 22"/>
                <a:gd name="T25" fmla="*/ 0 h 20"/>
                <a:gd name="T26" fmla="*/ 6 w 22"/>
                <a:gd name="T27" fmla="*/ 0 h 20"/>
                <a:gd name="T28" fmla="*/ 2 w 22"/>
                <a:gd name="T29" fmla="*/ 4 h 20"/>
                <a:gd name="T30" fmla="*/ 0 w 22"/>
                <a:gd name="T31" fmla="*/ 8 h 20"/>
                <a:gd name="T32" fmla="*/ 0 w 22"/>
                <a:gd name="T33" fmla="*/ 8 h 20"/>
                <a:gd name="T34" fmla="*/ 0 w 22"/>
                <a:gd name="T35" fmla="*/ 12 h 20"/>
                <a:gd name="T36" fmla="*/ 2 w 22"/>
                <a:gd name="T37" fmla="*/ 16 h 20"/>
                <a:gd name="T38" fmla="*/ 4 w 22"/>
                <a:gd name="T39" fmla="*/ 18 h 20"/>
                <a:gd name="T40" fmla="*/ 8 w 22"/>
                <a:gd name="T41" fmla="*/ 20 h 20"/>
                <a:gd name="T42" fmla="*/ 8 w 22"/>
                <a:gd name="T4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8" y="20"/>
                  </a:moveTo>
                  <a:lnTo>
                    <a:pt x="8" y="20"/>
                  </a:lnTo>
                  <a:lnTo>
                    <a:pt x="12" y="20"/>
                  </a:lnTo>
                  <a:lnTo>
                    <a:pt x="16" y="20"/>
                  </a:lnTo>
                  <a:lnTo>
                    <a:pt x="20" y="16"/>
                  </a:lnTo>
                  <a:lnTo>
                    <a:pt x="22" y="12"/>
                  </a:lnTo>
                  <a:lnTo>
                    <a:pt x="22" y="12"/>
                  </a:lnTo>
                  <a:lnTo>
                    <a:pt x="22" y="8"/>
                  </a:lnTo>
                  <a:lnTo>
                    <a:pt x="20" y="4"/>
                  </a:lnTo>
                  <a:lnTo>
                    <a:pt x="18" y="2"/>
                  </a:lnTo>
                  <a:lnTo>
                    <a:pt x="14" y="0"/>
                  </a:lnTo>
                  <a:lnTo>
                    <a:pt x="14" y="0"/>
                  </a:lnTo>
                  <a:lnTo>
                    <a:pt x="10" y="0"/>
                  </a:lnTo>
                  <a:lnTo>
                    <a:pt x="6" y="0"/>
                  </a:lnTo>
                  <a:lnTo>
                    <a:pt x="2" y="4"/>
                  </a:lnTo>
                  <a:lnTo>
                    <a:pt x="0" y="8"/>
                  </a:lnTo>
                  <a:lnTo>
                    <a:pt x="0" y="8"/>
                  </a:lnTo>
                  <a:lnTo>
                    <a:pt x="0" y="12"/>
                  </a:lnTo>
                  <a:lnTo>
                    <a:pt x="2" y="16"/>
                  </a:lnTo>
                  <a:lnTo>
                    <a:pt x="4" y="18"/>
                  </a:lnTo>
                  <a:lnTo>
                    <a:pt x="8" y="20"/>
                  </a:lnTo>
                  <a:lnTo>
                    <a:pt x="8" y="20"/>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03" name="Line 655"/>
            <p:cNvSpPr>
              <a:spLocks noChangeShapeType="1"/>
            </p:cNvSpPr>
            <p:nvPr/>
          </p:nvSpPr>
          <p:spPr bwMode="auto">
            <a:xfrm>
              <a:off x="4197" y="53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704" name="Rectangle 656"/>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sp>
        <p:nvSpPr>
          <p:cNvPr id="2709" name="Rectangle 661"/>
          <p:cNvSpPr>
            <a:spLocks noChangeArrowheads="1"/>
          </p:cNvSpPr>
          <p:nvPr/>
        </p:nvSpPr>
        <p:spPr bwMode="auto">
          <a:xfrm>
            <a:off x="3105153" y="2212975"/>
            <a:ext cx="1390651" cy="146050"/>
          </a:xfrm>
          <a:prstGeom prst="rect">
            <a:avLst/>
          </a:prstGeom>
          <a:solidFill>
            <a:srgbClr val="B879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10" name="Rectangle 662"/>
          <p:cNvSpPr>
            <a:spLocks noChangeArrowheads="1"/>
          </p:cNvSpPr>
          <p:nvPr/>
        </p:nvSpPr>
        <p:spPr bwMode="auto">
          <a:xfrm>
            <a:off x="3114689" y="2047876"/>
            <a:ext cx="17905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(2)  DNA copy synthesized by</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reverse transcriptase.</a:t>
            </a:r>
            <a:endParaRPr lang="en-US" altLang="en-US" sz="2400" dirty="0">
              <a:solidFill>
                <a:srgbClr val="000000"/>
              </a:solidFill>
              <a:latin typeface="Arial" panose="020B0604020202020204" pitchFamily="34" charset="0"/>
            </a:endParaRPr>
          </a:p>
        </p:txBody>
      </p:sp>
      <p:sp>
        <p:nvSpPr>
          <p:cNvPr id="2712" name="Rectangle 664"/>
          <p:cNvSpPr>
            <a:spLocks noChangeArrowheads="1"/>
          </p:cNvSpPr>
          <p:nvPr/>
        </p:nvSpPr>
        <p:spPr bwMode="auto">
          <a:xfrm>
            <a:off x="2352676" y="3324233"/>
            <a:ext cx="1399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(3)  RNA degraded;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second DNA strand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synthesized.</a:t>
            </a:r>
            <a:endParaRPr lang="en-US" altLang="en-US" sz="2400" dirty="0">
              <a:solidFill>
                <a:srgbClr val="000000"/>
              </a:solidFill>
              <a:latin typeface="Arial" panose="020B0604020202020204" pitchFamily="34" charset="0"/>
            </a:endParaRPr>
          </a:p>
        </p:txBody>
      </p:sp>
      <p:sp>
        <p:nvSpPr>
          <p:cNvPr id="2720" name="Rectangle 672"/>
          <p:cNvSpPr>
            <a:spLocks noChangeArrowheads="1"/>
          </p:cNvSpPr>
          <p:nvPr/>
        </p:nvSpPr>
        <p:spPr bwMode="auto">
          <a:xfrm>
            <a:off x="8291515" y="3998913"/>
            <a:ext cx="625476" cy="158750"/>
          </a:xfrm>
          <a:prstGeom prst="rect">
            <a:avLst/>
          </a:prstGeom>
          <a:solidFill>
            <a:srgbClr val="9ED1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30" name="Rectangle 682"/>
          <p:cNvSpPr>
            <a:spLocks noChangeArrowheads="1"/>
          </p:cNvSpPr>
          <p:nvPr/>
        </p:nvSpPr>
        <p:spPr bwMode="auto">
          <a:xfrm>
            <a:off x="7023101" y="1390668"/>
            <a:ext cx="143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(8)  Final viral assembly</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budding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take place.</a:t>
            </a:r>
            <a:endParaRPr lang="en-US" altLang="en-US" sz="2400" dirty="0">
              <a:solidFill>
                <a:srgbClr val="000000"/>
              </a:solidFill>
              <a:latin typeface="Arial" panose="020B0604020202020204" pitchFamily="34" charset="0"/>
            </a:endParaRPr>
          </a:p>
        </p:txBody>
      </p:sp>
      <p:grpSp>
        <p:nvGrpSpPr>
          <p:cNvPr id="2903" name="Group 855"/>
          <p:cNvGrpSpPr>
            <a:grpSpLocks/>
          </p:cNvGrpSpPr>
          <p:nvPr/>
        </p:nvGrpSpPr>
        <p:grpSpPr bwMode="auto">
          <a:xfrm>
            <a:off x="4111627" y="1371600"/>
            <a:ext cx="63500" cy="165100"/>
            <a:chOff x="1630" y="864"/>
            <a:chExt cx="40" cy="104"/>
          </a:xfrm>
        </p:grpSpPr>
        <p:sp>
          <p:nvSpPr>
            <p:cNvPr id="2589" name="Freeform 54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36" name="Freeform 688"/>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02" name="Group 854"/>
          <p:cNvGrpSpPr>
            <a:grpSpLocks/>
          </p:cNvGrpSpPr>
          <p:nvPr/>
        </p:nvGrpSpPr>
        <p:grpSpPr bwMode="auto">
          <a:xfrm>
            <a:off x="3908427" y="1282700"/>
            <a:ext cx="88900" cy="139700"/>
            <a:chOff x="1502" y="808"/>
            <a:chExt cx="56" cy="88"/>
          </a:xfrm>
        </p:grpSpPr>
        <p:sp>
          <p:nvSpPr>
            <p:cNvPr id="2588" name="Freeform 540"/>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37" name="Freeform 689"/>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738" name="Freeform 690"/>
          <p:cNvSpPr>
            <a:spLocks/>
          </p:cNvSpPr>
          <p:nvPr/>
        </p:nvSpPr>
        <p:spPr bwMode="auto">
          <a:xfrm>
            <a:off x="2635255" y="2501900"/>
            <a:ext cx="1076325" cy="101600"/>
          </a:xfrm>
          <a:custGeom>
            <a:avLst/>
            <a:gdLst>
              <a:gd name="T0" fmla="*/ 0 w 678"/>
              <a:gd name="T1" fmla="*/ 56 h 64"/>
              <a:gd name="T2" fmla="*/ 24 w 678"/>
              <a:gd name="T3" fmla="*/ 32 h 64"/>
              <a:gd name="T4" fmla="*/ 34 w 678"/>
              <a:gd name="T5" fmla="*/ 20 h 64"/>
              <a:gd name="T6" fmla="*/ 44 w 678"/>
              <a:gd name="T7" fmla="*/ 8 h 64"/>
              <a:gd name="T8" fmla="*/ 54 w 678"/>
              <a:gd name="T9" fmla="*/ 0 h 64"/>
              <a:gd name="T10" fmla="*/ 62 w 678"/>
              <a:gd name="T11" fmla="*/ 2 h 64"/>
              <a:gd name="T12" fmla="*/ 72 w 678"/>
              <a:gd name="T13" fmla="*/ 12 h 64"/>
              <a:gd name="T14" fmla="*/ 78 w 678"/>
              <a:gd name="T15" fmla="*/ 24 h 64"/>
              <a:gd name="T16" fmla="*/ 92 w 678"/>
              <a:gd name="T17" fmla="*/ 44 h 64"/>
              <a:gd name="T18" fmla="*/ 110 w 678"/>
              <a:gd name="T19" fmla="*/ 54 h 64"/>
              <a:gd name="T20" fmla="*/ 130 w 678"/>
              <a:gd name="T21" fmla="*/ 54 h 64"/>
              <a:gd name="T22" fmla="*/ 142 w 678"/>
              <a:gd name="T23" fmla="*/ 50 h 64"/>
              <a:gd name="T24" fmla="*/ 154 w 678"/>
              <a:gd name="T25" fmla="*/ 36 h 64"/>
              <a:gd name="T26" fmla="*/ 172 w 678"/>
              <a:gd name="T27" fmla="*/ 10 h 64"/>
              <a:gd name="T28" fmla="*/ 186 w 678"/>
              <a:gd name="T29" fmla="*/ 0 h 64"/>
              <a:gd name="T30" fmla="*/ 196 w 678"/>
              <a:gd name="T31" fmla="*/ 2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4 h 64"/>
              <a:gd name="T44" fmla="*/ 296 w 678"/>
              <a:gd name="T45" fmla="*/ 6 h 64"/>
              <a:gd name="T46" fmla="*/ 304 w 678"/>
              <a:gd name="T47" fmla="*/ 2 h 64"/>
              <a:gd name="T48" fmla="*/ 326 w 678"/>
              <a:gd name="T49" fmla="*/ 0 h 64"/>
              <a:gd name="T50" fmla="*/ 344 w 678"/>
              <a:gd name="T51" fmla="*/ 14 h 64"/>
              <a:gd name="T52" fmla="*/ 370 w 678"/>
              <a:gd name="T53" fmla="*/ 42 h 64"/>
              <a:gd name="T54" fmla="*/ 378 w 678"/>
              <a:gd name="T55" fmla="*/ 50 h 64"/>
              <a:gd name="T56" fmla="*/ 390 w 678"/>
              <a:gd name="T57" fmla="*/ 56 h 64"/>
              <a:gd name="T58" fmla="*/ 398 w 678"/>
              <a:gd name="T59" fmla="*/ 54 h 64"/>
              <a:gd name="T60" fmla="*/ 416 w 678"/>
              <a:gd name="T61" fmla="*/ 42 h 64"/>
              <a:gd name="T62" fmla="*/ 438 w 678"/>
              <a:gd name="T63" fmla="*/ 16 h 64"/>
              <a:gd name="T64" fmla="*/ 448 w 678"/>
              <a:gd name="T65" fmla="*/ 8 h 64"/>
              <a:gd name="T66" fmla="*/ 460 w 678"/>
              <a:gd name="T67" fmla="*/ 4 h 64"/>
              <a:gd name="T68" fmla="*/ 470 w 678"/>
              <a:gd name="T69" fmla="*/ 6 h 64"/>
              <a:gd name="T70" fmla="*/ 490 w 678"/>
              <a:gd name="T71" fmla="*/ 22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6 h 64"/>
              <a:gd name="T86" fmla="*/ 614 w 678"/>
              <a:gd name="T87" fmla="*/ 6 h 64"/>
              <a:gd name="T88" fmla="*/ 628 w 678"/>
              <a:gd name="T89" fmla="*/ 14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6"/>
                </a:moveTo>
                <a:lnTo>
                  <a:pt x="0" y="56"/>
                </a:lnTo>
                <a:lnTo>
                  <a:pt x="14" y="44"/>
                </a:lnTo>
                <a:lnTo>
                  <a:pt x="24" y="32"/>
                </a:lnTo>
                <a:lnTo>
                  <a:pt x="24" y="32"/>
                </a:lnTo>
                <a:lnTo>
                  <a:pt x="34" y="20"/>
                </a:lnTo>
                <a:lnTo>
                  <a:pt x="44" y="8"/>
                </a:lnTo>
                <a:lnTo>
                  <a:pt x="44" y="8"/>
                </a:lnTo>
                <a:lnTo>
                  <a:pt x="48" y="4"/>
                </a:lnTo>
                <a:lnTo>
                  <a:pt x="54" y="0"/>
                </a:lnTo>
                <a:lnTo>
                  <a:pt x="58" y="0"/>
                </a:lnTo>
                <a:lnTo>
                  <a:pt x="62" y="2"/>
                </a:lnTo>
                <a:lnTo>
                  <a:pt x="68" y="8"/>
                </a:lnTo>
                <a:lnTo>
                  <a:pt x="72" y="12"/>
                </a:lnTo>
                <a:lnTo>
                  <a:pt x="72" y="12"/>
                </a:lnTo>
                <a:lnTo>
                  <a:pt x="78" y="24"/>
                </a:lnTo>
                <a:lnTo>
                  <a:pt x="86" y="34"/>
                </a:lnTo>
                <a:lnTo>
                  <a:pt x="92" y="44"/>
                </a:lnTo>
                <a:lnTo>
                  <a:pt x="102" y="50"/>
                </a:lnTo>
                <a:lnTo>
                  <a:pt x="110" y="54"/>
                </a:lnTo>
                <a:lnTo>
                  <a:pt x="120" y="56"/>
                </a:lnTo>
                <a:lnTo>
                  <a:pt x="130" y="54"/>
                </a:lnTo>
                <a:lnTo>
                  <a:pt x="142" y="50"/>
                </a:lnTo>
                <a:lnTo>
                  <a:pt x="142" y="50"/>
                </a:lnTo>
                <a:lnTo>
                  <a:pt x="148" y="44"/>
                </a:lnTo>
                <a:lnTo>
                  <a:pt x="154" y="36"/>
                </a:lnTo>
                <a:lnTo>
                  <a:pt x="166" y="18"/>
                </a:lnTo>
                <a:lnTo>
                  <a:pt x="172" y="10"/>
                </a:lnTo>
                <a:lnTo>
                  <a:pt x="178" y="4"/>
                </a:lnTo>
                <a:lnTo>
                  <a:pt x="186" y="0"/>
                </a:lnTo>
                <a:lnTo>
                  <a:pt x="190" y="2"/>
                </a:lnTo>
                <a:lnTo>
                  <a:pt x="196" y="2"/>
                </a:lnTo>
                <a:lnTo>
                  <a:pt x="196" y="2"/>
                </a:lnTo>
                <a:lnTo>
                  <a:pt x="210" y="12"/>
                </a:lnTo>
                <a:lnTo>
                  <a:pt x="222" y="24"/>
                </a:lnTo>
                <a:lnTo>
                  <a:pt x="246" y="52"/>
                </a:lnTo>
                <a:lnTo>
                  <a:pt x="246" y="52"/>
                </a:lnTo>
                <a:lnTo>
                  <a:pt x="250" y="54"/>
                </a:lnTo>
                <a:lnTo>
                  <a:pt x="254" y="54"/>
                </a:lnTo>
                <a:lnTo>
                  <a:pt x="260" y="54"/>
                </a:lnTo>
                <a:lnTo>
                  <a:pt x="264" y="52"/>
                </a:lnTo>
                <a:lnTo>
                  <a:pt x="264" y="52"/>
                </a:lnTo>
                <a:lnTo>
                  <a:pt x="274" y="38"/>
                </a:lnTo>
                <a:lnTo>
                  <a:pt x="282" y="24"/>
                </a:lnTo>
                <a:lnTo>
                  <a:pt x="292" y="12"/>
                </a:lnTo>
                <a:lnTo>
                  <a:pt x="296" y="6"/>
                </a:lnTo>
                <a:lnTo>
                  <a:pt x="304" y="2"/>
                </a:lnTo>
                <a:lnTo>
                  <a:pt x="304" y="2"/>
                </a:lnTo>
                <a:lnTo>
                  <a:pt x="316" y="0"/>
                </a:lnTo>
                <a:lnTo>
                  <a:pt x="326" y="0"/>
                </a:lnTo>
                <a:lnTo>
                  <a:pt x="336" y="6"/>
                </a:lnTo>
                <a:lnTo>
                  <a:pt x="344" y="14"/>
                </a:lnTo>
                <a:lnTo>
                  <a:pt x="360" y="32"/>
                </a:lnTo>
                <a:lnTo>
                  <a:pt x="370" y="42"/>
                </a:lnTo>
                <a:lnTo>
                  <a:pt x="378" y="50"/>
                </a:lnTo>
                <a:lnTo>
                  <a:pt x="378" y="50"/>
                </a:lnTo>
                <a:lnTo>
                  <a:pt x="384" y="54"/>
                </a:lnTo>
                <a:lnTo>
                  <a:pt x="390" y="56"/>
                </a:lnTo>
                <a:lnTo>
                  <a:pt x="394" y="56"/>
                </a:lnTo>
                <a:lnTo>
                  <a:pt x="398" y="54"/>
                </a:lnTo>
                <a:lnTo>
                  <a:pt x="406" y="50"/>
                </a:lnTo>
                <a:lnTo>
                  <a:pt x="416" y="42"/>
                </a:lnTo>
                <a:lnTo>
                  <a:pt x="430" y="24"/>
                </a:lnTo>
                <a:lnTo>
                  <a:pt x="438" y="16"/>
                </a:lnTo>
                <a:lnTo>
                  <a:pt x="448" y="8"/>
                </a:lnTo>
                <a:lnTo>
                  <a:pt x="448" y="8"/>
                </a:lnTo>
                <a:lnTo>
                  <a:pt x="454" y="6"/>
                </a:lnTo>
                <a:lnTo>
                  <a:pt x="460" y="4"/>
                </a:lnTo>
                <a:lnTo>
                  <a:pt x="466" y="4"/>
                </a:lnTo>
                <a:lnTo>
                  <a:pt x="470" y="6"/>
                </a:lnTo>
                <a:lnTo>
                  <a:pt x="480" y="12"/>
                </a:lnTo>
                <a:lnTo>
                  <a:pt x="490" y="22"/>
                </a:lnTo>
                <a:lnTo>
                  <a:pt x="506" y="44"/>
                </a:lnTo>
                <a:lnTo>
                  <a:pt x="516" y="54"/>
                </a:lnTo>
                <a:lnTo>
                  <a:pt x="526" y="60"/>
                </a:lnTo>
                <a:lnTo>
                  <a:pt x="526" y="60"/>
                </a:lnTo>
                <a:lnTo>
                  <a:pt x="532" y="60"/>
                </a:lnTo>
                <a:lnTo>
                  <a:pt x="536" y="62"/>
                </a:lnTo>
                <a:lnTo>
                  <a:pt x="546" y="58"/>
                </a:lnTo>
                <a:lnTo>
                  <a:pt x="554" y="52"/>
                </a:lnTo>
                <a:lnTo>
                  <a:pt x="562" y="42"/>
                </a:lnTo>
                <a:lnTo>
                  <a:pt x="578" y="24"/>
                </a:lnTo>
                <a:lnTo>
                  <a:pt x="586" y="16"/>
                </a:lnTo>
                <a:lnTo>
                  <a:pt x="596" y="10"/>
                </a:lnTo>
                <a:lnTo>
                  <a:pt x="596" y="10"/>
                </a:lnTo>
                <a:lnTo>
                  <a:pt x="602" y="6"/>
                </a:lnTo>
                <a:lnTo>
                  <a:pt x="608" y="6"/>
                </a:lnTo>
                <a:lnTo>
                  <a:pt x="614" y="6"/>
                </a:lnTo>
                <a:lnTo>
                  <a:pt x="618" y="8"/>
                </a:lnTo>
                <a:lnTo>
                  <a:pt x="628" y="14"/>
                </a:lnTo>
                <a:lnTo>
                  <a:pt x="638" y="24"/>
                </a:lnTo>
                <a:lnTo>
                  <a:pt x="656" y="46"/>
                </a:lnTo>
                <a:lnTo>
                  <a:pt x="666" y="56"/>
                </a:lnTo>
                <a:lnTo>
                  <a:pt x="678" y="64"/>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39" name="Freeform 691"/>
          <p:cNvSpPr>
            <a:spLocks/>
          </p:cNvSpPr>
          <p:nvPr/>
        </p:nvSpPr>
        <p:spPr bwMode="auto">
          <a:xfrm>
            <a:off x="2644780" y="2590800"/>
            <a:ext cx="1076325" cy="101600"/>
          </a:xfrm>
          <a:custGeom>
            <a:avLst/>
            <a:gdLst>
              <a:gd name="T0" fmla="*/ 0 w 678"/>
              <a:gd name="T1" fmla="*/ 58 h 64"/>
              <a:gd name="T2" fmla="*/ 24 w 678"/>
              <a:gd name="T3" fmla="*/ 34 h 64"/>
              <a:gd name="T4" fmla="*/ 32 w 678"/>
              <a:gd name="T5" fmla="*/ 22 h 64"/>
              <a:gd name="T6" fmla="*/ 44 w 678"/>
              <a:gd name="T7" fmla="*/ 10 h 64"/>
              <a:gd name="T8" fmla="*/ 54 w 678"/>
              <a:gd name="T9" fmla="*/ 2 h 64"/>
              <a:gd name="T10" fmla="*/ 62 w 678"/>
              <a:gd name="T11" fmla="*/ 2 h 64"/>
              <a:gd name="T12" fmla="*/ 72 w 678"/>
              <a:gd name="T13" fmla="*/ 12 h 64"/>
              <a:gd name="T14" fmla="*/ 78 w 678"/>
              <a:gd name="T15" fmla="*/ 24 h 64"/>
              <a:gd name="T16" fmla="*/ 92 w 678"/>
              <a:gd name="T17" fmla="*/ 44 h 64"/>
              <a:gd name="T18" fmla="*/ 110 w 678"/>
              <a:gd name="T19" fmla="*/ 56 h 64"/>
              <a:gd name="T20" fmla="*/ 130 w 678"/>
              <a:gd name="T21" fmla="*/ 56 h 64"/>
              <a:gd name="T22" fmla="*/ 142 w 678"/>
              <a:gd name="T23" fmla="*/ 50 h 64"/>
              <a:gd name="T24" fmla="*/ 154 w 678"/>
              <a:gd name="T25" fmla="*/ 36 h 64"/>
              <a:gd name="T26" fmla="*/ 172 w 678"/>
              <a:gd name="T27" fmla="*/ 10 h 64"/>
              <a:gd name="T28" fmla="*/ 186 w 678"/>
              <a:gd name="T29" fmla="*/ 2 h 64"/>
              <a:gd name="T30" fmla="*/ 196 w 678"/>
              <a:gd name="T31" fmla="*/ 4 h 64"/>
              <a:gd name="T32" fmla="*/ 210 w 678"/>
              <a:gd name="T33" fmla="*/ 12 h 64"/>
              <a:gd name="T34" fmla="*/ 246 w 678"/>
              <a:gd name="T35" fmla="*/ 52 h 64"/>
              <a:gd name="T36" fmla="*/ 250 w 678"/>
              <a:gd name="T37" fmla="*/ 54 h 64"/>
              <a:gd name="T38" fmla="*/ 260 w 678"/>
              <a:gd name="T39" fmla="*/ 54 h 64"/>
              <a:gd name="T40" fmla="*/ 264 w 678"/>
              <a:gd name="T41" fmla="*/ 52 h 64"/>
              <a:gd name="T42" fmla="*/ 282 w 678"/>
              <a:gd name="T43" fmla="*/ 26 h 64"/>
              <a:gd name="T44" fmla="*/ 296 w 678"/>
              <a:gd name="T45" fmla="*/ 6 h 64"/>
              <a:gd name="T46" fmla="*/ 304 w 678"/>
              <a:gd name="T47" fmla="*/ 4 h 64"/>
              <a:gd name="T48" fmla="*/ 326 w 678"/>
              <a:gd name="T49" fmla="*/ 2 h 64"/>
              <a:gd name="T50" fmla="*/ 344 w 678"/>
              <a:gd name="T51" fmla="*/ 14 h 64"/>
              <a:gd name="T52" fmla="*/ 370 w 678"/>
              <a:gd name="T53" fmla="*/ 42 h 64"/>
              <a:gd name="T54" fmla="*/ 378 w 678"/>
              <a:gd name="T55" fmla="*/ 50 h 64"/>
              <a:gd name="T56" fmla="*/ 388 w 678"/>
              <a:gd name="T57" fmla="*/ 56 h 64"/>
              <a:gd name="T58" fmla="*/ 398 w 678"/>
              <a:gd name="T59" fmla="*/ 56 h 64"/>
              <a:gd name="T60" fmla="*/ 414 w 678"/>
              <a:gd name="T61" fmla="*/ 44 h 64"/>
              <a:gd name="T62" fmla="*/ 438 w 678"/>
              <a:gd name="T63" fmla="*/ 16 h 64"/>
              <a:gd name="T64" fmla="*/ 448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0 h 64"/>
              <a:gd name="T76" fmla="*/ 536 w 678"/>
              <a:gd name="T77" fmla="*/ 62 h 64"/>
              <a:gd name="T78" fmla="*/ 554 w 678"/>
              <a:gd name="T79" fmla="*/ 52 h 64"/>
              <a:gd name="T80" fmla="*/ 578 w 678"/>
              <a:gd name="T81" fmla="*/ 24 h 64"/>
              <a:gd name="T82" fmla="*/ 596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4" y="34"/>
                </a:lnTo>
                <a:lnTo>
                  <a:pt x="24" y="34"/>
                </a:lnTo>
                <a:lnTo>
                  <a:pt x="32" y="22"/>
                </a:lnTo>
                <a:lnTo>
                  <a:pt x="44" y="10"/>
                </a:lnTo>
                <a:lnTo>
                  <a:pt x="44" y="10"/>
                </a:lnTo>
                <a:lnTo>
                  <a:pt x="48" y="4"/>
                </a:lnTo>
                <a:lnTo>
                  <a:pt x="54" y="2"/>
                </a:lnTo>
                <a:lnTo>
                  <a:pt x="58" y="2"/>
                </a:lnTo>
                <a:lnTo>
                  <a:pt x="62" y="2"/>
                </a:lnTo>
                <a:lnTo>
                  <a:pt x="68" y="8"/>
                </a:lnTo>
                <a:lnTo>
                  <a:pt x="72" y="12"/>
                </a:lnTo>
                <a:lnTo>
                  <a:pt x="72" y="12"/>
                </a:lnTo>
                <a:lnTo>
                  <a:pt x="78" y="24"/>
                </a:lnTo>
                <a:lnTo>
                  <a:pt x="86" y="36"/>
                </a:lnTo>
                <a:lnTo>
                  <a:pt x="92" y="44"/>
                </a:lnTo>
                <a:lnTo>
                  <a:pt x="102" y="52"/>
                </a:lnTo>
                <a:lnTo>
                  <a:pt x="110" y="56"/>
                </a:lnTo>
                <a:lnTo>
                  <a:pt x="120" y="56"/>
                </a:lnTo>
                <a:lnTo>
                  <a:pt x="130" y="56"/>
                </a:lnTo>
                <a:lnTo>
                  <a:pt x="142" y="50"/>
                </a:lnTo>
                <a:lnTo>
                  <a:pt x="142" y="50"/>
                </a:lnTo>
                <a:lnTo>
                  <a:pt x="148" y="44"/>
                </a:lnTo>
                <a:lnTo>
                  <a:pt x="154" y="36"/>
                </a:lnTo>
                <a:lnTo>
                  <a:pt x="166" y="18"/>
                </a:lnTo>
                <a:lnTo>
                  <a:pt x="172" y="10"/>
                </a:lnTo>
                <a:lnTo>
                  <a:pt x="178" y="4"/>
                </a:lnTo>
                <a:lnTo>
                  <a:pt x="186" y="2"/>
                </a:lnTo>
                <a:lnTo>
                  <a:pt x="190" y="2"/>
                </a:lnTo>
                <a:lnTo>
                  <a:pt x="196" y="4"/>
                </a:lnTo>
                <a:lnTo>
                  <a:pt x="196" y="4"/>
                </a:lnTo>
                <a:lnTo>
                  <a:pt x="210" y="12"/>
                </a:lnTo>
                <a:lnTo>
                  <a:pt x="222" y="26"/>
                </a:lnTo>
                <a:lnTo>
                  <a:pt x="246" y="52"/>
                </a:lnTo>
                <a:lnTo>
                  <a:pt x="246" y="52"/>
                </a:lnTo>
                <a:lnTo>
                  <a:pt x="250" y="54"/>
                </a:lnTo>
                <a:lnTo>
                  <a:pt x="254" y="56"/>
                </a:lnTo>
                <a:lnTo>
                  <a:pt x="260" y="54"/>
                </a:lnTo>
                <a:lnTo>
                  <a:pt x="264" y="52"/>
                </a:lnTo>
                <a:lnTo>
                  <a:pt x="264" y="52"/>
                </a:lnTo>
                <a:lnTo>
                  <a:pt x="274" y="40"/>
                </a:lnTo>
                <a:lnTo>
                  <a:pt x="282" y="26"/>
                </a:lnTo>
                <a:lnTo>
                  <a:pt x="290" y="12"/>
                </a:lnTo>
                <a:lnTo>
                  <a:pt x="296" y="6"/>
                </a:lnTo>
                <a:lnTo>
                  <a:pt x="304" y="4"/>
                </a:lnTo>
                <a:lnTo>
                  <a:pt x="304" y="4"/>
                </a:lnTo>
                <a:lnTo>
                  <a:pt x="316" y="0"/>
                </a:lnTo>
                <a:lnTo>
                  <a:pt x="326" y="2"/>
                </a:lnTo>
                <a:lnTo>
                  <a:pt x="336" y="6"/>
                </a:lnTo>
                <a:lnTo>
                  <a:pt x="344" y="14"/>
                </a:lnTo>
                <a:lnTo>
                  <a:pt x="360" y="34"/>
                </a:lnTo>
                <a:lnTo>
                  <a:pt x="370" y="42"/>
                </a:lnTo>
                <a:lnTo>
                  <a:pt x="378" y="50"/>
                </a:lnTo>
                <a:lnTo>
                  <a:pt x="378" y="50"/>
                </a:lnTo>
                <a:lnTo>
                  <a:pt x="384" y="54"/>
                </a:lnTo>
                <a:lnTo>
                  <a:pt x="388" y="56"/>
                </a:lnTo>
                <a:lnTo>
                  <a:pt x="394" y="56"/>
                </a:lnTo>
                <a:lnTo>
                  <a:pt x="398" y="56"/>
                </a:lnTo>
                <a:lnTo>
                  <a:pt x="406" y="52"/>
                </a:lnTo>
                <a:lnTo>
                  <a:pt x="414" y="44"/>
                </a:lnTo>
                <a:lnTo>
                  <a:pt x="430" y="24"/>
                </a:lnTo>
                <a:lnTo>
                  <a:pt x="438" y="16"/>
                </a:lnTo>
                <a:lnTo>
                  <a:pt x="448" y="10"/>
                </a:lnTo>
                <a:lnTo>
                  <a:pt x="448" y="10"/>
                </a:lnTo>
                <a:lnTo>
                  <a:pt x="454" y="6"/>
                </a:lnTo>
                <a:lnTo>
                  <a:pt x="460" y="6"/>
                </a:lnTo>
                <a:lnTo>
                  <a:pt x="466" y="6"/>
                </a:lnTo>
                <a:lnTo>
                  <a:pt x="470" y="8"/>
                </a:lnTo>
                <a:lnTo>
                  <a:pt x="480" y="14"/>
                </a:lnTo>
                <a:lnTo>
                  <a:pt x="490" y="24"/>
                </a:lnTo>
                <a:lnTo>
                  <a:pt x="506" y="44"/>
                </a:lnTo>
                <a:lnTo>
                  <a:pt x="516" y="54"/>
                </a:lnTo>
                <a:lnTo>
                  <a:pt x="526" y="60"/>
                </a:lnTo>
                <a:lnTo>
                  <a:pt x="526" y="60"/>
                </a:lnTo>
                <a:lnTo>
                  <a:pt x="532" y="62"/>
                </a:lnTo>
                <a:lnTo>
                  <a:pt x="536" y="62"/>
                </a:lnTo>
                <a:lnTo>
                  <a:pt x="546" y="58"/>
                </a:lnTo>
                <a:lnTo>
                  <a:pt x="554" y="52"/>
                </a:lnTo>
                <a:lnTo>
                  <a:pt x="562" y="44"/>
                </a:lnTo>
                <a:lnTo>
                  <a:pt x="578" y="24"/>
                </a:lnTo>
                <a:lnTo>
                  <a:pt x="586" y="16"/>
                </a:lnTo>
                <a:lnTo>
                  <a:pt x="596" y="10"/>
                </a:lnTo>
                <a:lnTo>
                  <a:pt x="596" y="10"/>
                </a:lnTo>
                <a:lnTo>
                  <a:pt x="602" y="8"/>
                </a:lnTo>
                <a:lnTo>
                  <a:pt x="608" y="6"/>
                </a:lnTo>
                <a:lnTo>
                  <a:pt x="614" y="8"/>
                </a:lnTo>
                <a:lnTo>
                  <a:pt x="618" y="10"/>
                </a:lnTo>
                <a:lnTo>
                  <a:pt x="628" y="16"/>
                </a:lnTo>
                <a:lnTo>
                  <a:pt x="638" y="24"/>
                </a:lnTo>
                <a:lnTo>
                  <a:pt x="656" y="46"/>
                </a:lnTo>
                <a:lnTo>
                  <a:pt x="666" y="56"/>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0" name="Freeform 692"/>
          <p:cNvSpPr>
            <a:spLocks/>
          </p:cNvSpPr>
          <p:nvPr/>
        </p:nvSpPr>
        <p:spPr bwMode="auto">
          <a:xfrm>
            <a:off x="2584456" y="3986213"/>
            <a:ext cx="1076325" cy="101600"/>
          </a:xfrm>
          <a:custGeom>
            <a:avLst/>
            <a:gdLst>
              <a:gd name="T0" fmla="*/ 0 w 678"/>
              <a:gd name="T1" fmla="*/ 58 h 64"/>
              <a:gd name="T2" fmla="*/ 22 w 678"/>
              <a:gd name="T3" fmla="*/ 34 h 64"/>
              <a:gd name="T4" fmla="*/ 32 w 678"/>
              <a:gd name="T5" fmla="*/ 22 h 64"/>
              <a:gd name="T6" fmla="*/ 44 w 678"/>
              <a:gd name="T7" fmla="*/ 10 h 64"/>
              <a:gd name="T8" fmla="*/ 54 w 678"/>
              <a:gd name="T9" fmla="*/ 2 h 64"/>
              <a:gd name="T10" fmla="*/ 62 w 678"/>
              <a:gd name="T11" fmla="*/ 4 h 64"/>
              <a:gd name="T12" fmla="*/ 72 w 678"/>
              <a:gd name="T13" fmla="*/ 14 h 64"/>
              <a:gd name="T14" fmla="*/ 78 w 678"/>
              <a:gd name="T15" fmla="*/ 26 h 64"/>
              <a:gd name="T16" fmla="*/ 92 w 678"/>
              <a:gd name="T17" fmla="*/ 44 h 64"/>
              <a:gd name="T18" fmla="*/ 110 w 678"/>
              <a:gd name="T19" fmla="*/ 56 h 64"/>
              <a:gd name="T20" fmla="*/ 130 w 678"/>
              <a:gd name="T21" fmla="*/ 56 h 64"/>
              <a:gd name="T22" fmla="*/ 142 w 678"/>
              <a:gd name="T23" fmla="*/ 50 h 64"/>
              <a:gd name="T24" fmla="*/ 154 w 678"/>
              <a:gd name="T25" fmla="*/ 38 h 64"/>
              <a:gd name="T26" fmla="*/ 172 w 678"/>
              <a:gd name="T27" fmla="*/ 10 h 64"/>
              <a:gd name="T28" fmla="*/ 186 w 678"/>
              <a:gd name="T29" fmla="*/ 2 h 64"/>
              <a:gd name="T30" fmla="*/ 196 w 678"/>
              <a:gd name="T31" fmla="*/ 4 h 64"/>
              <a:gd name="T32" fmla="*/ 208 w 678"/>
              <a:gd name="T33" fmla="*/ 14 h 64"/>
              <a:gd name="T34" fmla="*/ 246 w 678"/>
              <a:gd name="T35" fmla="*/ 54 h 64"/>
              <a:gd name="T36" fmla="*/ 250 w 678"/>
              <a:gd name="T37" fmla="*/ 56 h 64"/>
              <a:gd name="T38" fmla="*/ 260 w 678"/>
              <a:gd name="T39" fmla="*/ 56 h 64"/>
              <a:gd name="T40" fmla="*/ 264 w 678"/>
              <a:gd name="T41" fmla="*/ 54 h 64"/>
              <a:gd name="T42" fmla="*/ 282 w 678"/>
              <a:gd name="T43" fmla="*/ 26 h 64"/>
              <a:gd name="T44" fmla="*/ 296 w 678"/>
              <a:gd name="T45" fmla="*/ 8 h 64"/>
              <a:gd name="T46" fmla="*/ 304 w 678"/>
              <a:gd name="T47" fmla="*/ 4 h 64"/>
              <a:gd name="T48" fmla="*/ 326 w 678"/>
              <a:gd name="T49" fmla="*/ 2 h 64"/>
              <a:gd name="T50" fmla="*/ 344 w 678"/>
              <a:gd name="T51" fmla="*/ 14 h 64"/>
              <a:gd name="T52" fmla="*/ 368 w 678"/>
              <a:gd name="T53" fmla="*/ 44 h 64"/>
              <a:gd name="T54" fmla="*/ 378 w 678"/>
              <a:gd name="T55" fmla="*/ 52 h 64"/>
              <a:gd name="T56" fmla="*/ 388 w 678"/>
              <a:gd name="T57" fmla="*/ 56 h 64"/>
              <a:gd name="T58" fmla="*/ 398 w 678"/>
              <a:gd name="T59" fmla="*/ 56 h 64"/>
              <a:gd name="T60" fmla="*/ 414 w 678"/>
              <a:gd name="T61" fmla="*/ 44 h 64"/>
              <a:gd name="T62" fmla="*/ 438 w 678"/>
              <a:gd name="T63" fmla="*/ 16 h 64"/>
              <a:gd name="T64" fmla="*/ 446 w 678"/>
              <a:gd name="T65" fmla="*/ 10 h 64"/>
              <a:gd name="T66" fmla="*/ 460 w 678"/>
              <a:gd name="T67" fmla="*/ 6 h 64"/>
              <a:gd name="T68" fmla="*/ 470 w 678"/>
              <a:gd name="T69" fmla="*/ 8 h 64"/>
              <a:gd name="T70" fmla="*/ 490 w 678"/>
              <a:gd name="T71" fmla="*/ 24 h 64"/>
              <a:gd name="T72" fmla="*/ 516 w 678"/>
              <a:gd name="T73" fmla="*/ 54 h 64"/>
              <a:gd name="T74" fmla="*/ 526 w 678"/>
              <a:gd name="T75" fmla="*/ 62 h 64"/>
              <a:gd name="T76" fmla="*/ 536 w 678"/>
              <a:gd name="T77" fmla="*/ 62 h 64"/>
              <a:gd name="T78" fmla="*/ 554 w 678"/>
              <a:gd name="T79" fmla="*/ 54 h 64"/>
              <a:gd name="T80" fmla="*/ 578 w 678"/>
              <a:gd name="T81" fmla="*/ 24 h 64"/>
              <a:gd name="T82" fmla="*/ 594 w 678"/>
              <a:gd name="T83" fmla="*/ 10 h 64"/>
              <a:gd name="T84" fmla="*/ 602 w 678"/>
              <a:gd name="T85" fmla="*/ 8 h 64"/>
              <a:gd name="T86" fmla="*/ 614 w 678"/>
              <a:gd name="T87" fmla="*/ 8 h 64"/>
              <a:gd name="T88" fmla="*/ 628 w 678"/>
              <a:gd name="T89" fmla="*/ 16 h 64"/>
              <a:gd name="T90" fmla="*/ 656 w 678"/>
              <a:gd name="T91" fmla="*/ 46 h 64"/>
              <a:gd name="T92" fmla="*/ 678 w 678"/>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8" h="64">
                <a:moveTo>
                  <a:pt x="0" y="58"/>
                </a:moveTo>
                <a:lnTo>
                  <a:pt x="0" y="58"/>
                </a:lnTo>
                <a:lnTo>
                  <a:pt x="14" y="46"/>
                </a:lnTo>
                <a:lnTo>
                  <a:pt x="22" y="34"/>
                </a:lnTo>
                <a:lnTo>
                  <a:pt x="22" y="34"/>
                </a:lnTo>
                <a:lnTo>
                  <a:pt x="32" y="22"/>
                </a:lnTo>
                <a:lnTo>
                  <a:pt x="44" y="10"/>
                </a:lnTo>
                <a:lnTo>
                  <a:pt x="44" y="10"/>
                </a:lnTo>
                <a:lnTo>
                  <a:pt x="48" y="4"/>
                </a:lnTo>
                <a:lnTo>
                  <a:pt x="54" y="2"/>
                </a:lnTo>
                <a:lnTo>
                  <a:pt x="58" y="2"/>
                </a:lnTo>
                <a:lnTo>
                  <a:pt x="62" y="4"/>
                </a:lnTo>
                <a:lnTo>
                  <a:pt x="68" y="8"/>
                </a:lnTo>
                <a:lnTo>
                  <a:pt x="72" y="14"/>
                </a:lnTo>
                <a:lnTo>
                  <a:pt x="72" y="14"/>
                </a:lnTo>
                <a:lnTo>
                  <a:pt x="78" y="26"/>
                </a:lnTo>
                <a:lnTo>
                  <a:pt x="84" y="36"/>
                </a:lnTo>
                <a:lnTo>
                  <a:pt x="92" y="44"/>
                </a:lnTo>
                <a:lnTo>
                  <a:pt x="100" y="52"/>
                </a:lnTo>
                <a:lnTo>
                  <a:pt x="110" y="56"/>
                </a:lnTo>
                <a:lnTo>
                  <a:pt x="120" y="58"/>
                </a:lnTo>
                <a:lnTo>
                  <a:pt x="130" y="56"/>
                </a:lnTo>
                <a:lnTo>
                  <a:pt x="142" y="50"/>
                </a:lnTo>
                <a:lnTo>
                  <a:pt x="142" y="50"/>
                </a:lnTo>
                <a:lnTo>
                  <a:pt x="148" y="46"/>
                </a:lnTo>
                <a:lnTo>
                  <a:pt x="154" y="38"/>
                </a:lnTo>
                <a:lnTo>
                  <a:pt x="166" y="18"/>
                </a:lnTo>
                <a:lnTo>
                  <a:pt x="172" y="10"/>
                </a:lnTo>
                <a:lnTo>
                  <a:pt x="178" y="4"/>
                </a:lnTo>
                <a:lnTo>
                  <a:pt x="186" y="2"/>
                </a:lnTo>
                <a:lnTo>
                  <a:pt x="190" y="2"/>
                </a:lnTo>
                <a:lnTo>
                  <a:pt x="196" y="4"/>
                </a:lnTo>
                <a:lnTo>
                  <a:pt x="196" y="4"/>
                </a:lnTo>
                <a:lnTo>
                  <a:pt x="208" y="14"/>
                </a:lnTo>
                <a:lnTo>
                  <a:pt x="222" y="26"/>
                </a:lnTo>
                <a:lnTo>
                  <a:pt x="246" y="54"/>
                </a:lnTo>
                <a:lnTo>
                  <a:pt x="246" y="54"/>
                </a:lnTo>
                <a:lnTo>
                  <a:pt x="250" y="56"/>
                </a:lnTo>
                <a:lnTo>
                  <a:pt x="254" y="56"/>
                </a:lnTo>
                <a:lnTo>
                  <a:pt x="260" y="56"/>
                </a:lnTo>
                <a:lnTo>
                  <a:pt x="264" y="54"/>
                </a:lnTo>
                <a:lnTo>
                  <a:pt x="264" y="54"/>
                </a:lnTo>
                <a:lnTo>
                  <a:pt x="274" y="40"/>
                </a:lnTo>
                <a:lnTo>
                  <a:pt x="282" y="26"/>
                </a:lnTo>
                <a:lnTo>
                  <a:pt x="290" y="12"/>
                </a:lnTo>
                <a:lnTo>
                  <a:pt x="296" y="8"/>
                </a:lnTo>
                <a:lnTo>
                  <a:pt x="304" y="4"/>
                </a:lnTo>
                <a:lnTo>
                  <a:pt x="304" y="4"/>
                </a:lnTo>
                <a:lnTo>
                  <a:pt x="316" y="0"/>
                </a:lnTo>
                <a:lnTo>
                  <a:pt x="326" y="2"/>
                </a:lnTo>
                <a:lnTo>
                  <a:pt x="336" y="8"/>
                </a:lnTo>
                <a:lnTo>
                  <a:pt x="344" y="14"/>
                </a:lnTo>
                <a:lnTo>
                  <a:pt x="360" y="34"/>
                </a:lnTo>
                <a:lnTo>
                  <a:pt x="368" y="44"/>
                </a:lnTo>
                <a:lnTo>
                  <a:pt x="378" y="52"/>
                </a:lnTo>
                <a:lnTo>
                  <a:pt x="378" y="52"/>
                </a:lnTo>
                <a:lnTo>
                  <a:pt x="384" y="54"/>
                </a:lnTo>
                <a:lnTo>
                  <a:pt x="388" y="56"/>
                </a:lnTo>
                <a:lnTo>
                  <a:pt x="394" y="56"/>
                </a:lnTo>
                <a:lnTo>
                  <a:pt x="398" y="56"/>
                </a:lnTo>
                <a:lnTo>
                  <a:pt x="406" y="52"/>
                </a:lnTo>
                <a:lnTo>
                  <a:pt x="414" y="44"/>
                </a:lnTo>
                <a:lnTo>
                  <a:pt x="430" y="26"/>
                </a:lnTo>
                <a:lnTo>
                  <a:pt x="438" y="16"/>
                </a:lnTo>
                <a:lnTo>
                  <a:pt x="446" y="10"/>
                </a:lnTo>
                <a:lnTo>
                  <a:pt x="446" y="10"/>
                </a:lnTo>
                <a:lnTo>
                  <a:pt x="454" y="8"/>
                </a:lnTo>
                <a:lnTo>
                  <a:pt x="460" y="6"/>
                </a:lnTo>
                <a:lnTo>
                  <a:pt x="466" y="6"/>
                </a:lnTo>
                <a:lnTo>
                  <a:pt x="470" y="8"/>
                </a:lnTo>
                <a:lnTo>
                  <a:pt x="480" y="14"/>
                </a:lnTo>
                <a:lnTo>
                  <a:pt x="490" y="24"/>
                </a:lnTo>
                <a:lnTo>
                  <a:pt x="506" y="46"/>
                </a:lnTo>
                <a:lnTo>
                  <a:pt x="516" y="54"/>
                </a:lnTo>
                <a:lnTo>
                  <a:pt x="526" y="62"/>
                </a:lnTo>
                <a:lnTo>
                  <a:pt x="526" y="62"/>
                </a:lnTo>
                <a:lnTo>
                  <a:pt x="532" y="62"/>
                </a:lnTo>
                <a:lnTo>
                  <a:pt x="536" y="62"/>
                </a:lnTo>
                <a:lnTo>
                  <a:pt x="546" y="60"/>
                </a:lnTo>
                <a:lnTo>
                  <a:pt x="554" y="54"/>
                </a:lnTo>
                <a:lnTo>
                  <a:pt x="562" y="44"/>
                </a:lnTo>
                <a:lnTo>
                  <a:pt x="578" y="24"/>
                </a:lnTo>
                <a:lnTo>
                  <a:pt x="586" y="16"/>
                </a:lnTo>
                <a:lnTo>
                  <a:pt x="594" y="10"/>
                </a:lnTo>
                <a:lnTo>
                  <a:pt x="594" y="10"/>
                </a:lnTo>
                <a:lnTo>
                  <a:pt x="602" y="8"/>
                </a:lnTo>
                <a:lnTo>
                  <a:pt x="608" y="8"/>
                </a:lnTo>
                <a:lnTo>
                  <a:pt x="614" y="8"/>
                </a:lnTo>
                <a:lnTo>
                  <a:pt x="618" y="10"/>
                </a:lnTo>
                <a:lnTo>
                  <a:pt x="628" y="16"/>
                </a:lnTo>
                <a:lnTo>
                  <a:pt x="638" y="26"/>
                </a:lnTo>
                <a:lnTo>
                  <a:pt x="656" y="46"/>
                </a:lnTo>
                <a:lnTo>
                  <a:pt x="666" y="58"/>
                </a:lnTo>
                <a:lnTo>
                  <a:pt x="678"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1" name="Freeform 693"/>
          <p:cNvSpPr>
            <a:spLocks/>
          </p:cNvSpPr>
          <p:nvPr/>
        </p:nvSpPr>
        <p:spPr bwMode="auto">
          <a:xfrm>
            <a:off x="2603513" y="3887788"/>
            <a:ext cx="1073151" cy="101600"/>
          </a:xfrm>
          <a:custGeom>
            <a:avLst/>
            <a:gdLst>
              <a:gd name="T0" fmla="*/ 0 w 676"/>
              <a:gd name="T1" fmla="*/ 56 h 64"/>
              <a:gd name="T2" fmla="*/ 22 w 676"/>
              <a:gd name="T3" fmla="*/ 32 h 64"/>
              <a:gd name="T4" fmla="*/ 32 w 676"/>
              <a:gd name="T5" fmla="*/ 20 h 64"/>
              <a:gd name="T6" fmla="*/ 42 w 676"/>
              <a:gd name="T7" fmla="*/ 8 h 64"/>
              <a:gd name="T8" fmla="*/ 52 w 676"/>
              <a:gd name="T9" fmla="*/ 0 h 64"/>
              <a:gd name="T10" fmla="*/ 60 w 676"/>
              <a:gd name="T11" fmla="*/ 2 h 64"/>
              <a:gd name="T12" fmla="*/ 70 w 676"/>
              <a:gd name="T13" fmla="*/ 12 h 64"/>
              <a:gd name="T14" fmla="*/ 76 w 676"/>
              <a:gd name="T15" fmla="*/ 24 h 64"/>
              <a:gd name="T16" fmla="*/ 92 w 676"/>
              <a:gd name="T17" fmla="*/ 44 h 64"/>
              <a:gd name="T18" fmla="*/ 108 w 676"/>
              <a:gd name="T19" fmla="*/ 54 h 64"/>
              <a:gd name="T20" fmla="*/ 128 w 676"/>
              <a:gd name="T21" fmla="*/ 54 h 64"/>
              <a:gd name="T22" fmla="*/ 140 w 676"/>
              <a:gd name="T23" fmla="*/ 50 h 64"/>
              <a:gd name="T24" fmla="*/ 152 w 676"/>
              <a:gd name="T25" fmla="*/ 36 h 64"/>
              <a:gd name="T26" fmla="*/ 170 w 676"/>
              <a:gd name="T27" fmla="*/ 10 h 64"/>
              <a:gd name="T28" fmla="*/ 184 w 676"/>
              <a:gd name="T29" fmla="*/ 0 h 64"/>
              <a:gd name="T30" fmla="*/ 194 w 676"/>
              <a:gd name="T31" fmla="*/ 2 h 64"/>
              <a:gd name="T32" fmla="*/ 208 w 676"/>
              <a:gd name="T33" fmla="*/ 12 h 64"/>
              <a:gd name="T34" fmla="*/ 244 w 676"/>
              <a:gd name="T35" fmla="*/ 52 h 64"/>
              <a:gd name="T36" fmla="*/ 248 w 676"/>
              <a:gd name="T37" fmla="*/ 54 h 64"/>
              <a:gd name="T38" fmla="*/ 258 w 676"/>
              <a:gd name="T39" fmla="*/ 54 h 64"/>
              <a:gd name="T40" fmla="*/ 262 w 676"/>
              <a:gd name="T41" fmla="*/ 52 h 64"/>
              <a:gd name="T42" fmla="*/ 280 w 676"/>
              <a:gd name="T43" fmla="*/ 24 h 64"/>
              <a:gd name="T44" fmla="*/ 294 w 676"/>
              <a:gd name="T45" fmla="*/ 6 h 64"/>
              <a:gd name="T46" fmla="*/ 302 w 676"/>
              <a:gd name="T47" fmla="*/ 2 h 64"/>
              <a:gd name="T48" fmla="*/ 324 w 676"/>
              <a:gd name="T49" fmla="*/ 0 h 64"/>
              <a:gd name="T50" fmla="*/ 342 w 676"/>
              <a:gd name="T51" fmla="*/ 14 h 64"/>
              <a:gd name="T52" fmla="*/ 368 w 676"/>
              <a:gd name="T53" fmla="*/ 42 h 64"/>
              <a:gd name="T54" fmla="*/ 376 w 676"/>
              <a:gd name="T55" fmla="*/ 50 h 64"/>
              <a:gd name="T56" fmla="*/ 388 w 676"/>
              <a:gd name="T57" fmla="*/ 56 h 64"/>
              <a:gd name="T58" fmla="*/ 396 w 676"/>
              <a:gd name="T59" fmla="*/ 54 h 64"/>
              <a:gd name="T60" fmla="*/ 414 w 676"/>
              <a:gd name="T61" fmla="*/ 42 h 64"/>
              <a:gd name="T62" fmla="*/ 436 w 676"/>
              <a:gd name="T63" fmla="*/ 16 h 64"/>
              <a:gd name="T64" fmla="*/ 446 w 676"/>
              <a:gd name="T65" fmla="*/ 8 h 64"/>
              <a:gd name="T66" fmla="*/ 458 w 676"/>
              <a:gd name="T67" fmla="*/ 4 h 64"/>
              <a:gd name="T68" fmla="*/ 470 w 676"/>
              <a:gd name="T69" fmla="*/ 6 h 64"/>
              <a:gd name="T70" fmla="*/ 488 w 676"/>
              <a:gd name="T71" fmla="*/ 22 h 64"/>
              <a:gd name="T72" fmla="*/ 514 w 676"/>
              <a:gd name="T73" fmla="*/ 54 h 64"/>
              <a:gd name="T74" fmla="*/ 524 w 676"/>
              <a:gd name="T75" fmla="*/ 60 h 64"/>
              <a:gd name="T76" fmla="*/ 534 w 676"/>
              <a:gd name="T77" fmla="*/ 62 h 64"/>
              <a:gd name="T78" fmla="*/ 554 w 676"/>
              <a:gd name="T79" fmla="*/ 52 h 64"/>
              <a:gd name="T80" fmla="*/ 576 w 676"/>
              <a:gd name="T81" fmla="*/ 24 h 64"/>
              <a:gd name="T82" fmla="*/ 594 w 676"/>
              <a:gd name="T83" fmla="*/ 10 h 64"/>
              <a:gd name="T84" fmla="*/ 600 w 676"/>
              <a:gd name="T85" fmla="*/ 6 h 64"/>
              <a:gd name="T86" fmla="*/ 612 w 676"/>
              <a:gd name="T87" fmla="*/ 6 h 64"/>
              <a:gd name="T88" fmla="*/ 628 w 676"/>
              <a:gd name="T89" fmla="*/ 14 h 64"/>
              <a:gd name="T90" fmla="*/ 654 w 676"/>
              <a:gd name="T91" fmla="*/ 46 h 64"/>
              <a:gd name="T92" fmla="*/ 676 w 676"/>
              <a:gd name="T9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6" h="64">
                <a:moveTo>
                  <a:pt x="0" y="56"/>
                </a:moveTo>
                <a:lnTo>
                  <a:pt x="0" y="56"/>
                </a:lnTo>
                <a:lnTo>
                  <a:pt x="12" y="44"/>
                </a:lnTo>
                <a:lnTo>
                  <a:pt x="22" y="32"/>
                </a:lnTo>
                <a:lnTo>
                  <a:pt x="22" y="32"/>
                </a:lnTo>
                <a:lnTo>
                  <a:pt x="32" y="20"/>
                </a:lnTo>
                <a:lnTo>
                  <a:pt x="42" y="8"/>
                </a:lnTo>
                <a:lnTo>
                  <a:pt x="42" y="8"/>
                </a:lnTo>
                <a:lnTo>
                  <a:pt x="48" y="4"/>
                </a:lnTo>
                <a:lnTo>
                  <a:pt x="52" y="0"/>
                </a:lnTo>
                <a:lnTo>
                  <a:pt x="56" y="0"/>
                </a:lnTo>
                <a:lnTo>
                  <a:pt x="60" y="2"/>
                </a:lnTo>
                <a:lnTo>
                  <a:pt x="68" y="8"/>
                </a:lnTo>
                <a:lnTo>
                  <a:pt x="70" y="12"/>
                </a:lnTo>
                <a:lnTo>
                  <a:pt x="70" y="12"/>
                </a:lnTo>
                <a:lnTo>
                  <a:pt x="76" y="24"/>
                </a:lnTo>
                <a:lnTo>
                  <a:pt x="84" y="34"/>
                </a:lnTo>
                <a:lnTo>
                  <a:pt x="92" y="44"/>
                </a:lnTo>
                <a:lnTo>
                  <a:pt x="100" y="50"/>
                </a:lnTo>
                <a:lnTo>
                  <a:pt x="108" y="54"/>
                </a:lnTo>
                <a:lnTo>
                  <a:pt x="118" y="56"/>
                </a:lnTo>
                <a:lnTo>
                  <a:pt x="128" y="54"/>
                </a:lnTo>
                <a:lnTo>
                  <a:pt x="140" y="50"/>
                </a:lnTo>
                <a:lnTo>
                  <a:pt x="140" y="50"/>
                </a:lnTo>
                <a:lnTo>
                  <a:pt x="146" y="44"/>
                </a:lnTo>
                <a:lnTo>
                  <a:pt x="152" y="36"/>
                </a:lnTo>
                <a:lnTo>
                  <a:pt x="164" y="18"/>
                </a:lnTo>
                <a:lnTo>
                  <a:pt x="170" y="10"/>
                </a:lnTo>
                <a:lnTo>
                  <a:pt x="176" y="4"/>
                </a:lnTo>
                <a:lnTo>
                  <a:pt x="184" y="0"/>
                </a:lnTo>
                <a:lnTo>
                  <a:pt x="188" y="2"/>
                </a:lnTo>
                <a:lnTo>
                  <a:pt x="194" y="2"/>
                </a:lnTo>
                <a:lnTo>
                  <a:pt x="194" y="2"/>
                </a:lnTo>
                <a:lnTo>
                  <a:pt x="208" y="12"/>
                </a:lnTo>
                <a:lnTo>
                  <a:pt x="220" y="24"/>
                </a:lnTo>
                <a:lnTo>
                  <a:pt x="244" y="52"/>
                </a:lnTo>
                <a:lnTo>
                  <a:pt x="244" y="52"/>
                </a:lnTo>
                <a:lnTo>
                  <a:pt x="248" y="54"/>
                </a:lnTo>
                <a:lnTo>
                  <a:pt x="254" y="54"/>
                </a:lnTo>
                <a:lnTo>
                  <a:pt x="258" y="54"/>
                </a:lnTo>
                <a:lnTo>
                  <a:pt x="262" y="52"/>
                </a:lnTo>
                <a:lnTo>
                  <a:pt x="262" y="52"/>
                </a:lnTo>
                <a:lnTo>
                  <a:pt x="272" y="38"/>
                </a:lnTo>
                <a:lnTo>
                  <a:pt x="280" y="24"/>
                </a:lnTo>
                <a:lnTo>
                  <a:pt x="290" y="12"/>
                </a:lnTo>
                <a:lnTo>
                  <a:pt x="294" y="6"/>
                </a:lnTo>
                <a:lnTo>
                  <a:pt x="302" y="2"/>
                </a:lnTo>
                <a:lnTo>
                  <a:pt x="302" y="2"/>
                </a:lnTo>
                <a:lnTo>
                  <a:pt x="314" y="0"/>
                </a:lnTo>
                <a:lnTo>
                  <a:pt x="324" y="0"/>
                </a:lnTo>
                <a:lnTo>
                  <a:pt x="334" y="6"/>
                </a:lnTo>
                <a:lnTo>
                  <a:pt x="342" y="14"/>
                </a:lnTo>
                <a:lnTo>
                  <a:pt x="360" y="32"/>
                </a:lnTo>
                <a:lnTo>
                  <a:pt x="368" y="42"/>
                </a:lnTo>
                <a:lnTo>
                  <a:pt x="376" y="50"/>
                </a:lnTo>
                <a:lnTo>
                  <a:pt x="376" y="50"/>
                </a:lnTo>
                <a:lnTo>
                  <a:pt x="382" y="54"/>
                </a:lnTo>
                <a:lnTo>
                  <a:pt x="388" y="56"/>
                </a:lnTo>
                <a:lnTo>
                  <a:pt x="392" y="56"/>
                </a:lnTo>
                <a:lnTo>
                  <a:pt x="396" y="54"/>
                </a:lnTo>
                <a:lnTo>
                  <a:pt x="406" y="50"/>
                </a:lnTo>
                <a:lnTo>
                  <a:pt x="414" y="42"/>
                </a:lnTo>
                <a:lnTo>
                  <a:pt x="428" y="24"/>
                </a:lnTo>
                <a:lnTo>
                  <a:pt x="436" y="16"/>
                </a:lnTo>
                <a:lnTo>
                  <a:pt x="446" y="8"/>
                </a:lnTo>
                <a:lnTo>
                  <a:pt x="446" y="8"/>
                </a:lnTo>
                <a:lnTo>
                  <a:pt x="452" y="6"/>
                </a:lnTo>
                <a:lnTo>
                  <a:pt x="458" y="4"/>
                </a:lnTo>
                <a:lnTo>
                  <a:pt x="464" y="4"/>
                </a:lnTo>
                <a:lnTo>
                  <a:pt x="470" y="6"/>
                </a:lnTo>
                <a:lnTo>
                  <a:pt x="478" y="12"/>
                </a:lnTo>
                <a:lnTo>
                  <a:pt x="488" y="22"/>
                </a:lnTo>
                <a:lnTo>
                  <a:pt x="504" y="44"/>
                </a:lnTo>
                <a:lnTo>
                  <a:pt x="514" y="54"/>
                </a:lnTo>
                <a:lnTo>
                  <a:pt x="524" y="60"/>
                </a:lnTo>
                <a:lnTo>
                  <a:pt x="524" y="60"/>
                </a:lnTo>
                <a:lnTo>
                  <a:pt x="530" y="60"/>
                </a:lnTo>
                <a:lnTo>
                  <a:pt x="534" y="62"/>
                </a:lnTo>
                <a:lnTo>
                  <a:pt x="544" y="58"/>
                </a:lnTo>
                <a:lnTo>
                  <a:pt x="554" y="52"/>
                </a:lnTo>
                <a:lnTo>
                  <a:pt x="562" y="42"/>
                </a:lnTo>
                <a:lnTo>
                  <a:pt x="576" y="24"/>
                </a:lnTo>
                <a:lnTo>
                  <a:pt x="584" y="16"/>
                </a:lnTo>
                <a:lnTo>
                  <a:pt x="594" y="10"/>
                </a:lnTo>
                <a:lnTo>
                  <a:pt x="594" y="10"/>
                </a:lnTo>
                <a:lnTo>
                  <a:pt x="600" y="6"/>
                </a:lnTo>
                <a:lnTo>
                  <a:pt x="606" y="6"/>
                </a:lnTo>
                <a:lnTo>
                  <a:pt x="612" y="6"/>
                </a:lnTo>
                <a:lnTo>
                  <a:pt x="618" y="8"/>
                </a:lnTo>
                <a:lnTo>
                  <a:pt x="628" y="14"/>
                </a:lnTo>
                <a:lnTo>
                  <a:pt x="636" y="24"/>
                </a:lnTo>
                <a:lnTo>
                  <a:pt x="654" y="46"/>
                </a:lnTo>
                <a:lnTo>
                  <a:pt x="664" y="56"/>
                </a:lnTo>
                <a:lnTo>
                  <a:pt x="676" y="64"/>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2913" name="Group 865"/>
          <p:cNvGrpSpPr>
            <a:grpSpLocks/>
          </p:cNvGrpSpPr>
          <p:nvPr/>
        </p:nvGrpSpPr>
        <p:grpSpPr bwMode="auto">
          <a:xfrm>
            <a:off x="4257675" y="5230833"/>
            <a:ext cx="749300" cy="688975"/>
            <a:chOff x="1722" y="3295"/>
            <a:chExt cx="472" cy="434"/>
          </a:xfrm>
        </p:grpSpPr>
        <p:sp>
          <p:nvSpPr>
            <p:cNvPr id="2742" name="Freeform 694"/>
            <p:cNvSpPr>
              <a:spLocks/>
            </p:cNvSpPr>
            <p:nvPr/>
          </p:nvSpPr>
          <p:spPr bwMode="auto">
            <a:xfrm>
              <a:off x="1750" y="3335"/>
              <a:ext cx="404" cy="354"/>
            </a:xfrm>
            <a:custGeom>
              <a:avLst/>
              <a:gdLst>
                <a:gd name="T0" fmla="*/ 52 w 404"/>
                <a:gd name="T1" fmla="*/ 62 h 354"/>
                <a:gd name="T2" fmla="*/ 30 w 404"/>
                <a:gd name="T3" fmla="*/ 66 h 354"/>
                <a:gd name="T4" fmla="*/ 34 w 404"/>
                <a:gd name="T5" fmla="*/ 72 h 354"/>
                <a:gd name="T6" fmla="*/ 36 w 404"/>
                <a:gd name="T7" fmla="*/ 76 h 354"/>
                <a:gd name="T8" fmla="*/ 32 w 404"/>
                <a:gd name="T9" fmla="*/ 86 h 354"/>
                <a:gd name="T10" fmla="*/ 40 w 404"/>
                <a:gd name="T11" fmla="*/ 90 h 354"/>
                <a:gd name="T12" fmla="*/ 38 w 404"/>
                <a:gd name="T13" fmla="*/ 106 h 354"/>
                <a:gd name="T14" fmla="*/ 18 w 404"/>
                <a:gd name="T15" fmla="*/ 126 h 354"/>
                <a:gd name="T16" fmla="*/ 12 w 404"/>
                <a:gd name="T17" fmla="*/ 138 h 354"/>
                <a:gd name="T18" fmla="*/ 18 w 404"/>
                <a:gd name="T19" fmla="*/ 166 h 354"/>
                <a:gd name="T20" fmla="*/ 0 w 404"/>
                <a:gd name="T21" fmla="*/ 202 h 354"/>
                <a:gd name="T22" fmla="*/ 10 w 404"/>
                <a:gd name="T23" fmla="*/ 204 h 354"/>
                <a:gd name="T24" fmla="*/ 36 w 404"/>
                <a:gd name="T25" fmla="*/ 200 h 354"/>
                <a:gd name="T26" fmla="*/ 40 w 404"/>
                <a:gd name="T27" fmla="*/ 212 h 354"/>
                <a:gd name="T28" fmla="*/ 40 w 404"/>
                <a:gd name="T29" fmla="*/ 254 h 354"/>
                <a:gd name="T30" fmla="*/ 46 w 404"/>
                <a:gd name="T31" fmla="*/ 260 h 354"/>
                <a:gd name="T32" fmla="*/ 74 w 404"/>
                <a:gd name="T33" fmla="*/ 272 h 354"/>
                <a:gd name="T34" fmla="*/ 92 w 404"/>
                <a:gd name="T35" fmla="*/ 300 h 354"/>
                <a:gd name="T36" fmla="*/ 104 w 404"/>
                <a:gd name="T37" fmla="*/ 306 h 354"/>
                <a:gd name="T38" fmla="*/ 124 w 404"/>
                <a:gd name="T39" fmla="*/ 302 h 354"/>
                <a:gd name="T40" fmla="*/ 130 w 404"/>
                <a:gd name="T41" fmla="*/ 310 h 354"/>
                <a:gd name="T42" fmla="*/ 142 w 404"/>
                <a:gd name="T43" fmla="*/ 346 h 354"/>
                <a:gd name="T44" fmla="*/ 150 w 404"/>
                <a:gd name="T45" fmla="*/ 354 h 354"/>
                <a:gd name="T46" fmla="*/ 162 w 404"/>
                <a:gd name="T47" fmla="*/ 352 h 354"/>
                <a:gd name="T48" fmla="*/ 202 w 404"/>
                <a:gd name="T49" fmla="*/ 328 h 354"/>
                <a:gd name="T50" fmla="*/ 220 w 404"/>
                <a:gd name="T51" fmla="*/ 352 h 354"/>
                <a:gd name="T52" fmla="*/ 226 w 404"/>
                <a:gd name="T53" fmla="*/ 352 h 354"/>
                <a:gd name="T54" fmla="*/ 256 w 404"/>
                <a:gd name="T55" fmla="*/ 330 h 354"/>
                <a:gd name="T56" fmla="*/ 276 w 404"/>
                <a:gd name="T57" fmla="*/ 336 h 354"/>
                <a:gd name="T58" fmla="*/ 282 w 404"/>
                <a:gd name="T59" fmla="*/ 322 h 354"/>
                <a:gd name="T60" fmla="*/ 308 w 404"/>
                <a:gd name="T61" fmla="*/ 292 h 354"/>
                <a:gd name="T62" fmla="*/ 324 w 404"/>
                <a:gd name="T63" fmla="*/ 300 h 354"/>
                <a:gd name="T64" fmla="*/ 336 w 404"/>
                <a:gd name="T65" fmla="*/ 294 h 354"/>
                <a:gd name="T66" fmla="*/ 350 w 404"/>
                <a:gd name="T67" fmla="*/ 264 h 354"/>
                <a:gd name="T68" fmla="*/ 358 w 404"/>
                <a:gd name="T69" fmla="*/ 256 h 354"/>
                <a:gd name="T70" fmla="*/ 386 w 404"/>
                <a:gd name="T71" fmla="*/ 240 h 354"/>
                <a:gd name="T72" fmla="*/ 390 w 404"/>
                <a:gd name="T73" fmla="*/ 232 h 354"/>
                <a:gd name="T74" fmla="*/ 404 w 404"/>
                <a:gd name="T75" fmla="*/ 178 h 354"/>
                <a:gd name="T76" fmla="*/ 400 w 404"/>
                <a:gd name="T77" fmla="*/ 148 h 354"/>
                <a:gd name="T78" fmla="*/ 374 w 404"/>
                <a:gd name="T79" fmla="*/ 130 h 354"/>
                <a:gd name="T80" fmla="*/ 354 w 404"/>
                <a:gd name="T81" fmla="*/ 122 h 354"/>
                <a:gd name="T82" fmla="*/ 356 w 404"/>
                <a:gd name="T83" fmla="*/ 104 h 354"/>
                <a:gd name="T84" fmla="*/ 340 w 404"/>
                <a:gd name="T85" fmla="*/ 88 h 354"/>
                <a:gd name="T86" fmla="*/ 312 w 404"/>
                <a:gd name="T87" fmla="*/ 80 h 354"/>
                <a:gd name="T88" fmla="*/ 302 w 404"/>
                <a:gd name="T89" fmla="*/ 60 h 354"/>
                <a:gd name="T90" fmla="*/ 294 w 404"/>
                <a:gd name="T91" fmla="*/ 48 h 354"/>
                <a:gd name="T92" fmla="*/ 270 w 404"/>
                <a:gd name="T93" fmla="*/ 26 h 354"/>
                <a:gd name="T94" fmla="*/ 244 w 404"/>
                <a:gd name="T95" fmla="*/ 6 h 354"/>
                <a:gd name="T96" fmla="*/ 222 w 404"/>
                <a:gd name="T97" fmla="*/ 6 h 354"/>
                <a:gd name="T98" fmla="*/ 198 w 404"/>
                <a:gd name="T99" fmla="*/ 0 h 354"/>
                <a:gd name="T100" fmla="*/ 180 w 404"/>
                <a:gd name="T101" fmla="*/ 20 h 354"/>
                <a:gd name="T102" fmla="*/ 156 w 404"/>
                <a:gd name="T103" fmla="*/ 26 h 354"/>
                <a:gd name="T104" fmla="*/ 144 w 404"/>
                <a:gd name="T105" fmla="*/ 10 h 354"/>
                <a:gd name="T106" fmla="*/ 116 w 404"/>
                <a:gd name="T107" fmla="*/ 32 h 354"/>
                <a:gd name="T108" fmla="*/ 80 w 404"/>
                <a:gd name="T109" fmla="*/ 36 h 354"/>
                <a:gd name="T110" fmla="*/ 72 w 404"/>
                <a:gd name="T111" fmla="*/ 38 h 354"/>
                <a:gd name="T112" fmla="*/ 58 w 404"/>
                <a:gd name="T113" fmla="*/ 5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4" h="354">
                  <a:moveTo>
                    <a:pt x="58" y="58"/>
                  </a:moveTo>
                  <a:lnTo>
                    <a:pt x="58" y="58"/>
                  </a:lnTo>
                  <a:lnTo>
                    <a:pt x="52" y="62"/>
                  </a:lnTo>
                  <a:lnTo>
                    <a:pt x="46" y="64"/>
                  </a:lnTo>
                  <a:lnTo>
                    <a:pt x="30" y="66"/>
                  </a:lnTo>
                  <a:lnTo>
                    <a:pt x="30" y="66"/>
                  </a:lnTo>
                  <a:lnTo>
                    <a:pt x="34" y="66"/>
                  </a:lnTo>
                  <a:lnTo>
                    <a:pt x="34" y="68"/>
                  </a:lnTo>
                  <a:lnTo>
                    <a:pt x="34" y="72"/>
                  </a:lnTo>
                  <a:lnTo>
                    <a:pt x="32" y="76"/>
                  </a:lnTo>
                  <a:lnTo>
                    <a:pt x="34" y="76"/>
                  </a:lnTo>
                  <a:lnTo>
                    <a:pt x="36" y="76"/>
                  </a:lnTo>
                  <a:lnTo>
                    <a:pt x="36" y="76"/>
                  </a:lnTo>
                  <a:lnTo>
                    <a:pt x="34" y="82"/>
                  </a:lnTo>
                  <a:lnTo>
                    <a:pt x="32" y="86"/>
                  </a:lnTo>
                  <a:lnTo>
                    <a:pt x="32" y="86"/>
                  </a:lnTo>
                  <a:lnTo>
                    <a:pt x="36" y="88"/>
                  </a:lnTo>
                  <a:lnTo>
                    <a:pt x="40" y="90"/>
                  </a:lnTo>
                  <a:lnTo>
                    <a:pt x="40" y="90"/>
                  </a:lnTo>
                  <a:lnTo>
                    <a:pt x="40" y="100"/>
                  </a:lnTo>
                  <a:lnTo>
                    <a:pt x="38" y="106"/>
                  </a:lnTo>
                  <a:lnTo>
                    <a:pt x="34" y="112"/>
                  </a:lnTo>
                  <a:lnTo>
                    <a:pt x="30" y="118"/>
                  </a:lnTo>
                  <a:lnTo>
                    <a:pt x="18" y="126"/>
                  </a:lnTo>
                  <a:lnTo>
                    <a:pt x="4" y="130"/>
                  </a:lnTo>
                  <a:lnTo>
                    <a:pt x="4" y="130"/>
                  </a:lnTo>
                  <a:lnTo>
                    <a:pt x="12" y="138"/>
                  </a:lnTo>
                  <a:lnTo>
                    <a:pt x="18" y="148"/>
                  </a:lnTo>
                  <a:lnTo>
                    <a:pt x="20" y="156"/>
                  </a:lnTo>
                  <a:lnTo>
                    <a:pt x="18" y="166"/>
                  </a:lnTo>
                  <a:lnTo>
                    <a:pt x="16" y="174"/>
                  </a:lnTo>
                  <a:lnTo>
                    <a:pt x="12" y="184"/>
                  </a:lnTo>
                  <a:lnTo>
                    <a:pt x="0" y="202"/>
                  </a:lnTo>
                  <a:lnTo>
                    <a:pt x="0" y="202"/>
                  </a:lnTo>
                  <a:lnTo>
                    <a:pt x="4" y="204"/>
                  </a:lnTo>
                  <a:lnTo>
                    <a:pt x="10" y="204"/>
                  </a:lnTo>
                  <a:lnTo>
                    <a:pt x="22" y="200"/>
                  </a:lnTo>
                  <a:lnTo>
                    <a:pt x="32" y="198"/>
                  </a:lnTo>
                  <a:lnTo>
                    <a:pt x="36" y="200"/>
                  </a:lnTo>
                  <a:lnTo>
                    <a:pt x="40" y="204"/>
                  </a:lnTo>
                  <a:lnTo>
                    <a:pt x="40" y="204"/>
                  </a:lnTo>
                  <a:lnTo>
                    <a:pt x="40" y="212"/>
                  </a:lnTo>
                  <a:lnTo>
                    <a:pt x="42" y="220"/>
                  </a:lnTo>
                  <a:lnTo>
                    <a:pt x="40" y="240"/>
                  </a:lnTo>
                  <a:lnTo>
                    <a:pt x="40" y="254"/>
                  </a:lnTo>
                  <a:lnTo>
                    <a:pt x="42" y="258"/>
                  </a:lnTo>
                  <a:lnTo>
                    <a:pt x="46" y="260"/>
                  </a:lnTo>
                  <a:lnTo>
                    <a:pt x="46" y="260"/>
                  </a:lnTo>
                  <a:lnTo>
                    <a:pt x="58" y="262"/>
                  </a:lnTo>
                  <a:lnTo>
                    <a:pt x="68" y="266"/>
                  </a:lnTo>
                  <a:lnTo>
                    <a:pt x="74" y="272"/>
                  </a:lnTo>
                  <a:lnTo>
                    <a:pt x="78" y="278"/>
                  </a:lnTo>
                  <a:lnTo>
                    <a:pt x="86" y="294"/>
                  </a:lnTo>
                  <a:lnTo>
                    <a:pt x="92" y="300"/>
                  </a:lnTo>
                  <a:lnTo>
                    <a:pt x="98" y="306"/>
                  </a:lnTo>
                  <a:lnTo>
                    <a:pt x="98" y="306"/>
                  </a:lnTo>
                  <a:lnTo>
                    <a:pt x="104" y="306"/>
                  </a:lnTo>
                  <a:lnTo>
                    <a:pt x="110" y="304"/>
                  </a:lnTo>
                  <a:lnTo>
                    <a:pt x="118" y="302"/>
                  </a:lnTo>
                  <a:lnTo>
                    <a:pt x="124" y="302"/>
                  </a:lnTo>
                  <a:lnTo>
                    <a:pt x="124" y="302"/>
                  </a:lnTo>
                  <a:lnTo>
                    <a:pt x="128" y="306"/>
                  </a:lnTo>
                  <a:lnTo>
                    <a:pt x="130" y="310"/>
                  </a:lnTo>
                  <a:lnTo>
                    <a:pt x="134" y="322"/>
                  </a:lnTo>
                  <a:lnTo>
                    <a:pt x="138" y="334"/>
                  </a:lnTo>
                  <a:lnTo>
                    <a:pt x="142" y="346"/>
                  </a:lnTo>
                  <a:lnTo>
                    <a:pt x="142" y="346"/>
                  </a:lnTo>
                  <a:lnTo>
                    <a:pt x="146" y="350"/>
                  </a:lnTo>
                  <a:lnTo>
                    <a:pt x="150" y="354"/>
                  </a:lnTo>
                  <a:lnTo>
                    <a:pt x="156" y="354"/>
                  </a:lnTo>
                  <a:lnTo>
                    <a:pt x="162" y="352"/>
                  </a:lnTo>
                  <a:lnTo>
                    <a:pt x="162" y="352"/>
                  </a:lnTo>
                  <a:lnTo>
                    <a:pt x="184" y="342"/>
                  </a:lnTo>
                  <a:lnTo>
                    <a:pt x="194" y="336"/>
                  </a:lnTo>
                  <a:lnTo>
                    <a:pt x="202" y="328"/>
                  </a:lnTo>
                  <a:lnTo>
                    <a:pt x="202" y="328"/>
                  </a:lnTo>
                  <a:lnTo>
                    <a:pt x="214" y="346"/>
                  </a:lnTo>
                  <a:lnTo>
                    <a:pt x="220" y="352"/>
                  </a:lnTo>
                  <a:lnTo>
                    <a:pt x="222" y="352"/>
                  </a:lnTo>
                  <a:lnTo>
                    <a:pt x="226" y="352"/>
                  </a:lnTo>
                  <a:lnTo>
                    <a:pt x="226" y="352"/>
                  </a:lnTo>
                  <a:lnTo>
                    <a:pt x="238" y="344"/>
                  </a:lnTo>
                  <a:lnTo>
                    <a:pt x="250" y="332"/>
                  </a:lnTo>
                  <a:lnTo>
                    <a:pt x="256" y="330"/>
                  </a:lnTo>
                  <a:lnTo>
                    <a:pt x="262" y="328"/>
                  </a:lnTo>
                  <a:lnTo>
                    <a:pt x="270" y="330"/>
                  </a:lnTo>
                  <a:lnTo>
                    <a:pt x="276" y="336"/>
                  </a:lnTo>
                  <a:lnTo>
                    <a:pt x="276" y="336"/>
                  </a:lnTo>
                  <a:lnTo>
                    <a:pt x="278" y="328"/>
                  </a:lnTo>
                  <a:lnTo>
                    <a:pt x="282" y="322"/>
                  </a:lnTo>
                  <a:lnTo>
                    <a:pt x="292" y="312"/>
                  </a:lnTo>
                  <a:lnTo>
                    <a:pt x="300" y="304"/>
                  </a:lnTo>
                  <a:lnTo>
                    <a:pt x="308" y="292"/>
                  </a:lnTo>
                  <a:lnTo>
                    <a:pt x="308" y="292"/>
                  </a:lnTo>
                  <a:lnTo>
                    <a:pt x="318" y="298"/>
                  </a:lnTo>
                  <a:lnTo>
                    <a:pt x="324" y="300"/>
                  </a:lnTo>
                  <a:lnTo>
                    <a:pt x="328" y="298"/>
                  </a:lnTo>
                  <a:lnTo>
                    <a:pt x="328" y="298"/>
                  </a:lnTo>
                  <a:lnTo>
                    <a:pt x="336" y="294"/>
                  </a:lnTo>
                  <a:lnTo>
                    <a:pt x="340" y="288"/>
                  </a:lnTo>
                  <a:lnTo>
                    <a:pt x="344" y="276"/>
                  </a:lnTo>
                  <a:lnTo>
                    <a:pt x="350" y="264"/>
                  </a:lnTo>
                  <a:lnTo>
                    <a:pt x="352" y="260"/>
                  </a:lnTo>
                  <a:lnTo>
                    <a:pt x="358" y="256"/>
                  </a:lnTo>
                  <a:lnTo>
                    <a:pt x="358" y="256"/>
                  </a:lnTo>
                  <a:lnTo>
                    <a:pt x="368" y="250"/>
                  </a:lnTo>
                  <a:lnTo>
                    <a:pt x="378" y="246"/>
                  </a:lnTo>
                  <a:lnTo>
                    <a:pt x="386" y="240"/>
                  </a:lnTo>
                  <a:lnTo>
                    <a:pt x="390" y="236"/>
                  </a:lnTo>
                  <a:lnTo>
                    <a:pt x="390" y="232"/>
                  </a:lnTo>
                  <a:lnTo>
                    <a:pt x="390" y="232"/>
                  </a:lnTo>
                  <a:lnTo>
                    <a:pt x="396" y="204"/>
                  </a:lnTo>
                  <a:lnTo>
                    <a:pt x="404" y="178"/>
                  </a:lnTo>
                  <a:lnTo>
                    <a:pt x="404" y="178"/>
                  </a:lnTo>
                  <a:lnTo>
                    <a:pt x="404" y="166"/>
                  </a:lnTo>
                  <a:lnTo>
                    <a:pt x="404" y="158"/>
                  </a:lnTo>
                  <a:lnTo>
                    <a:pt x="400" y="148"/>
                  </a:lnTo>
                  <a:lnTo>
                    <a:pt x="392" y="142"/>
                  </a:lnTo>
                  <a:lnTo>
                    <a:pt x="384" y="134"/>
                  </a:lnTo>
                  <a:lnTo>
                    <a:pt x="374" y="130"/>
                  </a:lnTo>
                  <a:lnTo>
                    <a:pt x="364" y="126"/>
                  </a:lnTo>
                  <a:lnTo>
                    <a:pt x="354" y="122"/>
                  </a:lnTo>
                  <a:lnTo>
                    <a:pt x="354" y="122"/>
                  </a:lnTo>
                  <a:lnTo>
                    <a:pt x="356" y="118"/>
                  </a:lnTo>
                  <a:lnTo>
                    <a:pt x="358" y="112"/>
                  </a:lnTo>
                  <a:lnTo>
                    <a:pt x="356" y="104"/>
                  </a:lnTo>
                  <a:lnTo>
                    <a:pt x="352" y="84"/>
                  </a:lnTo>
                  <a:lnTo>
                    <a:pt x="352" y="84"/>
                  </a:lnTo>
                  <a:lnTo>
                    <a:pt x="340" y="88"/>
                  </a:lnTo>
                  <a:lnTo>
                    <a:pt x="328" y="88"/>
                  </a:lnTo>
                  <a:lnTo>
                    <a:pt x="316" y="84"/>
                  </a:lnTo>
                  <a:lnTo>
                    <a:pt x="312" y="80"/>
                  </a:lnTo>
                  <a:lnTo>
                    <a:pt x="310" y="76"/>
                  </a:lnTo>
                  <a:lnTo>
                    <a:pt x="310" y="76"/>
                  </a:lnTo>
                  <a:lnTo>
                    <a:pt x="302" y="60"/>
                  </a:lnTo>
                  <a:lnTo>
                    <a:pt x="298" y="52"/>
                  </a:lnTo>
                  <a:lnTo>
                    <a:pt x="294" y="48"/>
                  </a:lnTo>
                  <a:lnTo>
                    <a:pt x="294" y="48"/>
                  </a:lnTo>
                  <a:lnTo>
                    <a:pt x="286" y="42"/>
                  </a:lnTo>
                  <a:lnTo>
                    <a:pt x="280" y="36"/>
                  </a:lnTo>
                  <a:lnTo>
                    <a:pt x="270" y="26"/>
                  </a:lnTo>
                  <a:lnTo>
                    <a:pt x="258" y="14"/>
                  </a:lnTo>
                  <a:lnTo>
                    <a:pt x="252" y="10"/>
                  </a:lnTo>
                  <a:lnTo>
                    <a:pt x="244" y="6"/>
                  </a:lnTo>
                  <a:lnTo>
                    <a:pt x="244" y="6"/>
                  </a:lnTo>
                  <a:lnTo>
                    <a:pt x="234" y="6"/>
                  </a:lnTo>
                  <a:lnTo>
                    <a:pt x="222" y="6"/>
                  </a:lnTo>
                  <a:lnTo>
                    <a:pt x="210" y="6"/>
                  </a:lnTo>
                  <a:lnTo>
                    <a:pt x="204" y="4"/>
                  </a:lnTo>
                  <a:lnTo>
                    <a:pt x="198" y="0"/>
                  </a:lnTo>
                  <a:lnTo>
                    <a:pt x="198" y="0"/>
                  </a:lnTo>
                  <a:lnTo>
                    <a:pt x="188" y="14"/>
                  </a:lnTo>
                  <a:lnTo>
                    <a:pt x="180" y="20"/>
                  </a:lnTo>
                  <a:lnTo>
                    <a:pt x="172" y="24"/>
                  </a:lnTo>
                  <a:lnTo>
                    <a:pt x="164" y="26"/>
                  </a:lnTo>
                  <a:lnTo>
                    <a:pt x="156" y="26"/>
                  </a:lnTo>
                  <a:lnTo>
                    <a:pt x="148" y="20"/>
                  </a:lnTo>
                  <a:lnTo>
                    <a:pt x="144" y="10"/>
                  </a:lnTo>
                  <a:lnTo>
                    <a:pt x="144" y="10"/>
                  </a:lnTo>
                  <a:lnTo>
                    <a:pt x="130" y="24"/>
                  </a:lnTo>
                  <a:lnTo>
                    <a:pt x="124" y="28"/>
                  </a:lnTo>
                  <a:lnTo>
                    <a:pt x="116" y="32"/>
                  </a:lnTo>
                  <a:lnTo>
                    <a:pt x="108" y="36"/>
                  </a:lnTo>
                  <a:lnTo>
                    <a:pt x="100" y="36"/>
                  </a:lnTo>
                  <a:lnTo>
                    <a:pt x="80" y="36"/>
                  </a:lnTo>
                  <a:lnTo>
                    <a:pt x="80" y="36"/>
                  </a:lnTo>
                  <a:lnTo>
                    <a:pt x="76" y="36"/>
                  </a:lnTo>
                  <a:lnTo>
                    <a:pt x="72" y="38"/>
                  </a:lnTo>
                  <a:lnTo>
                    <a:pt x="68" y="44"/>
                  </a:lnTo>
                  <a:lnTo>
                    <a:pt x="64" y="52"/>
                  </a:lnTo>
                  <a:lnTo>
                    <a:pt x="58" y="58"/>
                  </a:lnTo>
                  <a:lnTo>
                    <a:pt x="58" y="58"/>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3" name="Freeform 695"/>
            <p:cNvSpPr>
              <a:spLocks/>
            </p:cNvSpPr>
            <p:nvPr/>
          </p:nvSpPr>
          <p:spPr bwMode="auto">
            <a:xfrm>
              <a:off x="1722" y="3295"/>
              <a:ext cx="472" cy="434"/>
            </a:xfrm>
            <a:custGeom>
              <a:avLst/>
              <a:gdLst>
                <a:gd name="T0" fmla="*/ 36 w 472"/>
                <a:gd name="T1" fmla="*/ 122 h 434"/>
                <a:gd name="T2" fmla="*/ 32 w 472"/>
                <a:gd name="T3" fmla="*/ 96 h 434"/>
                <a:gd name="T4" fmla="*/ 54 w 472"/>
                <a:gd name="T5" fmla="*/ 64 h 434"/>
                <a:gd name="T6" fmla="*/ 70 w 472"/>
                <a:gd name="T7" fmla="*/ 68 h 434"/>
                <a:gd name="T8" fmla="*/ 104 w 472"/>
                <a:gd name="T9" fmla="*/ 36 h 434"/>
                <a:gd name="T10" fmla="*/ 120 w 472"/>
                <a:gd name="T11" fmla="*/ 38 h 434"/>
                <a:gd name="T12" fmla="*/ 132 w 472"/>
                <a:gd name="T13" fmla="*/ 38 h 434"/>
                <a:gd name="T14" fmla="*/ 158 w 472"/>
                <a:gd name="T15" fmla="*/ 14 h 434"/>
                <a:gd name="T16" fmla="*/ 176 w 472"/>
                <a:gd name="T17" fmla="*/ 18 h 434"/>
                <a:gd name="T18" fmla="*/ 194 w 472"/>
                <a:gd name="T19" fmla="*/ 26 h 434"/>
                <a:gd name="T20" fmla="*/ 210 w 472"/>
                <a:gd name="T21" fmla="*/ 8 h 434"/>
                <a:gd name="T22" fmla="*/ 226 w 472"/>
                <a:gd name="T23" fmla="*/ 10 h 434"/>
                <a:gd name="T24" fmla="*/ 244 w 472"/>
                <a:gd name="T25" fmla="*/ 12 h 434"/>
                <a:gd name="T26" fmla="*/ 270 w 472"/>
                <a:gd name="T27" fmla="*/ 0 h 434"/>
                <a:gd name="T28" fmla="*/ 290 w 472"/>
                <a:gd name="T29" fmla="*/ 20 h 434"/>
                <a:gd name="T30" fmla="*/ 316 w 472"/>
                <a:gd name="T31" fmla="*/ 32 h 434"/>
                <a:gd name="T32" fmla="*/ 330 w 472"/>
                <a:gd name="T33" fmla="*/ 32 h 434"/>
                <a:gd name="T34" fmla="*/ 340 w 472"/>
                <a:gd name="T35" fmla="*/ 60 h 434"/>
                <a:gd name="T36" fmla="*/ 360 w 472"/>
                <a:gd name="T37" fmla="*/ 64 h 434"/>
                <a:gd name="T38" fmla="*/ 374 w 472"/>
                <a:gd name="T39" fmla="*/ 68 h 434"/>
                <a:gd name="T40" fmla="*/ 380 w 472"/>
                <a:gd name="T41" fmla="*/ 90 h 434"/>
                <a:gd name="T42" fmla="*/ 394 w 472"/>
                <a:gd name="T43" fmla="*/ 92 h 434"/>
                <a:gd name="T44" fmla="*/ 414 w 472"/>
                <a:gd name="T45" fmla="*/ 110 h 434"/>
                <a:gd name="T46" fmla="*/ 414 w 472"/>
                <a:gd name="T47" fmla="*/ 132 h 434"/>
                <a:gd name="T48" fmla="*/ 458 w 472"/>
                <a:gd name="T49" fmla="*/ 166 h 434"/>
                <a:gd name="T50" fmla="*/ 464 w 472"/>
                <a:gd name="T51" fmla="*/ 224 h 434"/>
                <a:gd name="T52" fmla="*/ 470 w 472"/>
                <a:gd name="T53" fmla="*/ 236 h 434"/>
                <a:gd name="T54" fmla="*/ 466 w 472"/>
                <a:gd name="T55" fmla="*/ 252 h 434"/>
                <a:gd name="T56" fmla="*/ 448 w 472"/>
                <a:gd name="T57" fmla="*/ 270 h 434"/>
                <a:gd name="T58" fmla="*/ 434 w 472"/>
                <a:gd name="T59" fmla="*/ 308 h 434"/>
                <a:gd name="T60" fmla="*/ 414 w 472"/>
                <a:gd name="T61" fmla="*/ 316 h 434"/>
                <a:gd name="T62" fmla="*/ 400 w 472"/>
                <a:gd name="T63" fmla="*/ 344 h 434"/>
                <a:gd name="T64" fmla="*/ 384 w 472"/>
                <a:gd name="T65" fmla="*/ 350 h 434"/>
                <a:gd name="T66" fmla="*/ 372 w 472"/>
                <a:gd name="T67" fmla="*/ 364 h 434"/>
                <a:gd name="T68" fmla="*/ 368 w 472"/>
                <a:gd name="T69" fmla="*/ 372 h 434"/>
                <a:gd name="T70" fmla="*/ 340 w 472"/>
                <a:gd name="T71" fmla="*/ 382 h 434"/>
                <a:gd name="T72" fmla="*/ 320 w 472"/>
                <a:gd name="T73" fmla="*/ 408 h 434"/>
                <a:gd name="T74" fmla="*/ 310 w 472"/>
                <a:gd name="T75" fmla="*/ 408 h 434"/>
                <a:gd name="T76" fmla="*/ 296 w 472"/>
                <a:gd name="T77" fmla="*/ 398 h 434"/>
                <a:gd name="T78" fmla="*/ 268 w 472"/>
                <a:gd name="T79" fmla="*/ 412 h 434"/>
                <a:gd name="T80" fmla="*/ 250 w 472"/>
                <a:gd name="T81" fmla="*/ 418 h 434"/>
                <a:gd name="T82" fmla="*/ 236 w 472"/>
                <a:gd name="T83" fmla="*/ 414 h 434"/>
                <a:gd name="T84" fmla="*/ 202 w 472"/>
                <a:gd name="T85" fmla="*/ 434 h 434"/>
                <a:gd name="T86" fmla="*/ 190 w 472"/>
                <a:gd name="T87" fmla="*/ 426 h 434"/>
                <a:gd name="T88" fmla="*/ 182 w 472"/>
                <a:gd name="T89" fmla="*/ 420 h 434"/>
                <a:gd name="T90" fmla="*/ 146 w 472"/>
                <a:gd name="T91" fmla="*/ 422 h 434"/>
                <a:gd name="T92" fmla="*/ 132 w 472"/>
                <a:gd name="T93" fmla="*/ 406 h 434"/>
                <a:gd name="T94" fmla="*/ 112 w 472"/>
                <a:gd name="T95" fmla="*/ 398 h 434"/>
                <a:gd name="T96" fmla="*/ 98 w 472"/>
                <a:gd name="T97" fmla="*/ 394 h 434"/>
                <a:gd name="T98" fmla="*/ 96 w 472"/>
                <a:gd name="T99" fmla="*/ 366 h 434"/>
                <a:gd name="T100" fmla="*/ 82 w 472"/>
                <a:gd name="T101" fmla="*/ 352 h 434"/>
                <a:gd name="T102" fmla="*/ 56 w 472"/>
                <a:gd name="T103" fmla="*/ 348 h 434"/>
                <a:gd name="T104" fmla="*/ 52 w 472"/>
                <a:gd name="T105" fmla="*/ 328 h 434"/>
                <a:gd name="T106" fmla="*/ 40 w 472"/>
                <a:gd name="T107" fmla="*/ 308 h 434"/>
                <a:gd name="T108" fmla="*/ 34 w 472"/>
                <a:gd name="T109" fmla="*/ 288 h 434"/>
                <a:gd name="T110" fmla="*/ 28 w 472"/>
                <a:gd name="T111" fmla="*/ 270 h 434"/>
                <a:gd name="T112" fmla="*/ 4 w 472"/>
                <a:gd name="T113" fmla="*/ 248 h 434"/>
                <a:gd name="T114" fmla="*/ 14 w 472"/>
                <a:gd name="T115" fmla="*/ 220 h 434"/>
                <a:gd name="T116" fmla="*/ 0 w 472"/>
                <a:gd name="T117" fmla="*/ 198 h 434"/>
                <a:gd name="T118" fmla="*/ 6 w 472"/>
                <a:gd name="T119" fmla="*/ 166 h 434"/>
                <a:gd name="T120" fmla="*/ 14 w 472"/>
                <a:gd name="T121" fmla="*/ 136 h 434"/>
                <a:gd name="T122" fmla="*/ 38 w 472"/>
                <a:gd name="T123" fmla="*/ 13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2" h="434">
                  <a:moveTo>
                    <a:pt x="38" y="130"/>
                  </a:moveTo>
                  <a:lnTo>
                    <a:pt x="38" y="130"/>
                  </a:lnTo>
                  <a:lnTo>
                    <a:pt x="38" y="126"/>
                  </a:lnTo>
                  <a:lnTo>
                    <a:pt x="36" y="122"/>
                  </a:lnTo>
                  <a:lnTo>
                    <a:pt x="30" y="112"/>
                  </a:lnTo>
                  <a:lnTo>
                    <a:pt x="26" y="104"/>
                  </a:lnTo>
                  <a:lnTo>
                    <a:pt x="28" y="100"/>
                  </a:lnTo>
                  <a:lnTo>
                    <a:pt x="32" y="96"/>
                  </a:lnTo>
                  <a:lnTo>
                    <a:pt x="32" y="96"/>
                  </a:lnTo>
                  <a:lnTo>
                    <a:pt x="40" y="90"/>
                  </a:lnTo>
                  <a:lnTo>
                    <a:pt x="46" y="82"/>
                  </a:lnTo>
                  <a:lnTo>
                    <a:pt x="54" y="64"/>
                  </a:lnTo>
                  <a:lnTo>
                    <a:pt x="54" y="64"/>
                  </a:lnTo>
                  <a:lnTo>
                    <a:pt x="64" y="68"/>
                  </a:lnTo>
                  <a:lnTo>
                    <a:pt x="68" y="70"/>
                  </a:lnTo>
                  <a:lnTo>
                    <a:pt x="70" y="68"/>
                  </a:lnTo>
                  <a:lnTo>
                    <a:pt x="78" y="64"/>
                  </a:lnTo>
                  <a:lnTo>
                    <a:pt x="84" y="58"/>
                  </a:lnTo>
                  <a:lnTo>
                    <a:pt x="96" y="42"/>
                  </a:lnTo>
                  <a:lnTo>
                    <a:pt x="104" y="36"/>
                  </a:lnTo>
                  <a:lnTo>
                    <a:pt x="114" y="34"/>
                  </a:lnTo>
                  <a:lnTo>
                    <a:pt x="114" y="34"/>
                  </a:lnTo>
                  <a:lnTo>
                    <a:pt x="116" y="36"/>
                  </a:lnTo>
                  <a:lnTo>
                    <a:pt x="120" y="38"/>
                  </a:lnTo>
                  <a:lnTo>
                    <a:pt x="122" y="40"/>
                  </a:lnTo>
                  <a:lnTo>
                    <a:pt x="126" y="40"/>
                  </a:lnTo>
                  <a:lnTo>
                    <a:pt x="126" y="40"/>
                  </a:lnTo>
                  <a:lnTo>
                    <a:pt x="132" y="38"/>
                  </a:lnTo>
                  <a:lnTo>
                    <a:pt x="136" y="34"/>
                  </a:lnTo>
                  <a:lnTo>
                    <a:pt x="144" y="26"/>
                  </a:lnTo>
                  <a:lnTo>
                    <a:pt x="152" y="16"/>
                  </a:lnTo>
                  <a:lnTo>
                    <a:pt x="158" y="14"/>
                  </a:lnTo>
                  <a:lnTo>
                    <a:pt x="162" y="12"/>
                  </a:lnTo>
                  <a:lnTo>
                    <a:pt x="162" y="12"/>
                  </a:lnTo>
                  <a:lnTo>
                    <a:pt x="170" y="14"/>
                  </a:lnTo>
                  <a:lnTo>
                    <a:pt x="176" y="18"/>
                  </a:lnTo>
                  <a:lnTo>
                    <a:pt x="182" y="24"/>
                  </a:lnTo>
                  <a:lnTo>
                    <a:pt x="188" y="26"/>
                  </a:lnTo>
                  <a:lnTo>
                    <a:pt x="188" y="26"/>
                  </a:lnTo>
                  <a:lnTo>
                    <a:pt x="194" y="26"/>
                  </a:lnTo>
                  <a:lnTo>
                    <a:pt x="200" y="24"/>
                  </a:lnTo>
                  <a:lnTo>
                    <a:pt x="200" y="24"/>
                  </a:lnTo>
                  <a:lnTo>
                    <a:pt x="208" y="12"/>
                  </a:lnTo>
                  <a:lnTo>
                    <a:pt x="210" y="8"/>
                  </a:lnTo>
                  <a:lnTo>
                    <a:pt x="216" y="4"/>
                  </a:lnTo>
                  <a:lnTo>
                    <a:pt x="216" y="4"/>
                  </a:lnTo>
                  <a:lnTo>
                    <a:pt x="222" y="6"/>
                  </a:lnTo>
                  <a:lnTo>
                    <a:pt x="226" y="10"/>
                  </a:lnTo>
                  <a:lnTo>
                    <a:pt x="232" y="14"/>
                  </a:lnTo>
                  <a:lnTo>
                    <a:pt x="236" y="14"/>
                  </a:lnTo>
                  <a:lnTo>
                    <a:pt x="236" y="14"/>
                  </a:lnTo>
                  <a:lnTo>
                    <a:pt x="244" y="12"/>
                  </a:lnTo>
                  <a:lnTo>
                    <a:pt x="250" y="8"/>
                  </a:lnTo>
                  <a:lnTo>
                    <a:pt x="264" y="0"/>
                  </a:lnTo>
                  <a:lnTo>
                    <a:pt x="264" y="0"/>
                  </a:lnTo>
                  <a:lnTo>
                    <a:pt x="270" y="0"/>
                  </a:lnTo>
                  <a:lnTo>
                    <a:pt x="274" y="2"/>
                  </a:lnTo>
                  <a:lnTo>
                    <a:pt x="282" y="10"/>
                  </a:lnTo>
                  <a:lnTo>
                    <a:pt x="282" y="10"/>
                  </a:lnTo>
                  <a:lnTo>
                    <a:pt x="290" y="20"/>
                  </a:lnTo>
                  <a:lnTo>
                    <a:pt x="300" y="28"/>
                  </a:lnTo>
                  <a:lnTo>
                    <a:pt x="304" y="30"/>
                  </a:lnTo>
                  <a:lnTo>
                    <a:pt x="310" y="32"/>
                  </a:lnTo>
                  <a:lnTo>
                    <a:pt x="316" y="32"/>
                  </a:lnTo>
                  <a:lnTo>
                    <a:pt x="324" y="32"/>
                  </a:lnTo>
                  <a:lnTo>
                    <a:pt x="324" y="32"/>
                  </a:lnTo>
                  <a:lnTo>
                    <a:pt x="328" y="32"/>
                  </a:lnTo>
                  <a:lnTo>
                    <a:pt x="330" y="32"/>
                  </a:lnTo>
                  <a:lnTo>
                    <a:pt x="334" y="40"/>
                  </a:lnTo>
                  <a:lnTo>
                    <a:pt x="336" y="52"/>
                  </a:lnTo>
                  <a:lnTo>
                    <a:pt x="340" y="60"/>
                  </a:lnTo>
                  <a:lnTo>
                    <a:pt x="340" y="60"/>
                  </a:lnTo>
                  <a:lnTo>
                    <a:pt x="344" y="64"/>
                  </a:lnTo>
                  <a:lnTo>
                    <a:pt x="350" y="66"/>
                  </a:lnTo>
                  <a:lnTo>
                    <a:pt x="350" y="66"/>
                  </a:lnTo>
                  <a:lnTo>
                    <a:pt x="360" y="64"/>
                  </a:lnTo>
                  <a:lnTo>
                    <a:pt x="366" y="64"/>
                  </a:lnTo>
                  <a:lnTo>
                    <a:pt x="370" y="64"/>
                  </a:lnTo>
                  <a:lnTo>
                    <a:pt x="370" y="64"/>
                  </a:lnTo>
                  <a:lnTo>
                    <a:pt x="374" y="68"/>
                  </a:lnTo>
                  <a:lnTo>
                    <a:pt x="376" y="74"/>
                  </a:lnTo>
                  <a:lnTo>
                    <a:pt x="378" y="86"/>
                  </a:lnTo>
                  <a:lnTo>
                    <a:pt x="378" y="86"/>
                  </a:lnTo>
                  <a:lnTo>
                    <a:pt x="380" y="90"/>
                  </a:lnTo>
                  <a:lnTo>
                    <a:pt x="382" y="94"/>
                  </a:lnTo>
                  <a:lnTo>
                    <a:pt x="384" y="94"/>
                  </a:lnTo>
                  <a:lnTo>
                    <a:pt x="384" y="94"/>
                  </a:lnTo>
                  <a:lnTo>
                    <a:pt x="394" y="92"/>
                  </a:lnTo>
                  <a:lnTo>
                    <a:pt x="404" y="96"/>
                  </a:lnTo>
                  <a:lnTo>
                    <a:pt x="410" y="102"/>
                  </a:lnTo>
                  <a:lnTo>
                    <a:pt x="414" y="110"/>
                  </a:lnTo>
                  <a:lnTo>
                    <a:pt x="414" y="110"/>
                  </a:lnTo>
                  <a:lnTo>
                    <a:pt x="416" y="120"/>
                  </a:lnTo>
                  <a:lnTo>
                    <a:pt x="418" y="126"/>
                  </a:lnTo>
                  <a:lnTo>
                    <a:pt x="414" y="132"/>
                  </a:lnTo>
                  <a:lnTo>
                    <a:pt x="414" y="132"/>
                  </a:lnTo>
                  <a:lnTo>
                    <a:pt x="428" y="136"/>
                  </a:lnTo>
                  <a:lnTo>
                    <a:pt x="440" y="144"/>
                  </a:lnTo>
                  <a:lnTo>
                    <a:pt x="450" y="154"/>
                  </a:lnTo>
                  <a:lnTo>
                    <a:pt x="458" y="166"/>
                  </a:lnTo>
                  <a:lnTo>
                    <a:pt x="464" y="180"/>
                  </a:lnTo>
                  <a:lnTo>
                    <a:pt x="466" y="194"/>
                  </a:lnTo>
                  <a:lnTo>
                    <a:pt x="466" y="210"/>
                  </a:lnTo>
                  <a:lnTo>
                    <a:pt x="464" y="224"/>
                  </a:lnTo>
                  <a:lnTo>
                    <a:pt x="464" y="224"/>
                  </a:lnTo>
                  <a:lnTo>
                    <a:pt x="464" y="228"/>
                  </a:lnTo>
                  <a:lnTo>
                    <a:pt x="466" y="230"/>
                  </a:lnTo>
                  <a:lnTo>
                    <a:pt x="470" y="236"/>
                  </a:lnTo>
                  <a:lnTo>
                    <a:pt x="470" y="236"/>
                  </a:lnTo>
                  <a:lnTo>
                    <a:pt x="472" y="240"/>
                  </a:lnTo>
                  <a:lnTo>
                    <a:pt x="470" y="244"/>
                  </a:lnTo>
                  <a:lnTo>
                    <a:pt x="466" y="252"/>
                  </a:lnTo>
                  <a:lnTo>
                    <a:pt x="460" y="258"/>
                  </a:lnTo>
                  <a:lnTo>
                    <a:pt x="454" y="264"/>
                  </a:lnTo>
                  <a:lnTo>
                    <a:pt x="454" y="264"/>
                  </a:lnTo>
                  <a:lnTo>
                    <a:pt x="448" y="270"/>
                  </a:lnTo>
                  <a:lnTo>
                    <a:pt x="446" y="278"/>
                  </a:lnTo>
                  <a:lnTo>
                    <a:pt x="440" y="294"/>
                  </a:lnTo>
                  <a:lnTo>
                    <a:pt x="438" y="302"/>
                  </a:lnTo>
                  <a:lnTo>
                    <a:pt x="434" y="308"/>
                  </a:lnTo>
                  <a:lnTo>
                    <a:pt x="426" y="312"/>
                  </a:lnTo>
                  <a:lnTo>
                    <a:pt x="418" y="314"/>
                  </a:lnTo>
                  <a:lnTo>
                    <a:pt x="418" y="314"/>
                  </a:lnTo>
                  <a:lnTo>
                    <a:pt x="414" y="316"/>
                  </a:lnTo>
                  <a:lnTo>
                    <a:pt x="412" y="318"/>
                  </a:lnTo>
                  <a:lnTo>
                    <a:pt x="408" y="326"/>
                  </a:lnTo>
                  <a:lnTo>
                    <a:pt x="406" y="336"/>
                  </a:lnTo>
                  <a:lnTo>
                    <a:pt x="400" y="344"/>
                  </a:lnTo>
                  <a:lnTo>
                    <a:pt x="400" y="344"/>
                  </a:lnTo>
                  <a:lnTo>
                    <a:pt x="394" y="348"/>
                  </a:lnTo>
                  <a:lnTo>
                    <a:pt x="390" y="348"/>
                  </a:lnTo>
                  <a:lnTo>
                    <a:pt x="384" y="350"/>
                  </a:lnTo>
                  <a:lnTo>
                    <a:pt x="378" y="352"/>
                  </a:lnTo>
                  <a:lnTo>
                    <a:pt x="378" y="352"/>
                  </a:lnTo>
                  <a:lnTo>
                    <a:pt x="374" y="356"/>
                  </a:lnTo>
                  <a:lnTo>
                    <a:pt x="372" y="364"/>
                  </a:lnTo>
                  <a:lnTo>
                    <a:pt x="370" y="370"/>
                  </a:lnTo>
                  <a:lnTo>
                    <a:pt x="368" y="372"/>
                  </a:lnTo>
                  <a:lnTo>
                    <a:pt x="368" y="372"/>
                  </a:lnTo>
                  <a:lnTo>
                    <a:pt x="368" y="372"/>
                  </a:lnTo>
                  <a:lnTo>
                    <a:pt x="360" y="372"/>
                  </a:lnTo>
                  <a:lnTo>
                    <a:pt x="352" y="374"/>
                  </a:lnTo>
                  <a:lnTo>
                    <a:pt x="346" y="378"/>
                  </a:lnTo>
                  <a:lnTo>
                    <a:pt x="340" y="382"/>
                  </a:lnTo>
                  <a:lnTo>
                    <a:pt x="332" y="392"/>
                  </a:lnTo>
                  <a:lnTo>
                    <a:pt x="322" y="402"/>
                  </a:lnTo>
                  <a:lnTo>
                    <a:pt x="322" y="402"/>
                  </a:lnTo>
                  <a:lnTo>
                    <a:pt x="320" y="408"/>
                  </a:lnTo>
                  <a:lnTo>
                    <a:pt x="316" y="410"/>
                  </a:lnTo>
                  <a:lnTo>
                    <a:pt x="314" y="410"/>
                  </a:lnTo>
                  <a:lnTo>
                    <a:pt x="314" y="410"/>
                  </a:lnTo>
                  <a:lnTo>
                    <a:pt x="310" y="408"/>
                  </a:lnTo>
                  <a:lnTo>
                    <a:pt x="308" y="404"/>
                  </a:lnTo>
                  <a:lnTo>
                    <a:pt x="304" y="400"/>
                  </a:lnTo>
                  <a:lnTo>
                    <a:pt x="304" y="400"/>
                  </a:lnTo>
                  <a:lnTo>
                    <a:pt x="296" y="398"/>
                  </a:lnTo>
                  <a:lnTo>
                    <a:pt x="290" y="398"/>
                  </a:lnTo>
                  <a:lnTo>
                    <a:pt x="284" y="400"/>
                  </a:lnTo>
                  <a:lnTo>
                    <a:pt x="278" y="404"/>
                  </a:lnTo>
                  <a:lnTo>
                    <a:pt x="268" y="412"/>
                  </a:lnTo>
                  <a:lnTo>
                    <a:pt x="262" y="416"/>
                  </a:lnTo>
                  <a:lnTo>
                    <a:pt x="254" y="420"/>
                  </a:lnTo>
                  <a:lnTo>
                    <a:pt x="254" y="420"/>
                  </a:lnTo>
                  <a:lnTo>
                    <a:pt x="250" y="418"/>
                  </a:lnTo>
                  <a:lnTo>
                    <a:pt x="246" y="416"/>
                  </a:lnTo>
                  <a:lnTo>
                    <a:pt x="240" y="414"/>
                  </a:lnTo>
                  <a:lnTo>
                    <a:pt x="236" y="414"/>
                  </a:lnTo>
                  <a:lnTo>
                    <a:pt x="236" y="414"/>
                  </a:lnTo>
                  <a:lnTo>
                    <a:pt x="226" y="422"/>
                  </a:lnTo>
                  <a:lnTo>
                    <a:pt x="214" y="430"/>
                  </a:lnTo>
                  <a:lnTo>
                    <a:pt x="208" y="432"/>
                  </a:lnTo>
                  <a:lnTo>
                    <a:pt x="202" y="434"/>
                  </a:lnTo>
                  <a:lnTo>
                    <a:pt x="196" y="434"/>
                  </a:lnTo>
                  <a:lnTo>
                    <a:pt x="188" y="430"/>
                  </a:lnTo>
                  <a:lnTo>
                    <a:pt x="188" y="430"/>
                  </a:lnTo>
                  <a:lnTo>
                    <a:pt x="190" y="426"/>
                  </a:lnTo>
                  <a:lnTo>
                    <a:pt x="190" y="424"/>
                  </a:lnTo>
                  <a:lnTo>
                    <a:pt x="190" y="424"/>
                  </a:lnTo>
                  <a:lnTo>
                    <a:pt x="186" y="422"/>
                  </a:lnTo>
                  <a:lnTo>
                    <a:pt x="182" y="420"/>
                  </a:lnTo>
                  <a:lnTo>
                    <a:pt x="182" y="420"/>
                  </a:lnTo>
                  <a:lnTo>
                    <a:pt x="170" y="422"/>
                  </a:lnTo>
                  <a:lnTo>
                    <a:pt x="156" y="422"/>
                  </a:lnTo>
                  <a:lnTo>
                    <a:pt x="146" y="422"/>
                  </a:lnTo>
                  <a:lnTo>
                    <a:pt x="140" y="420"/>
                  </a:lnTo>
                  <a:lnTo>
                    <a:pt x="136" y="416"/>
                  </a:lnTo>
                  <a:lnTo>
                    <a:pt x="136" y="416"/>
                  </a:lnTo>
                  <a:lnTo>
                    <a:pt x="132" y="406"/>
                  </a:lnTo>
                  <a:lnTo>
                    <a:pt x="130" y="400"/>
                  </a:lnTo>
                  <a:lnTo>
                    <a:pt x="130" y="392"/>
                  </a:lnTo>
                  <a:lnTo>
                    <a:pt x="130" y="392"/>
                  </a:lnTo>
                  <a:lnTo>
                    <a:pt x="112" y="398"/>
                  </a:lnTo>
                  <a:lnTo>
                    <a:pt x="104" y="398"/>
                  </a:lnTo>
                  <a:lnTo>
                    <a:pt x="102" y="396"/>
                  </a:lnTo>
                  <a:lnTo>
                    <a:pt x="98" y="394"/>
                  </a:lnTo>
                  <a:lnTo>
                    <a:pt x="98" y="394"/>
                  </a:lnTo>
                  <a:lnTo>
                    <a:pt x="96" y="388"/>
                  </a:lnTo>
                  <a:lnTo>
                    <a:pt x="96" y="380"/>
                  </a:lnTo>
                  <a:lnTo>
                    <a:pt x="98" y="374"/>
                  </a:lnTo>
                  <a:lnTo>
                    <a:pt x="96" y="366"/>
                  </a:lnTo>
                  <a:lnTo>
                    <a:pt x="96" y="366"/>
                  </a:lnTo>
                  <a:lnTo>
                    <a:pt x="92" y="360"/>
                  </a:lnTo>
                  <a:lnTo>
                    <a:pt x="88" y="356"/>
                  </a:lnTo>
                  <a:lnTo>
                    <a:pt x="82" y="352"/>
                  </a:lnTo>
                  <a:lnTo>
                    <a:pt x="74" y="350"/>
                  </a:lnTo>
                  <a:lnTo>
                    <a:pt x="74" y="350"/>
                  </a:lnTo>
                  <a:lnTo>
                    <a:pt x="60" y="350"/>
                  </a:lnTo>
                  <a:lnTo>
                    <a:pt x="56" y="348"/>
                  </a:lnTo>
                  <a:lnTo>
                    <a:pt x="52" y="342"/>
                  </a:lnTo>
                  <a:lnTo>
                    <a:pt x="52" y="342"/>
                  </a:lnTo>
                  <a:lnTo>
                    <a:pt x="52" y="334"/>
                  </a:lnTo>
                  <a:lnTo>
                    <a:pt x="52" y="328"/>
                  </a:lnTo>
                  <a:lnTo>
                    <a:pt x="52" y="322"/>
                  </a:lnTo>
                  <a:lnTo>
                    <a:pt x="48" y="316"/>
                  </a:lnTo>
                  <a:lnTo>
                    <a:pt x="48" y="316"/>
                  </a:lnTo>
                  <a:lnTo>
                    <a:pt x="40" y="308"/>
                  </a:lnTo>
                  <a:lnTo>
                    <a:pt x="38" y="304"/>
                  </a:lnTo>
                  <a:lnTo>
                    <a:pt x="36" y="300"/>
                  </a:lnTo>
                  <a:lnTo>
                    <a:pt x="36" y="300"/>
                  </a:lnTo>
                  <a:lnTo>
                    <a:pt x="34" y="288"/>
                  </a:lnTo>
                  <a:lnTo>
                    <a:pt x="36" y="282"/>
                  </a:lnTo>
                  <a:lnTo>
                    <a:pt x="38" y="276"/>
                  </a:lnTo>
                  <a:lnTo>
                    <a:pt x="38" y="276"/>
                  </a:lnTo>
                  <a:lnTo>
                    <a:pt x="28" y="270"/>
                  </a:lnTo>
                  <a:lnTo>
                    <a:pt x="18" y="264"/>
                  </a:lnTo>
                  <a:lnTo>
                    <a:pt x="10" y="256"/>
                  </a:lnTo>
                  <a:lnTo>
                    <a:pt x="4" y="248"/>
                  </a:lnTo>
                  <a:lnTo>
                    <a:pt x="4" y="248"/>
                  </a:lnTo>
                  <a:lnTo>
                    <a:pt x="4" y="240"/>
                  </a:lnTo>
                  <a:lnTo>
                    <a:pt x="6" y="234"/>
                  </a:lnTo>
                  <a:lnTo>
                    <a:pt x="8" y="226"/>
                  </a:lnTo>
                  <a:lnTo>
                    <a:pt x="14" y="220"/>
                  </a:lnTo>
                  <a:lnTo>
                    <a:pt x="14" y="220"/>
                  </a:lnTo>
                  <a:lnTo>
                    <a:pt x="6" y="212"/>
                  </a:lnTo>
                  <a:lnTo>
                    <a:pt x="2" y="206"/>
                  </a:lnTo>
                  <a:lnTo>
                    <a:pt x="0" y="198"/>
                  </a:lnTo>
                  <a:lnTo>
                    <a:pt x="2" y="190"/>
                  </a:lnTo>
                  <a:lnTo>
                    <a:pt x="2" y="190"/>
                  </a:lnTo>
                  <a:lnTo>
                    <a:pt x="4" y="178"/>
                  </a:lnTo>
                  <a:lnTo>
                    <a:pt x="6" y="166"/>
                  </a:lnTo>
                  <a:lnTo>
                    <a:pt x="10" y="142"/>
                  </a:lnTo>
                  <a:lnTo>
                    <a:pt x="10" y="142"/>
                  </a:lnTo>
                  <a:lnTo>
                    <a:pt x="12" y="138"/>
                  </a:lnTo>
                  <a:lnTo>
                    <a:pt x="14" y="136"/>
                  </a:lnTo>
                  <a:lnTo>
                    <a:pt x="24" y="136"/>
                  </a:lnTo>
                  <a:lnTo>
                    <a:pt x="32" y="134"/>
                  </a:lnTo>
                  <a:lnTo>
                    <a:pt x="36" y="134"/>
                  </a:lnTo>
                  <a:lnTo>
                    <a:pt x="38" y="130"/>
                  </a:lnTo>
                  <a:lnTo>
                    <a:pt x="38" y="130"/>
                  </a:lnTo>
                  <a:close/>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745" name="Freeform 697"/>
          <p:cNvSpPr>
            <a:spLocks/>
          </p:cNvSpPr>
          <p:nvPr/>
        </p:nvSpPr>
        <p:spPr bwMode="auto">
          <a:xfrm>
            <a:off x="7974024" y="5199063"/>
            <a:ext cx="819151" cy="101600"/>
          </a:xfrm>
          <a:custGeom>
            <a:avLst/>
            <a:gdLst>
              <a:gd name="T0" fmla="*/ 516 w 516"/>
              <a:gd name="T1" fmla="*/ 64 h 64"/>
              <a:gd name="T2" fmla="*/ 494 w 516"/>
              <a:gd name="T3" fmla="*/ 46 h 64"/>
              <a:gd name="T4" fmla="*/ 466 w 516"/>
              <a:gd name="T5" fmla="*/ 16 h 64"/>
              <a:gd name="T6" fmla="*/ 450 w 516"/>
              <a:gd name="T7" fmla="*/ 8 h 64"/>
              <a:gd name="T8" fmla="*/ 438 w 516"/>
              <a:gd name="T9" fmla="*/ 8 h 64"/>
              <a:gd name="T10" fmla="*/ 432 w 516"/>
              <a:gd name="T11" fmla="*/ 10 h 64"/>
              <a:gd name="T12" fmla="*/ 416 w 516"/>
              <a:gd name="T13" fmla="*/ 24 h 64"/>
              <a:gd name="T14" fmla="*/ 392 w 516"/>
              <a:gd name="T15" fmla="*/ 52 h 64"/>
              <a:gd name="T16" fmla="*/ 374 w 516"/>
              <a:gd name="T17" fmla="*/ 62 h 64"/>
              <a:gd name="T18" fmla="*/ 364 w 516"/>
              <a:gd name="T19" fmla="*/ 60 h 64"/>
              <a:gd name="T20" fmla="*/ 352 w 516"/>
              <a:gd name="T21" fmla="*/ 54 h 64"/>
              <a:gd name="T22" fmla="*/ 326 w 516"/>
              <a:gd name="T23" fmla="*/ 24 h 64"/>
              <a:gd name="T24" fmla="*/ 308 w 516"/>
              <a:gd name="T25" fmla="*/ 8 h 64"/>
              <a:gd name="T26" fmla="*/ 298 w 516"/>
              <a:gd name="T27" fmla="*/ 6 h 64"/>
              <a:gd name="T28" fmla="*/ 284 w 516"/>
              <a:gd name="T29" fmla="*/ 10 h 64"/>
              <a:gd name="T30" fmla="*/ 276 w 516"/>
              <a:gd name="T31" fmla="*/ 16 h 64"/>
              <a:gd name="T32" fmla="*/ 252 w 516"/>
              <a:gd name="T33" fmla="*/ 44 h 64"/>
              <a:gd name="T34" fmla="*/ 236 w 516"/>
              <a:gd name="T35" fmla="*/ 56 h 64"/>
              <a:gd name="T36" fmla="*/ 226 w 516"/>
              <a:gd name="T37" fmla="*/ 56 h 64"/>
              <a:gd name="T38" fmla="*/ 216 w 516"/>
              <a:gd name="T39" fmla="*/ 52 h 64"/>
              <a:gd name="T40" fmla="*/ 206 w 516"/>
              <a:gd name="T41" fmla="*/ 42 h 64"/>
              <a:gd name="T42" fmla="*/ 182 w 516"/>
              <a:gd name="T43" fmla="*/ 14 h 64"/>
              <a:gd name="T44" fmla="*/ 164 w 516"/>
              <a:gd name="T45" fmla="*/ 2 h 64"/>
              <a:gd name="T46" fmla="*/ 140 w 516"/>
              <a:gd name="T47" fmla="*/ 4 h 64"/>
              <a:gd name="T48" fmla="*/ 134 w 516"/>
              <a:gd name="T49" fmla="*/ 8 h 64"/>
              <a:gd name="T50" fmla="*/ 120 w 516"/>
              <a:gd name="T51" fmla="*/ 26 h 64"/>
              <a:gd name="T52" fmla="*/ 102 w 516"/>
              <a:gd name="T53" fmla="*/ 52 h 64"/>
              <a:gd name="T54" fmla="*/ 94 w 516"/>
              <a:gd name="T55" fmla="*/ 58 h 64"/>
              <a:gd name="T56" fmla="*/ 82 w 516"/>
              <a:gd name="T57" fmla="*/ 64 h 64"/>
              <a:gd name="T58" fmla="*/ 76 w 516"/>
              <a:gd name="T59" fmla="*/ 62 h 64"/>
              <a:gd name="T60" fmla="*/ 62 w 516"/>
              <a:gd name="T61" fmla="*/ 52 h 64"/>
              <a:gd name="T62" fmla="*/ 44 w 516"/>
              <a:gd name="T63" fmla="*/ 22 h 64"/>
              <a:gd name="T64" fmla="*/ 32 w 516"/>
              <a:gd name="T65" fmla="*/ 8 h 64"/>
              <a:gd name="T66" fmla="*/ 24 w 516"/>
              <a:gd name="T67" fmla="*/ 4 h 64"/>
              <a:gd name="T68" fmla="*/ 8 w 516"/>
              <a:gd name="T69" fmla="*/ 0 h 64"/>
              <a:gd name="T70" fmla="*/ 0 w 516"/>
              <a:gd name="T71"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6" h="64">
                <a:moveTo>
                  <a:pt x="516" y="64"/>
                </a:moveTo>
                <a:lnTo>
                  <a:pt x="516" y="64"/>
                </a:lnTo>
                <a:lnTo>
                  <a:pt x="504" y="56"/>
                </a:lnTo>
                <a:lnTo>
                  <a:pt x="494" y="46"/>
                </a:lnTo>
                <a:lnTo>
                  <a:pt x="476" y="24"/>
                </a:lnTo>
                <a:lnTo>
                  <a:pt x="466" y="16"/>
                </a:lnTo>
                <a:lnTo>
                  <a:pt x="456" y="10"/>
                </a:lnTo>
                <a:lnTo>
                  <a:pt x="450" y="8"/>
                </a:lnTo>
                <a:lnTo>
                  <a:pt x="446" y="8"/>
                </a:lnTo>
                <a:lnTo>
                  <a:pt x="438" y="8"/>
                </a:lnTo>
                <a:lnTo>
                  <a:pt x="432" y="10"/>
                </a:lnTo>
                <a:lnTo>
                  <a:pt x="432" y="10"/>
                </a:lnTo>
                <a:lnTo>
                  <a:pt x="424" y="16"/>
                </a:lnTo>
                <a:lnTo>
                  <a:pt x="416" y="24"/>
                </a:lnTo>
                <a:lnTo>
                  <a:pt x="400" y="44"/>
                </a:lnTo>
                <a:lnTo>
                  <a:pt x="392" y="52"/>
                </a:lnTo>
                <a:lnTo>
                  <a:pt x="384" y="60"/>
                </a:lnTo>
                <a:lnTo>
                  <a:pt x="374" y="62"/>
                </a:lnTo>
                <a:lnTo>
                  <a:pt x="368" y="62"/>
                </a:lnTo>
                <a:lnTo>
                  <a:pt x="364" y="60"/>
                </a:lnTo>
                <a:lnTo>
                  <a:pt x="364" y="60"/>
                </a:lnTo>
                <a:lnTo>
                  <a:pt x="352" y="54"/>
                </a:lnTo>
                <a:lnTo>
                  <a:pt x="344" y="46"/>
                </a:lnTo>
                <a:lnTo>
                  <a:pt x="326" y="24"/>
                </a:lnTo>
                <a:lnTo>
                  <a:pt x="318" y="14"/>
                </a:lnTo>
                <a:lnTo>
                  <a:pt x="308" y="8"/>
                </a:lnTo>
                <a:lnTo>
                  <a:pt x="302" y="6"/>
                </a:lnTo>
                <a:lnTo>
                  <a:pt x="298" y="6"/>
                </a:lnTo>
                <a:lnTo>
                  <a:pt x="292" y="6"/>
                </a:lnTo>
                <a:lnTo>
                  <a:pt x="284" y="10"/>
                </a:lnTo>
                <a:lnTo>
                  <a:pt x="284" y="10"/>
                </a:lnTo>
                <a:lnTo>
                  <a:pt x="276" y="16"/>
                </a:lnTo>
                <a:lnTo>
                  <a:pt x="268" y="26"/>
                </a:lnTo>
                <a:lnTo>
                  <a:pt x="252" y="44"/>
                </a:lnTo>
                <a:lnTo>
                  <a:pt x="244" y="52"/>
                </a:lnTo>
                <a:lnTo>
                  <a:pt x="236" y="56"/>
                </a:lnTo>
                <a:lnTo>
                  <a:pt x="232" y="56"/>
                </a:lnTo>
                <a:lnTo>
                  <a:pt x="226" y="56"/>
                </a:lnTo>
                <a:lnTo>
                  <a:pt x="222" y="54"/>
                </a:lnTo>
                <a:lnTo>
                  <a:pt x="216" y="52"/>
                </a:lnTo>
                <a:lnTo>
                  <a:pt x="216" y="52"/>
                </a:lnTo>
                <a:lnTo>
                  <a:pt x="206" y="42"/>
                </a:lnTo>
                <a:lnTo>
                  <a:pt x="198" y="34"/>
                </a:lnTo>
                <a:lnTo>
                  <a:pt x="182" y="14"/>
                </a:lnTo>
                <a:lnTo>
                  <a:pt x="174" y="8"/>
                </a:lnTo>
                <a:lnTo>
                  <a:pt x="164" y="2"/>
                </a:lnTo>
                <a:lnTo>
                  <a:pt x="154" y="0"/>
                </a:lnTo>
                <a:lnTo>
                  <a:pt x="140" y="4"/>
                </a:lnTo>
                <a:lnTo>
                  <a:pt x="140" y="4"/>
                </a:lnTo>
                <a:lnTo>
                  <a:pt x="134" y="8"/>
                </a:lnTo>
                <a:lnTo>
                  <a:pt x="128" y="12"/>
                </a:lnTo>
                <a:lnTo>
                  <a:pt x="120" y="26"/>
                </a:lnTo>
                <a:lnTo>
                  <a:pt x="112" y="40"/>
                </a:lnTo>
                <a:lnTo>
                  <a:pt x="102" y="52"/>
                </a:lnTo>
                <a:lnTo>
                  <a:pt x="102" y="52"/>
                </a:lnTo>
                <a:lnTo>
                  <a:pt x="94" y="58"/>
                </a:lnTo>
                <a:lnTo>
                  <a:pt x="88" y="62"/>
                </a:lnTo>
                <a:lnTo>
                  <a:pt x="82" y="64"/>
                </a:lnTo>
                <a:lnTo>
                  <a:pt x="76" y="62"/>
                </a:lnTo>
                <a:lnTo>
                  <a:pt x="76" y="62"/>
                </a:lnTo>
                <a:lnTo>
                  <a:pt x="68" y="58"/>
                </a:lnTo>
                <a:lnTo>
                  <a:pt x="62" y="52"/>
                </a:lnTo>
                <a:lnTo>
                  <a:pt x="52" y="38"/>
                </a:lnTo>
                <a:lnTo>
                  <a:pt x="44" y="22"/>
                </a:lnTo>
                <a:lnTo>
                  <a:pt x="38" y="14"/>
                </a:lnTo>
                <a:lnTo>
                  <a:pt x="32" y="8"/>
                </a:lnTo>
                <a:lnTo>
                  <a:pt x="32" y="8"/>
                </a:lnTo>
                <a:lnTo>
                  <a:pt x="24" y="4"/>
                </a:lnTo>
                <a:lnTo>
                  <a:pt x="16" y="0"/>
                </a:lnTo>
                <a:lnTo>
                  <a:pt x="8" y="0"/>
                </a:lnTo>
                <a:lnTo>
                  <a:pt x="4" y="2"/>
                </a:lnTo>
                <a:lnTo>
                  <a:pt x="0" y="6"/>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6" name="Freeform 698"/>
          <p:cNvSpPr>
            <a:spLocks/>
          </p:cNvSpPr>
          <p:nvPr/>
        </p:nvSpPr>
        <p:spPr bwMode="auto">
          <a:xfrm>
            <a:off x="7840678" y="4865688"/>
            <a:ext cx="657225" cy="101600"/>
          </a:xfrm>
          <a:custGeom>
            <a:avLst/>
            <a:gdLst>
              <a:gd name="T0" fmla="*/ 0 w 414"/>
              <a:gd name="T1" fmla="*/ 64 h 64"/>
              <a:gd name="T2" fmla="*/ 0 w 414"/>
              <a:gd name="T3" fmla="*/ 64 h 64"/>
              <a:gd name="T4" fmla="*/ 12 w 414"/>
              <a:gd name="T5" fmla="*/ 56 h 64"/>
              <a:gd name="T6" fmla="*/ 22 w 414"/>
              <a:gd name="T7" fmla="*/ 46 h 64"/>
              <a:gd name="T8" fmla="*/ 40 w 414"/>
              <a:gd name="T9" fmla="*/ 24 h 64"/>
              <a:gd name="T10" fmla="*/ 50 w 414"/>
              <a:gd name="T11" fmla="*/ 14 h 64"/>
              <a:gd name="T12" fmla="*/ 60 w 414"/>
              <a:gd name="T13" fmla="*/ 8 h 64"/>
              <a:gd name="T14" fmla="*/ 64 w 414"/>
              <a:gd name="T15" fmla="*/ 6 h 64"/>
              <a:gd name="T16" fmla="*/ 70 w 414"/>
              <a:gd name="T17" fmla="*/ 6 h 64"/>
              <a:gd name="T18" fmla="*/ 76 w 414"/>
              <a:gd name="T19" fmla="*/ 6 h 64"/>
              <a:gd name="T20" fmla="*/ 82 w 414"/>
              <a:gd name="T21" fmla="*/ 8 h 64"/>
              <a:gd name="T22" fmla="*/ 82 w 414"/>
              <a:gd name="T23" fmla="*/ 8 h 64"/>
              <a:gd name="T24" fmla="*/ 92 w 414"/>
              <a:gd name="T25" fmla="*/ 14 h 64"/>
              <a:gd name="T26" fmla="*/ 100 w 414"/>
              <a:gd name="T27" fmla="*/ 24 h 64"/>
              <a:gd name="T28" fmla="*/ 116 w 414"/>
              <a:gd name="T29" fmla="*/ 42 h 64"/>
              <a:gd name="T30" fmla="*/ 124 w 414"/>
              <a:gd name="T31" fmla="*/ 52 h 64"/>
              <a:gd name="T32" fmla="*/ 132 w 414"/>
              <a:gd name="T33" fmla="*/ 58 h 64"/>
              <a:gd name="T34" fmla="*/ 142 w 414"/>
              <a:gd name="T35" fmla="*/ 60 h 64"/>
              <a:gd name="T36" fmla="*/ 146 w 414"/>
              <a:gd name="T37" fmla="*/ 60 h 64"/>
              <a:gd name="T38" fmla="*/ 152 w 414"/>
              <a:gd name="T39" fmla="*/ 60 h 64"/>
              <a:gd name="T40" fmla="*/ 152 w 414"/>
              <a:gd name="T41" fmla="*/ 60 h 64"/>
              <a:gd name="T42" fmla="*/ 162 w 414"/>
              <a:gd name="T43" fmla="*/ 54 h 64"/>
              <a:gd name="T44" fmla="*/ 172 w 414"/>
              <a:gd name="T45" fmla="*/ 44 h 64"/>
              <a:gd name="T46" fmla="*/ 188 w 414"/>
              <a:gd name="T47" fmla="*/ 22 h 64"/>
              <a:gd name="T48" fmla="*/ 198 w 414"/>
              <a:gd name="T49" fmla="*/ 12 h 64"/>
              <a:gd name="T50" fmla="*/ 208 w 414"/>
              <a:gd name="T51" fmla="*/ 6 h 64"/>
              <a:gd name="T52" fmla="*/ 212 w 414"/>
              <a:gd name="T53" fmla="*/ 4 h 64"/>
              <a:gd name="T54" fmla="*/ 218 w 414"/>
              <a:gd name="T55" fmla="*/ 4 h 64"/>
              <a:gd name="T56" fmla="*/ 224 w 414"/>
              <a:gd name="T57" fmla="*/ 6 h 64"/>
              <a:gd name="T58" fmla="*/ 230 w 414"/>
              <a:gd name="T59" fmla="*/ 8 h 64"/>
              <a:gd name="T60" fmla="*/ 230 w 414"/>
              <a:gd name="T61" fmla="*/ 8 h 64"/>
              <a:gd name="T62" fmla="*/ 240 w 414"/>
              <a:gd name="T63" fmla="*/ 16 h 64"/>
              <a:gd name="T64" fmla="*/ 248 w 414"/>
              <a:gd name="T65" fmla="*/ 24 h 64"/>
              <a:gd name="T66" fmla="*/ 264 w 414"/>
              <a:gd name="T67" fmla="*/ 42 h 64"/>
              <a:gd name="T68" fmla="*/ 272 w 414"/>
              <a:gd name="T69" fmla="*/ 50 h 64"/>
              <a:gd name="T70" fmla="*/ 280 w 414"/>
              <a:gd name="T71" fmla="*/ 54 h 64"/>
              <a:gd name="T72" fmla="*/ 284 w 414"/>
              <a:gd name="T73" fmla="*/ 56 h 64"/>
              <a:gd name="T74" fmla="*/ 290 w 414"/>
              <a:gd name="T75" fmla="*/ 54 h 64"/>
              <a:gd name="T76" fmla="*/ 294 w 414"/>
              <a:gd name="T77" fmla="*/ 52 h 64"/>
              <a:gd name="T78" fmla="*/ 300 w 414"/>
              <a:gd name="T79" fmla="*/ 50 h 64"/>
              <a:gd name="T80" fmla="*/ 300 w 414"/>
              <a:gd name="T81" fmla="*/ 50 h 64"/>
              <a:gd name="T82" fmla="*/ 308 w 414"/>
              <a:gd name="T83" fmla="*/ 42 h 64"/>
              <a:gd name="T84" fmla="*/ 318 w 414"/>
              <a:gd name="T85" fmla="*/ 32 h 64"/>
              <a:gd name="T86" fmla="*/ 334 w 414"/>
              <a:gd name="T87" fmla="*/ 14 h 64"/>
              <a:gd name="T88" fmla="*/ 342 w 414"/>
              <a:gd name="T89" fmla="*/ 6 h 64"/>
              <a:gd name="T90" fmla="*/ 352 w 414"/>
              <a:gd name="T91" fmla="*/ 0 h 64"/>
              <a:gd name="T92" fmla="*/ 362 w 414"/>
              <a:gd name="T93" fmla="*/ 0 h 64"/>
              <a:gd name="T94" fmla="*/ 374 w 414"/>
              <a:gd name="T95" fmla="*/ 2 h 64"/>
              <a:gd name="T96" fmla="*/ 374 w 414"/>
              <a:gd name="T97" fmla="*/ 2 h 64"/>
              <a:gd name="T98" fmla="*/ 382 w 414"/>
              <a:gd name="T99" fmla="*/ 6 h 64"/>
              <a:gd name="T100" fmla="*/ 388 w 414"/>
              <a:gd name="T101" fmla="*/ 10 h 64"/>
              <a:gd name="T102" fmla="*/ 396 w 414"/>
              <a:gd name="T103" fmla="*/ 24 h 64"/>
              <a:gd name="T104" fmla="*/ 404 w 414"/>
              <a:gd name="T105" fmla="*/ 38 h 64"/>
              <a:gd name="T106" fmla="*/ 414 w 414"/>
              <a:gd name="T10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64">
                <a:moveTo>
                  <a:pt x="0" y="64"/>
                </a:moveTo>
                <a:lnTo>
                  <a:pt x="0" y="64"/>
                </a:lnTo>
                <a:lnTo>
                  <a:pt x="12" y="56"/>
                </a:lnTo>
                <a:lnTo>
                  <a:pt x="22" y="46"/>
                </a:lnTo>
                <a:lnTo>
                  <a:pt x="40" y="24"/>
                </a:lnTo>
                <a:lnTo>
                  <a:pt x="50" y="14"/>
                </a:lnTo>
                <a:lnTo>
                  <a:pt x="60" y="8"/>
                </a:lnTo>
                <a:lnTo>
                  <a:pt x="64" y="6"/>
                </a:lnTo>
                <a:lnTo>
                  <a:pt x="70" y="6"/>
                </a:lnTo>
                <a:lnTo>
                  <a:pt x="76" y="6"/>
                </a:lnTo>
                <a:lnTo>
                  <a:pt x="82" y="8"/>
                </a:lnTo>
                <a:lnTo>
                  <a:pt x="82" y="8"/>
                </a:lnTo>
                <a:lnTo>
                  <a:pt x="92" y="14"/>
                </a:lnTo>
                <a:lnTo>
                  <a:pt x="100" y="24"/>
                </a:lnTo>
                <a:lnTo>
                  <a:pt x="116" y="42"/>
                </a:lnTo>
                <a:lnTo>
                  <a:pt x="124" y="52"/>
                </a:lnTo>
                <a:lnTo>
                  <a:pt x="132" y="58"/>
                </a:lnTo>
                <a:lnTo>
                  <a:pt x="142" y="60"/>
                </a:lnTo>
                <a:lnTo>
                  <a:pt x="146" y="60"/>
                </a:lnTo>
                <a:lnTo>
                  <a:pt x="152" y="60"/>
                </a:lnTo>
                <a:lnTo>
                  <a:pt x="152" y="60"/>
                </a:lnTo>
                <a:lnTo>
                  <a:pt x="162" y="54"/>
                </a:lnTo>
                <a:lnTo>
                  <a:pt x="172" y="44"/>
                </a:lnTo>
                <a:lnTo>
                  <a:pt x="188" y="22"/>
                </a:lnTo>
                <a:lnTo>
                  <a:pt x="198" y="12"/>
                </a:lnTo>
                <a:lnTo>
                  <a:pt x="208" y="6"/>
                </a:lnTo>
                <a:lnTo>
                  <a:pt x="212" y="4"/>
                </a:lnTo>
                <a:lnTo>
                  <a:pt x="218" y="4"/>
                </a:lnTo>
                <a:lnTo>
                  <a:pt x="224" y="6"/>
                </a:lnTo>
                <a:lnTo>
                  <a:pt x="230" y="8"/>
                </a:lnTo>
                <a:lnTo>
                  <a:pt x="230" y="8"/>
                </a:lnTo>
                <a:lnTo>
                  <a:pt x="240" y="16"/>
                </a:lnTo>
                <a:lnTo>
                  <a:pt x="248" y="24"/>
                </a:lnTo>
                <a:lnTo>
                  <a:pt x="264" y="42"/>
                </a:lnTo>
                <a:lnTo>
                  <a:pt x="272" y="50"/>
                </a:lnTo>
                <a:lnTo>
                  <a:pt x="280" y="54"/>
                </a:lnTo>
                <a:lnTo>
                  <a:pt x="284" y="56"/>
                </a:lnTo>
                <a:lnTo>
                  <a:pt x="290" y="54"/>
                </a:lnTo>
                <a:lnTo>
                  <a:pt x="294" y="52"/>
                </a:lnTo>
                <a:lnTo>
                  <a:pt x="300" y="50"/>
                </a:lnTo>
                <a:lnTo>
                  <a:pt x="300" y="50"/>
                </a:lnTo>
                <a:lnTo>
                  <a:pt x="308" y="42"/>
                </a:lnTo>
                <a:lnTo>
                  <a:pt x="318" y="32"/>
                </a:lnTo>
                <a:lnTo>
                  <a:pt x="334" y="14"/>
                </a:lnTo>
                <a:lnTo>
                  <a:pt x="342" y="6"/>
                </a:lnTo>
                <a:lnTo>
                  <a:pt x="352" y="0"/>
                </a:lnTo>
                <a:lnTo>
                  <a:pt x="362" y="0"/>
                </a:lnTo>
                <a:lnTo>
                  <a:pt x="374" y="2"/>
                </a:lnTo>
                <a:lnTo>
                  <a:pt x="374" y="2"/>
                </a:lnTo>
                <a:lnTo>
                  <a:pt x="382" y="6"/>
                </a:lnTo>
                <a:lnTo>
                  <a:pt x="388" y="10"/>
                </a:lnTo>
                <a:lnTo>
                  <a:pt x="396" y="24"/>
                </a:lnTo>
                <a:lnTo>
                  <a:pt x="404" y="38"/>
                </a:lnTo>
                <a:lnTo>
                  <a:pt x="414" y="52"/>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7" name="Freeform 699"/>
          <p:cNvSpPr>
            <a:spLocks/>
          </p:cNvSpPr>
          <p:nvPr/>
        </p:nvSpPr>
        <p:spPr bwMode="auto">
          <a:xfrm>
            <a:off x="7656517" y="4586288"/>
            <a:ext cx="450851" cy="101600"/>
          </a:xfrm>
          <a:custGeom>
            <a:avLst/>
            <a:gdLst>
              <a:gd name="T0" fmla="*/ 284 w 284"/>
              <a:gd name="T1" fmla="*/ 54 h 64"/>
              <a:gd name="T2" fmla="*/ 284 w 284"/>
              <a:gd name="T3" fmla="*/ 54 h 64"/>
              <a:gd name="T4" fmla="*/ 274 w 284"/>
              <a:gd name="T5" fmla="*/ 48 h 64"/>
              <a:gd name="T6" fmla="*/ 266 w 284"/>
              <a:gd name="T7" fmla="*/ 40 h 64"/>
              <a:gd name="T8" fmla="*/ 252 w 284"/>
              <a:gd name="T9" fmla="*/ 20 h 64"/>
              <a:gd name="T10" fmla="*/ 244 w 284"/>
              <a:gd name="T11" fmla="*/ 14 h 64"/>
              <a:gd name="T12" fmla="*/ 234 w 284"/>
              <a:gd name="T13" fmla="*/ 8 h 64"/>
              <a:gd name="T14" fmla="*/ 230 w 284"/>
              <a:gd name="T15" fmla="*/ 8 h 64"/>
              <a:gd name="T16" fmla="*/ 226 w 284"/>
              <a:gd name="T17" fmla="*/ 8 h 64"/>
              <a:gd name="T18" fmla="*/ 220 w 284"/>
              <a:gd name="T19" fmla="*/ 10 h 64"/>
              <a:gd name="T20" fmla="*/ 214 w 284"/>
              <a:gd name="T21" fmla="*/ 14 h 64"/>
              <a:gd name="T22" fmla="*/ 214 w 284"/>
              <a:gd name="T23" fmla="*/ 14 h 64"/>
              <a:gd name="T24" fmla="*/ 206 w 284"/>
              <a:gd name="T25" fmla="*/ 22 h 64"/>
              <a:gd name="T26" fmla="*/ 198 w 284"/>
              <a:gd name="T27" fmla="*/ 32 h 64"/>
              <a:gd name="T28" fmla="*/ 180 w 284"/>
              <a:gd name="T29" fmla="*/ 50 h 64"/>
              <a:gd name="T30" fmla="*/ 172 w 284"/>
              <a:gd name="T31" fmla="*/ 58 h 64"/>
              <a:gd name="T32" fmla="*/ 162 w 284"/>
              <a:gd name="T33" fmla="*/ 62 h 64"/>
              <a:gd name="T34" fmla="*/ 152 w 284"/>
              <a:gd name="T35" fmla="*/ 64 h 64"/>
              <a:gd name="T36" fmla="*/ 140 w 284"/>
              <a:gd name="T37" fmla="*/ 62 h 64"/>
              <a:gd name="T38" fmla="*/ 140 w 284"/>
              <a:gd name="T39" fmla="*/ 62 h 64"/>
              <a:gd name="T40" fmla="*/ 132 w 284"/>
              <a:gd name="T41" fmla="*/ 58 h 64"/>
              <a:gd name="T42" fmla="*/ 128 w 284"/>
              <a:gd name="T43" fmla="*/ 52 h 64"/>
              <a:gd name="T44" fmla="*/ 118 w 284"/>
              <a:gd name="T45" fmla="*/ 40 h 64"/>
              <a:gd name="T46" fmla="*/ 110 w 284"/>
              <a:gd name="T47" fmla="*/ 24 h 64"/>
              <a:gd name="T48" fmla="*/ 100 w 284"/>
              <a:gd name="T49" fmla="*/ 12 h 64"/>
              <a:gd name="T50" fmla="*/ 100 w 284"/>
              <a:gd name="T51" fmla="*/ 12 h 64"/>
              <a:gd name="T52" fmla="*/ 94 w 284"/>
              <a:gd name="T53" fmla="*/ 6 h 64"/>
              <a:gd name="T54" fmla="*/ 88 w 284"/>
              <a:gd name="T55" fmla="*/ 2 h 64"/>
              <a:gd name="T56" fmla="*/ 82 w 284"/>
              <a:gd name="T57" fmla="*/ 0 h 64"/>
              <a:gd name="T58" fmla="*/ 74 w 284"/>
              <a:gd name="T59" fmla="*/ 2 h 64"/>
              <a:gd name="T60" fmla="*/ 74 w 284"/>
              <a:gd name="T61" fmla="*/ 2 h 64"/>
              <a:gd name="T62" fmla="*/ 66 w 284"/>
              <a:gd name="T63" fmla="*/ 6 h 64"/>
              <a:gd name="T64" fmla="*/ 60 w 284"/>
              <a:gd name="T65" fmla="*/ 12 h 64"/>
              <a:gd name="T66" fmla="*/ 52 w 284"/>
              <a:gd name="T67" fmla="*/ 26 h 64"/>
              <a:gd name="T68" fmla="*/ 42 w 284"/>
              <a:gd name="T69" fmla="*/ 42 h 64"/>
              <a:gd name="T70" fmla="*/ 38 w 284"/>
              <a:gd name="T71" fmla="*/ 50 h 64"/>
              <a:gd name="T72" fmla="*/ 32 w 284"/>
              <a:gd name="T73" fmla="*/ 56 h 64"/>
              <a:gd name="T74" fmla="*/ 32 w 284"/>
              <a:gd name="T75" fmla="*/ 56 h 64"/>
              <a:gd name="T76" fmla="*/ 24 w 284"/>
              <a:gd name="T77" fmla="*/ 60 h 64"/>
              <a:gd name="T78" fmla="*/ 16 w 284"/>
              <a:gd name="T79" fmla="*/ 64 h 64"/>
              <a:gd name="T80" fmla="*/ 8 w 284"/>
              <a:gd name="T81" fmla="*/ 64 h 64"/>
              <a:gd name="T82" fmla="*/ 4 w 284"/>
              <a:gd name="T83" fmla="*/ 62 h 64"/>
              <a:gd name="T84" fmla="*/ 0 w 284"/>
              <a:gd name="T8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64">
                <a:moveTo>
                  <a:pt x="284" y="54"/>
                </a:moveTo>
                <a:lnTo>
                  <a:pt x="284" y="54"/>
                </a:lnTo>
                <a:lnTo>
                  <a:pt x="274" y="48"/>
                </a:lnTo>
                <a:lnTo>
                  <a:pt x="266" y="40"/>
                </a:lnTo>
                <a:lnTo>
                  <a:pt x="252" y="20"/>
                </a:lnTo>
                <a:lnTo>
                  <a:pt x="244" y="14"/>
                </a:lnTo>
                <a:lnTo>
                  <a:pt x="234" y="8"/>
                </a:lnTo>
                <a:lnTo>
                  <a:pt x="230" y="8"/>
                </a:lnTo>
                <a:lnTo>
                  <a:pt x="226" y="8"/>
                </a:lnTo>
                <a:lnTo>
                  <a:pt x="220" y="10"/>
                </a:lnTo>
                <a:lnTo>
                  <a:pt x="214" y="14"/>
                </a:lnTo>
                <a:lnTo>
                  <a:pt x="214" y="14"/>
                </a:lnTo>
                <a:lnTo>
                  <a:pt x="206" y="22"/>
                </a:lnTo>
                <a:lnTo>
                  <a:pt x="198" y="32"/>
                </a:lnTo>
                <a:lnTo>
                  <a:pt x="180" y="50"/>
                </a:lnTo>
                <a:lnTo>
                  <a:pt x="172" y="58"/>
                </a:lnTo>
                <a:lnTo>
                  <a:pt x="162" y="62"/>
                </a:lnTo>
                <a:lnTo>
                  <a:pt x="152" y="64"/>
                </a:lnTo>
                <a:lnTo>
                  <a:pt x="140" y="62"/>
                </a:lnTo>
                <a:lnTo>
                  <a:pt x="140" y="62"/>
                </a:lnTo>
                <a:lnTo>
                  <a:pt x="132" y="58"/>
                </a:lnTo>
                <a:lnTo>
                  <a:pt x="128" y="52"/>
                </a:lnTo>
                <a:lnTo>
                  <a:pt x="118" y="40"/>
                </a:lnTo>
                <a:lnTo>
                  <a:pt x="110" y="24"/>
                </a:lnTo>
                <a:lnTo>
                  <a:pt x="100" y="12"/>
                </a:lnTo>
                <a:lnTo>
                  <a:pt x="100" y="12"/>
                </a:lnTo>
                <a:lnTo>
                  <a:pt x="94" y="6"/>
                </a:lnTo>
                <a:lnTo>
                  <a:pt x="88" y="2"/>
                </a:lnTo>
                <a:lnTo>
                  <a:pt x="82" y="0"/>
                </a:lnTo>
                <a:lnTo>
                  <a:pt x="74" y="2"/>
                </a:lnTo>
                <a:lnTo>
                  <a:pt x="74" y="2"/>
                </a:lnTo>
                <a:lnTo>
                  <a:pt x="66" y="6"/>
                </a:lnTo>
                <a:lnTo>
                  <a:pt x="60" y="12"/>
                </a:lnTo>
                <a:lnTo>
                  <a:pt x="52" y="26"/>
                </a:lnTo>
                <a:lnTo>
                  <a:pt x="42" y="42"/>
                </a:lnTo>
                <a:lnTo>
                  <a:pt x="38" y="50"/>
                </a:lnTo>
                <a:lnTo>
                  <a:pt x="32" y="56"/>
                </a:lnTo>
                <a:lnTo>
                  <a:pt x="32" y="56"/>
                </a:lnTo>
                <a:lnTo>
                  <a:pt x="24" y="60"/>
                </a:lnTo>
                <a:lnTo>
                  <a:pt x="16" y="64"/>
                </a:lnTo>
                <a:lnTo>
                  <a:pt x="8" y="64"/>
                </a:lnTo>
                <a:lnTo>
                  <a:pt x="4" y="62"/>
                </a:lnTo>
                <a:lnTo>
                  <a:pt x="0" y="60"/>
                </a:lnTo>
              </a:path>
            </a:pathLst>
          </a:custGeom>
          <a:noFill/>
          <a:ln w="15875">
            <a:solidFill>
              <a:srgbClr val="C15325"/>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2895" name="Group 847"/>
          <p:cNvGrpSpPr>
            <a:grpSpLocks/>
          </p:cNvGrpSpPr>
          <p:nvPr/>
        </p:nvGrpSpPr>
        <p:grpSpPr bwMode="auto">
          <a:xfrm>
            <a:off x="5981698" y="4719637"/>
            <a:ext cx="2109788" cy="920750"/>
            <a:chOff x="2808" y="2973"/>
            <a:chExt cx="1329" cy="580"/>
          </a:xfrm>
        </p:grpSpPr>
        <p:sp>
          <p:nvSpPr>
            <p:cNvPr id="2715" name="Rectangle 667"/>
            <p:cNvSpPr>
              <a:spLocks noChangeArrowheads="1"/>
            </p:cNvSpPr>
            <p:nvPr/>
          </p:nvSpPr>
          <p:spPr bwMode="auto">
            <a:xfrm>
              <a:off x="2808" y="3068"/>
              <a:ext cx="114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(5)  With host cell</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activation, viral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DNA is transcribed,</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yielding messenger RNAs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viral genome RNA.</a:t>
              </a:r>
              <a:endParaRPr lang="en-US" altLang="en-US" sz="2400" dirty="0">
                <a:solidFill>
                  <a:srgbClr val="000000"/>
                </a:solidFill>
                <a:latin typeface="Arial" panose="020B0604020202020204" pitchFamily="34" charset="0"/>
              </a:endParaRPr>
            </a:p>
          </p:txBody>
        </p:sp>
        <p:sp>
          <p:nvSpPr>
            <p:cNvPr id="2748" name="Freeform 700"/>
            <p:cNvSpPr>
              <a:spLocks/>
            </p:cNvSpPr>
            <p:nvPr/>
          </p:nvSpPr>
          <p:spPr bwMode="auto">
            <a:xfrm>
              <a:off x="3823" y="2973"/>
              <a:ext cx="142" cy="370"/>
            </a:xfrm>
            <a:custGeom>
              <a:avLst/>
              <a:gdLst>
                <a:gd name="T0" fmla="*/ 48 w 142"/>
                <a:gd name="T1" fmla="*/ 0 h 370"/>
                <a:gd name="T2" fmla="*/ 0 w 142"/>
                <a:gd name="T3" fmla="*/ 370 h 370"/>
                <a:gd name="T4" fmla="*/ 142 w 142"/>
                <a:gd name="T5" fmla="*/ 180 h 370"/>
              </a:gdLst>
              <a:ahLst/>
              <a:cxnLst>
                <a:cxn ang="0">
                  <a:pos x="T0" y="T1"/>
                </a:cxn>
                <a:cxn ang="0">
                  <a:pos x="T2" y="T3"/>
                </a:cxn>
                <a:cxn ang="0">
                  <a:pos x="T4" y="T5"/>
                </a:cxn>
              </a:cxnLst>
              <a:rect l="0" t="0" r="r" b="b"/>
              <a:pathLst>
                <a:path w="142" h="370">
                  <a:moveTo>
                    <a:pt x="48" y="0"/>
                  </a:moveTo>
                  <a:lnTo>
                    <a:pt x="0" y="370"/>
                  </a:lnTo>
                  <a:lnTo>
                    <a:pt x="142" y="18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49" name="Line 701"/>
            <p:cNvSpPr>
              <a:spLocks noChangeShapeType="1"/>
            </p:cNvSpPr>
            <p:nvPr/>
          </p:nvSpPr>
          <p:spPr bwMode="auto">
            <a:xfrm flipV="1">
              <a:off x="3889" y="3351"/>
              <a:ext cx="248" cy="1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4" name="Group 836"/>
          <p:cNvGrpSpPr>
            <a:grpSpLocks/>
          </p:cNvGrpSpPr>
          <p:nvPr/>
        </p:nvGrpSpPr>
        <p:grpSpPr bwMode="auto">
          <a:xfrm>
            <a:off x="7419977" y="3527426"/>
            <a:ext cx="1684338" cy="923926"/>
            <a:chOff x="3714" y="2222"/>
            <a:chExt cx="1061" cy="582"/>
          </a:xfrm>
        </p:grpSpPr>
        <p:sp>
          <p:nvSpPr>
            <p:cNvPr id="2721" name="Rectangle 673"/>
            <p:cNvSpPr>
              <a:spLocks noChangeArrowheads="1"/>
            </p:cNvSpPr>
            <p:nvPr/>
          </p:nvSpPr>
          <p:spPr bwMode="auto">
            <a:xfrm>
              <a:off x="3714" y="2222"/>
              <a:ext cx="9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(6)  Viral RNAs are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translated, yielding</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viral enzymes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(including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structural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proteins.</a:t>
              </a:r>
              <a:endParaRPr lang="en-US" altLang="en-US" sz="2400" dirty="0">
                <a:solidFill>
                  <a:srgbClr val="000000"/>
                </a:solidFill>
                <a:latin typeface="Arial" panose="020B0604020202020204" pitchFamily="34" charset="0"/>
              </a:endParaRPr>
            </a:p>
          </p:txBody>
        </p:sp>
        <p:sp>
          <p:nvSpPr>
            <p:cNvPr id="2762" name="Line 714"/>
            <p:cNvSpPr>
              <a:spLocks noChangeShapeType="1"/>
            </p:cNvSpPr>
            <p:nvPr/>
          </p:nvSpPr>
          <p:spPr bwMode="auto">
            <a:xfrm flipV="1">
              <a:off x="4495" y="2365"/>
              <a:ext cx="28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6" name="Group 838"/>
          <p:cNvGrpSpPr>
            <a:grpSpLocks/>
          </p:cNvGrpSpPr>
          <p:nvPr/>
        </p:nvGrpSpPr>
        <p:grpSpPr bwMode="auto">
          <a:xfrm>
            <a:off x="5308628" y="2155826"/>
            <a:ext cx="663575" cy="590550"/>
            <a:chOff x="2384" y="1358"/>
            <a:chExt cx="418" cy="372"/>
          </a:xfrm>
        </p:grpSpPr>
        <p:sp>
          <p:nvSpPr>
            <p:cNvPr id="2770" name="Rectangle 722"/>
            <p:cNvSpPr>
              <a:spLocks noChangeArrowheads="1"/>
            </p:cNvSpPr>
            <p:nvPr/>
          </p:nvSpPr>
          <p:spPr bwMode="auto">
            <a:xfrm>
              <a:off x="2384" y="1358"/>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nucleus</a:t>
              </a:r>
              <a:endParaRPr lang="en-US" altLang="en-US" sz="2400" dirty="0">
                <a:solidFill>
                  <a:srgbClr val="000000"/>
                </a:solidFill>
                <a:latin typeface="Arial" panose="020B0604020202020204" pitchFamily="34" charset="0"/>
              </a:endParaRPr>
            </a:p>
          </p:txBody>
        </p:sp>
        <p:sp>
          <p:nvSpPr>
            <p:cNvPr id="2772" name="Line 724"/>
            <p:cNvSpPr>
              <a:spLocks noChangeShapeType="1"/>
            </p:cNvSpPr>
            <p:nvPr/>
          </p:nvSpPr>
          <p:spPr bwMode="auto">
            <a:xfrm>
              <a:off x="2712" y="1520"/>
              <a:ext cx="90" cy="2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5" name="Group 837"/>
          <p:cNvGrpSpPr>
            <a:grpSpLocks/>
          </p:cNvGrpSpPr>
          <p:nvPr/>
        </p:nvGrpSpPr>
        <p:grpSpPr bwMode="auto">
          <a:xfrm>
            <a:off x="6288089" y="2193925"/>
            <a:ext cx="711200" cy="857250"/>
            <a:chOff x="3001" y="1382"/>
            <a:chExt cx="448" cy="540"/>
          </a:xfrm>
        </p:grpSpPr>
        <p:sp>
          <p:nvSpPr>
            <p:cNvPr id="2773" name="Rectangle 725"/>
            <p:cNvSpPr>
              <a:spLocks noChangeArrowheads="1"/>
            </p:cNvSpPr>
            <p:nvPr/>
          </p:nvSpPr>
          <p:spPr bwMode="auto">
            <a:xfrm>
              <a:off x="3114" y="1382"/>
              <a:ext cx="3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genome</a:t>
              </a:r>
              <a:endParaRPr lang="en-US" altLang="en-US" sz="2400" dirty="0">
                <a:solidFill>
                  <a:srgbClr val="000000"/>
                </a:solidFill>
                <a:latin typeface="Arial" panose="020B0604020202020204" pitchFamily="34" charset="0"/>
              </a:endParaRPr>
            </a:p>
          </p:txBody>
        </p:sp>
        <p:sp>
          <p:nvSpPr>
            <p:cNvPr id="2775" name="Line 727"/>
            <p:cNvSpPr>
              <a:spLocks noChangeShapeType="1"/>
            </p:cNvSpPr>
            <p:nvPr/>
          </p:nvSpPr>
          <p:spPr bwMode="auto">
            <a:xfrm flipH="1">
              <a:off x="3001" y="1520"/>
              <a:ext cx="82" cy="4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15" name="Group 867"/>
          <p:cNvGrpSpPr>
            <a:grpSpLocks/>
          </p:cNvGrpSpPr>
          <p:nvPr/>
        </p:nvGrpSpPr>
        <p:grpSpPr bwMode="auto">
          <a:xfrm>
            <a:off x="5372104" y="2955927"/>
            <a:ext cx="1192213" cy="1249363"/>
            <a:chOff x="2424" y="1862"/>
            <a:chExt cx="751" cy="787"/>
          </a:xfrm>
        </p:grpSpPr>
        <p:sp>
          <p:nvSpPr>
            <p:cNvPr id="2734" name="Freeform 686"/>
            <p:cNvSpPr>
              <a:spLocks/>
            </p:cNvSpPr>
            <p:nvPr/>
          </p:nvSpPr>
          <p:spPr bwMode="auto">
            <a:xfrm>
              <a:off x="2424" y="1862"/>
              <a:ext cx="751" cy="787"/>
            </a:xfrm>
            <a:custGeom>
              <a:avLst/>
              <a:gdLst>
                <a:gd name="T0" fmla="*/ 729 w 751"/>
                <a:gd name="T1" fmla="*/ 577 h 787"/>
                <a:gd name="T2" fmla="*/ 669 w 751"/>
                <a:gd name="T3" fmla="*/ 631 h 787"/>
                <a:gd name="T4" fmla="*/ 637 w 751"/>
                <a:gd name="T5" fmla="*/ 639 h 787"/>
                <a:gd name="T6" fmla="*/ 627 w 751"/>
                <a:gd name="T7" fmla="*/ 673 h 787"/>
                <a:gd name="T8" fmla="*/ 609 w 751"/>
                <a:gd name="T9" fmla="*/ 703 h 787"/>
                <a:gd name="T10" fmla="*/ 583 w 751"/>
                <a:gd name="T11" fmla="*/ 749 h 787"/>
                <a:gd name="T12" fmla="*/ 549 w 751"/>
                <a:gd name="T13" fmla="*/ 759 h 787"/>
                <a:gd name="T14" fmla="*/ 493 w 751"/>
                <a:gd name="T15" fmla="*/ 751 h 787"/>
                <a:gd name="T16" fmla="*/ 442 w 751"/>
                <a:gd name="T17" fmla="*/ 763 h 787"/>
                <a:gd name="T18" fmla="*/ 384 w 751"/>
                <a:gd name="T19" fmla="*/ 785 h 787"/>
                <a:gd name="T20" fmla="*/ 358 w 751"/>
                <a:gd name="T21" fmla="*/ 773 h 787"/>
                <a:gd name="T22" fmla="*/ 340 w 751"/>
                <a:gd name="T23" fmla="*/ 781 h 787"/>
                <a:gd name="T24" fmla="*/ 310 w 751"/>
                <a:gd name="T25" fmla="*/ 785 h 787"/>
                <a:gd name="T26" fmla="*/ 282 w 751"/>
                <a:gd name="T27" fmla="*/ 759 h 787"/>
                <a:gd name="T28" fmla="*/ 266 w 751"/>
                <a:gd name="T29" fmla="*/ 743 h 787"/>
                <a:gd name="T30" fmla="*/ 200 w 751"/>
                <a:gd name="T31" fmla="*/ 711 h 787"/>
                <a:gd name="T32" fmla="*/ 178 w 751"/>
                <a:gd name="T33" fmla="*/ 677 h 787"/>
                <a:gd name="T34" fmla="*/ 140 w 751"/>
                <a:gd name="T35" fmla="*/ 657 h 787"/>
                <a:gd name="T36" fmla="*/ 98 w 751"/>
                <a:gd name="T37" fmla="*/ 627 h 787"/>
                <a:gd name="T38" fmla="*/ 70 w 751"/>
                <a:gd name="T39" fmla="*/ 595 h 787"/>
                <a:gd name="T40" fmla="*/ 52 w 751"/>
                <a:gd name="T41" fmla="*/ 565 h 787"/>
                <a:gd name="T42" fmla="*/ 60 w 751"/>
                <a:gd name="T43" fmla="*/ 527 h 787"/>
                <a:gd name="T44" fmla="*/ 26 w 751"/>
                <a:gd name="T45" fmla="*/ 507 h 787"/>
                <a:gd name="T46" fmla="*/ 16 w 751"/>
                <a:gd name="T47" fmla="*/ 487 h 787"/>
                <a:gd name="T48" fmla="*/ 34 w 751"/>
                <a:gd name="T49" fmla="*/ 445 h 787"/>
                <a:gd name="T50" fmla="*/ 18 w 751"/>
                <a:gd name="T51" fmla="*/ 401 h 787"/>
                <a:gd name="T52" fmla="*/ 0 w 751"/>
                <a:gd name="T53" fmla="*/ 343 h 787"/>
                <a:gd name="T54" fmla="*/ 10 w 751"/>
                <a:gd name="T55" fmla="*/ 319 h 787"/>
                <a:gd name="T56" fmla="*/ 38 w 751"/>
                <a:gd name="T57" fmla="*/ 307 h 787"/>
                <a:gd name="T58" fmla="*/ 52 w 751"/>
                <a:gd name="T59" fmla="*/ 296 h 787"/>
                <a:gd name="T60" fmla="*/ 40 w 751"/>
                <a:gd name="T61" fmla="*/ 246 h 787"/>
                <a:gd name="T62" fmla="*/ 78 w 751"/>
                <a:gd name="T63" fmla="*/ 208 h 787"/>
                <a:gd name="T64" fmla="*/ 100 w 751"/>
                <a:gd name="T65" fmla="*/ 210 h 787"/>
                <a:gd name="T66" fmla="*/ 118 w 751"/>
                <a:gd name="T67" fmla="*/ 206 h 787"/>
                <a:gd name="T68" fmla="*/ 124 w 751"/>
                <a:gd name="T69" fmla="*/ 186 h 787"/>
                <a:gd name="T70" fmla="*/ 106 w 751"/>
                <a:gd name="T71" fmla="*/ 138 h 787"/>
                <a:gd name="T72" fmla="*/ 112 w 751"/>
                <a:gd name="T73" fmla="*/ 98 h 787"/>
                <a:gd name="T74" fmla="*/ 128 w 751"/>
                <a:gd name="T75" fmla="*/ 96 h 787"/>
                <a:gd name="T76" fmla="*/ 160 w 751"/>
                <a:gd name="T77" fmla="*/ 106 h 787"/>
                <a:gd name="T78" fmla="*/ 180 w 751"/>
                <a:gd name="T79" fmla="*/ 108 h 787"/>
                <a:gd name="T80" fmla="*/ 206 w 751"/>
                <a:gd name="T81" fmla="*/ 114 h 787"/>
                <a:gd name="T82" fmla="*/ 220 w 751"/>
                <a:gd name="T83" fmla="*/ 88 h 787"/>
                <a:gd name="T84" fmla="*/ 242 w 751"/>
                <a:gd name="T85" fmla="*/ 54 h 787"/>
                <a:gd name="T86" fmla="*/ 266 w 751"/>
                <a:gd name="T87" fmla="*/ 48 h 787"/>
                <a:gd name="T88" fmla="*/ 280 w 751"/>
                <a:gd name="T89" fmla="*/ 42 h 787"/>
                <a:gd name="T90" fmla="*/ 292 w 751"/>
                <a:gd name="T91" fmla="*/ 30 h 787"/>
                <a:gd name="T92" fmla="*/ 342 w 751"/>
                <a:gd name="T93" fmla="*/ 30 h 787"/>
                <a:gd name="T94" fmla="*/ 364 w 751"/>
                <a:gd name="T95" fmla="*/ 30 h 787"/>
                <a:gd name="T96" fmla="*/ 368 w 751"/>
                <a:gd name="T97" fmla="*/ 22 h 787"/>
                <a:gd name="T98" fmla="*/ 378 w 751"/>
                <a:gd name="T99" fmla="*/ 16 h 787"/>
                <a:gd name="T100" fmla="*/ 392 w 751"/>
                <a:gd name="T101" fmla="*/ 6 h 787"/>
                <a:gd name="T102" fmla="*/ 410 w 751"/>
                <a:gd name="T103" fmla="*/ 2 h 787"/>
                <a:gd name="T104" fmla="*/ 420 w 751"/>
                <a:gd name="T105" fmla="*/ 10 h 787"/>
                <a:gd name="T106" fmla="*/ 473 w 751"/>
                <a:gd name="T107" fmla="*/ 24 h 787"/>
                <a:gd name="T108" fmla="*/ 523 w 751"/>
                <a:gd name="T109" fmla="*/ 18 h 787"/>
                <a:gd name="T110" fmla="*/ 549 w 751"/>
                <a:gd name="T111" fmla="*/ 20 h 787"/>
                <a:gd name="T112" fmla="*/ 563 w 751"/>
                <a:gd name="T113" fmla="*/ 50 h 787"/>
                <a:gd name="T114" fmla="*/ 579 w 751"/>
                <a:gd name="T115" fmla="*/ 62 h 787"/>
                <a:gd name="T116" fmla="*/ 625 w 751"/>
                <a:gd name="T117" fmla="*/ 52 h 787"/>
                <a:gd name="T118" fmla="*/ 651 w 751"/>
                <a:gd name="T119" fmla="*/ 54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1" h="787">
                  <a:moveTo>
                    <a:pt x="751" y="567"/>
                  </a:moveTo>
                  <a:lnTo>
                    <a:pt x="751" y="567"/>
                  </a:lnTo>
                  <a:lnTo>
                    <a:pt x="739" y="571"/>
                  </a:lnTo>
                  <a:lnTo>
                    <a:pt x="729" y="577"/>
                  </a:lnTo>
                  <a:lnTo>
                    <a:pt x="707" y="591"/>
                  </a:lnTo>
                  <a:lnTo>
                    <a:pt x="687" y="611"/>
                  </a:lnTo>
                  <a:lnTo>
                    <a:pt x="669" y="631"/>
                  </a:lnTo>
                  <a:lnTo>
                    <a:pt x="669" y="631"/>
                  </a:lnTo>
                  <a:lnTo>
                    <a:pt x="665" y="635"/>
                  </a:lnTo>
                  <a:lnTo>
                    <a:pt x="657" y="637"/>
                  </a:lnTo>
                  <a:lnTo>
                    <a:pt x="637" y="639"/>
                  </a:lnTo>
                  <a:lnTo>
                    <a:pt x="637" y="639"/>
                  </a:lnTo>
                  <a:lnTo>
                    <a:pt x="637" y="649"/>
                  </a:lnTo>
                  <a:lnTo>
                    <a:pt x="637" y="659"/>
                  </a:lnTo>
                  <a:lnTo>
                    <a:pt x="633" y="667"/>
                  </a:lnTo>
                  <a:lnTo>
                    <a:pt x="627" y="673"/>
                  </a:lnTo>
                  <a:lnTo>
                    <a:pt x="615" y="687"/>
                  </a:lnTo>
                  <a:lnTo>
                    <a:pt x="611" y="695"/>
                  </a:lnTo>
                  <a:lnTo>
                    <a:pt x="609" y="703"/>
                  </a:lnTo>
                  <a:lnTo>
                    <a:pt x="609" y="703"/>
                  </a:lnTo>
                  <a:lnTo>
                    <a:pt x="605" y="717"/>
                  </a:lnTo>
                  <a:lnTo>
                    <a:pt x="599" y="729"/>
                  </a:lnTo>
                  <a:lnTo>
                    <a:pt x="593" y="739"/>
                  </a:lnTo>
                  <a:lnTo>
                    <a:pt x="583" y="749"/>
                  </a:lnTo>
                  <a:lnTo>
                    <a:pt x="583" y="749"/>
                  </a:lnTo>
                  <a:lnTo>
                    <a:pt x="571" y="755"/>
                  </a:lnTo>
                  <a:lnTo>
                    <a:pt x="561" y="759"/>
                  </a:lnTo>
                  <a:lnTo>
                    <a:pt x="549" y="759"/>
                  </a:lnTo>
                  <a:lnTo>
                    <a:pt x="539" y="757"/>
                  </a:lnTo>
                  <a:lnTo>
                    <a:pt x="515" y="753"/>
                  </a:lnTo>
                  <a:lnTo>
                    <a:pt x="505" y="751"/>
                  </a:lnTo>
                  <a:lnTo>
                    <a:pt x="493" y="751"/>
                  </a:lnTo>
                  <a:lnTo>
                    <a:pt x="493" y="751"/>
                  </a:lnTo>
                  <a:lnTo>
                    <a:pt x="481" y="751"/>
                  </a:lnTo>
                  <a:lnTo>
                    <a:pt x="467" y="755"/>
                  </a:lnTo>
                  <a:lnTo>
                    <a:pt x="442" y="763"/>
                  </a:lnTo>
                  <a:lnTo>
                    <a:pt x="414" y="773"/>
                  </a:lnTo>
                  <a:lnTo>
                    <a:pt x="388" y="783"/>
                  </a:lnTo>
                  <a:lnTo>
                    <a:pt x="388" y="783"/>
                  </a:lnTo>
                  <a:lnTo>
                    <a:pt x="384" y="785"/>
                  </a:lnTo>
                  <a:lnTo>
                    <a:pt x="380" y="783"/>
                  </a:lnTo>
                  <a:lnTo>
                    <a:pt x="374" y="781"/>
                  </a:lnTo>
                  <a:lnTo>
                    <a:pt x="368" y="775"/>
                  </a:lnTo>
                  <a:lnTo>
                    <a:pt x="358" y="773"/>
                  </a:lnTo>
                  <a:lnTo>
                    <a:pt x="358" y="773"/>
                  </a:lnTo>
                  <a:lnTo>
                    <a:pt x="356" y="775"/>
                  </a:lnTo>
                  <a:lnTo>
                    <a:pt x="350" y="779"/>
                  </a:lnTo>
                  <a:lnTo>
                    <a:pt x="340" y="781"/>
                  </a:lnTo>
                  <a:lnTo>
                    <a:pt x="340" y="781"/>
                  </a:lnTo>
                  <a:lnTo>
                    <a:pt x="330" y="785"/>
                  </a:lnTo>
                  <a:lnTo>
                    <a:pt x="320" y="787"/>
                  </a:lnTo>
                  <a:lnTo>
                    <a:pt x="310" y="785"/>
                  </a:lnTo>
                  <a:lnTo>
                    <a:pt x="300" y="781"/>
                  </a:lnTo>
                  <a:lnTo>
                    <a:pt x="300" y="781"/>
                  </a:lnTo>
                  <a:lnTo>
                    <a:pt x="290" y="771"/>
                  </a:lnTo>
                  <a:lnTo>
                    <a:pt x="282" y="759"/>
                  </a:lnTo>
                  <a:lnTo>
                    <a:pt x="274" y="749"/>
                  </a:lnTo>
                  <a:lnTo>
                    <a:pt x="270" y="745"/>
                  </a:lnTo>
                  <a:lnTo>
                    <a:pt x="266" y="743"/>
                  </a:lnTo>
                  <a:lnTo>
                    <a:pt x="266" y="743"/>
                  </a:lnTo>
                  <a:lnTo>
                    <a:pt x="248" y="737"/>
                  </a:lnTo>
                  <a:lnTo>
                    <a:pt x="232" y="729"/>
                  </a:lnTo>
                  <a:lnTo>
                    <a:pt x="200" y="711"/>
                  </a:lnTo>
                  <a:lnTo>
                    <a:pt x="200" y="711"/>
                  </a:lnTo>
                  <a:lnTo>
                    <a:pt x="194" y="707"/>
                  </a:lnTo>
                  <a:lnTo>
                    <a:pt x="190" y="701"/>
                  </a:lnTo>
                  <a:lnTo>
                    <a:pt x="184" y="689"/>
                  </a:lnTo>
                  <a:lnTo>
                    <a:pt x="178" y="677"/>
                  </a:lnTo>
                  <a:lnTo>
                    <a:pt x="172" y="671"/>
                  </a:lnTo>
                  <a:lnTo>
                    <a:pt x="166" y="667"/>
                  </a:lnTo>
                  <a:lnTo>
                    <a:pt x="166" y="667"/>
                  </a:lnTo>
                  <a:lnTo>
                    <a:pt x="140" y="657"/>
                  </a:lnTo>
                  <a:lnTo>
                    <a:pt x="128" y="651"/>
                  </a:lnTo>
                  <a:lnTo>
                    <a:pt x="116" y="645"/>
                  </a:lnTo>
                  <a:lnTo>
                    <a:pt x="106" y="637"/>
                  </a:lnTo>
                  <a:lnTo>
                    <a:pt x="98" y="627"/>
                  </a:lnTo>
                  <a:lnTo>
                    <a:pt x="92" y="617"/>
                  </a:lnTo>
                  <a:lnTo>
                    <a:pt x="88" y="605"/>
                  </a:lnTo>
                  <a:lnTo>
                    <a:pt x="88" y="605"/>
                  </a:lnTo>
                  <a:lnTo>
                    <a:pt x="70" y="595"/>
                  </a:lnTo>
                  <a:lnTo>
                    <a:pt x="58" y="587"/>
                  </a:lnTo>
                  <a:lnTo>
                    <a:pt x="54" y="577"/>
                  </a:lnTo>
                  <a:lnTo>
                    <a:pt x="52" y="565"/>
                  </a:lnTo>
                  <a:lnTo>
                    <a:pt x="52" y="565"/>
                  </a:lnTo>
                  <a:lnTo>
                    <a:pt x="52" y="557"/>
                  </a:lnTo>
                  <a:lnTo>
                    <a:pt x="54" y="547"/>
                  </a:lnTo>
                  <a:lnTo>
                    <a:pt x="60" y="527"/>
                  </a:lnTo>
                  <a:lnTo>
                    <a:pt x="60" y="527"/>
                  </a:lnTo>
                  <a:lnTo>
                    <a:pt x="60" y="523"/>
                  </a:lnTo>
                  <a:lnTo>
                    <a:pt x="56" y="519"/>
                  </a:lnTo>
                  <a:lnTo>
                    <a:pt x="42" y="515"/>
                  </a:lnTo>
                  <a:lnTo>
                    <a:pt x="26" y="507"/>
                  </a:lnTo>
                  <a:lnTo>
                    <a:pt x="20" y="503"/>
                  </a:lnTo>
                  <a:lnTo>
                    <a:pt x="16" y="495"/>
                  </a:lnTo>
                  <a:lnTo>
                    <a:pt x="16" y="495"/>
                  </a:lnTo>
                  <a:lnTo>
                    <a:pt x="16" y="487"/>
                  </a:lnTo>
                  <a:lnTo>
                    <a:pt x="18" y="479"/>
                  </a:lnTo>
                  <a:lnTo>
                    <a:pt x="26" y="463"/>
                  </a:lnTo>
                  <a:lnTo>
                    <a:pt x="30" y="453"/>
                  </a:lnTo>
                  <a:lnTo>
                    <a:pt x="34" y="445"/>
                  </a:lnTo>
                  <a:lnTo>
                    <a:pt x="34" y="437"/>
                  </a:lnTo>
                  <a:lnTo>
                    <a:pt x="32" y="429"/>
                  </a:lnTo>
                  <a:lnTo>
                    <a:pt x="32" y="429"/>
                  </a:lnTo>
                  <a:lnTo>
                    <a:pt x="18" y="401"/>
                  </a:lnTo>
                  <a:lnTo>
                    <a:pt x="12" y="387"/>
                  </a:lnTo>
                  <a:lnTo>
                    <a:pt x="4" y="371"/>
                  </a:lnTo>
                  <a:lnTo>
                    <a:pt x="0" y="357"/>
                  </a:lnTo>
                  <a:lnTo>
                    <a:pt x="0" y="343"/>
                  </a:lnTo>
                  <a:lnTo>
                    <a:pt x="0" y="337"/>
                  </a:lnTo>
                  <a:lnTo>
                    <a:pt x="2" y="331"/>
                  </a:lnTo>
                  <a:lnTo>
                    <a:pt x="6" y="325"/>
                  </a:lnTo>
                  <a:lnTo>
                    <a:pt x="10" y="319"/>
                  </a:lnTo>
                  <a:lnTo>
                    <a:pt x="10" y="319"/>
                  </a:lnTo>
                  <a:lnTo>
                    <a:pt x="16" y="315"/>
                  </a:lnTo>
                  <a:lnTo>
                    <a:pt x="22" y="313"/>
                  </a:lnTo>
                  <a:lnTo>
                    <a:pt x="38" y="307"/>
                  </a:lnTo>
                  <a:lnTo>
                    <a:pt x="50" y="301"/>
                  </a:lnTo>
                  <a:lnTo>
                    <a:pt x="52" y="298"/>
                  </a:lnTo>
                  <a:lnTo>
                    <a:pt x="52" y="296"/>
                  </a:lnTo>
                  <a:lnTo>
                    <a:pt x="52" y="296"/>
                  </a:lnTo>
                  <a:lnTo>
                    <a:pt x="42" y="282"/>
                  </a:lnTo>
                  <a:lnTo>
                    <a:pt x="36" y="268"/>
                  </a:lnTo>
                  <a:lnTo>
                    <a:pt x="36" y="256"/>
                  </a:lnTo>
                  <a:lnTo>
                    <a:pt x="40" y="246"/>
                  </a:lnTo>
                  <a:lnTo>
                    <a:pt x="46" y="236"/>
                  </a:lnTo>
                  <a:lnTo>
                    <a:pt x="56" y="226"/>
                  </a:lnTo>
                  <a:lnTo>
                    <a:pt x="78" y="208"/>
                  </a:lnTo>
                  <a:lnTo>
                    <a:pt x="78" y="208"/>
                  </a:lnTo>
                  <a:lnTo>
                    <a:pt x="82" y="206"/>
                  </a:lnTo>
                  <a:lnTo>
                    <a:pt x="84" y="206"/>
                  </a:lnTo>
                  <a:lnTo>
                    <a:pt x="92" y="208"/>
                  </a:lnTo>
                  <a:lnTo>
                    <a:pt x="100" y="210"/>
                  </a:lnTo>
                  <a:lnTo>
                    <a:pt x="104" y="212"/>
                  </a:lnTo>
                  <a:lnTo>
                    <a:pt x="108" y="210"/>
                  </a:lnTo>
                  <a:lnTo>
                    <a:pt x="108" y="210"/>
                  </a:lnTo>
                  <a:lnTo>
                    <a:pt x="118" y="206"/>
                  </a:lnTo>
                  <a:lnTo>
                    <a:pt x="124" y="200"/>
                  </a:lnTo>
                  <a:lnTo>
                    <a:pt x="126" y="196"/>
                  </a:lnTo>
                  <a:lnTo>
                    <a:pt x="126" y="190"/>
                  </a:lnTo>
                  <a:lnTo>
                    <a:pt x="124" y="186"/>
                  </a:lnTo>
                  <a:lnTo>
                    <a:pt x="122" y="180"/>
                  </a:lnTo>
                  <a:lnTo>
                    <a:pt x="122" y="180"/>
                  </a:lnTo>
                  <a:lnTo>
                    <a:pt x="112" y="160"/>
                  </a:lnTo>
                  <a:lnTo>
                    <a:pt x="106" y="138"/>
                  </a:lnTo>
                  <a:lnTo>
                    <a:pt x="104" y="128"/>
                  </a:lnTo>
                  <a:lnTo>
                    <a:pt x="104" y="118"/>
                  </a:lnTo>
                  <a:lnTo>
                    <a:pt x="106" y="108"/>
                  </a:lnTo>
                  <a:lnTo>
                    <a:pt x="112" y="98"/>
                  </a:lnTo>
                  <a:lnTo>
                    <a:pt x="112" y="98"/>
                  </a:lnTo>
                  <a:lnTo>
                    <a:pt x="114" y="96"/>
                  </a:lnTo>
                  <a:lnTo>
                    <a:pt x="118" y="94"/>
                  </a:lnTo>
                  <a:lnTo>
                    <a:pt x="128" y="96"/>
                  </a:lnTo>
                  <a:lnTo>
                    <a:pt x="138" y="102"/>
                  </a:lnTo>
                  <a:lnTo>
                    <a:pt x="150" y="106"/>
                  </a:lnTo>
                  <a:lnTo>
                    <a:pt x="150" y="106"/>
                  </a:lnTo>
                  <a:lnTo>
                    <a:pt x="160" y="106"/>
                  </a:lnTo>
                  <a:lnTo>
                    <a:pt x="164" y="104"/>
                  </a:lnTo>
                  <a:lnTo>
                    <a:pt x="166" y="100"/>
                  </a:lnTo>
                  <a:lnTo>
                    <a:pt x="166" y="100"/>
                  </a:lnTo>
                  <a:lnTo>
                    <a:pt x="180" y="108"/>
                  </a:lnTo>
                  <a:lnTo>
                    <a:pt x="192" y="114"/>
                  </a:lnTo>
                  <a:lnTo>
                    <a:pt x="198" y="116"/>
                  </a:lnTo>
                  <a:lnTo>
                    <a:pt x="202" y="116"/>
                  </a:lnTo>
                  <a:lnTo>
                    <a:pt x="206" y="114"/>
                  </a:lnTo>
                  <a:lnTo>
                    <a:pt x="210" y="110"/>
                  </a:lnTo>
                  <a:lnTo>
                    <a:pt x="210" y="110"/>
                  </a:lnTo>
                  <a:lnTo>
                    <a:pt x="216" y="98"/>
                  </a:lnTo>
                  <a:lnTo>
                    <a:pt x="220" y="88"/>
                  </a:lnTo>
                  <a:lnTo>
                    <a:pt x="224" y="76"/>
                  </a:lnTo>
                  <a:lnTo>
                    <a:pt x="228" y="66"/>
                  </a:lnTo>
                  <a:lnTo>
                    <a:pt x="234" y="58"/>
                  </a:lnTo>
                  <a:lnTo>
                    <a:pt x="242" y="54"/>
                  </a:lnTo>
                  <a:lnTo>
                    <a:pt x="252" y="52"/>
                  </a:lnTo>
                  <a:lnTo>
                    <a:pt x="268" y="54"/>
                  </a:lnTo>
                  <a:lnTo>
                    <a:pt x="268" y="54"/>
                  </a:lnTo>
                  <a:lnTo>
                    <a:pt x="266" y="48"/>
                  </a:lnTo>
                  <a:lnTo>
                    <a:pt x="268" y="46"/>
                  </a:lnTo>
                  <a:lnTo>
                    <a:pt x="270" y="44"/>
                  </a:lnTo>
                  <a:lnTo>
                    <a:pt x="272" y="44"/>
                  </a:lnTo>
                  <a:lnTo>
                    <a:pt x="280" y="42"/>
                  </a:lnTo>
                  <a:lnTo>
                    <a:pt x="282" y="42"/>
                  </a:lnTo>
                  <a:lnTo>
                    <a:pt x="286" y="40"/>
                  </a:lnTo>
                  <a:lnTo>
                    <a:pt x="286" y="40"/>
                  </a:lnTo>
                  <a:lnTo>
                    <a:pt x="292" y="30"/>
                  </a:lnTo>
                  <a:lnTo>
                    <a:pt x="302" y="26"/>
                  </a:lnTo>
                  <a:lnTo>
                    <a:pt x="310" y="26"/>
                  </a:lnTo>
                  <a:lnTo>
                    <a:pt x="320" y="26"/>
                  </a:lnTo>
                  <a:lnTo>
                    <a:pt x="342" y="30"/>
                  </a:lnTo>
                  <a:lnTo>
                    <a:pt x="352" y="32"/>
                  </a:lnTo>
                  <a:lnTo>
                    <a:pt x="362" y="32"/>
                  </a:lnTo>
                  <a:lnTo>
                    <a:pt x="362" y="32"/>
                  </a:lnTo>
                  <a:lnTo>
                    <a:pt x="364" y="30"/>
                  </a:lnTo>
                  <a:lnTo>
                    <a:pt x="366" y="28"/>
                  </a:lnTo>
                  <a:lnTo>
                    <a:pt x="368" y="26"/>
                  </a:lnTo>
                  <a:lnTo>
                    <a:pt x="368" y="22"/>
                  </a:lnTo>
                  <a:lnTo>
                    <a:pt x="368" y="22"/>
                  </a:lnTo>
                  <a:lnTo>
                    <a:pt x="374" y="22"/>
                  </a:lnTo>
                  <a:lnTo>
                    <a:pt x="378" y="20"/>
                  </a:lnTo>
                  <a:lnTo>
                    <a:pt x="378" y="20"/>
                  </a:lnTo>
                  <a:lnTo>
                    <a:pt x="378" y="16"/>
                  </a:lnTo>
                  <a:lnTo>
                    <a:pt x="378" y="12"/>
                  </a:lnTo>
                  <a:lnTo>
                    <a:pt x="378" y="12"/>
                  </a:lnTo>
                  <a:lnTo>
                    <a:pt x="386" y="10"/>
                  </a:lnTo>
                  <a:lnTo>
                    <a:pt x="392" y="6"/>
                  </a:lnTo>
                  <a:lnTo>
                    <a:pt x="398" y="2"/>
                  </a:lnTo>
                  <a:lnTo>
                    <a:pt x="404" y="0"/>
                  </a:lnTo>
                  <a:lnTo>
                    <a:pt x="404" y="0"/>
                  </a:lnTo>
                  <a:lnTo>
                    <a:pt x="410" y="2"/>
                  </a:lnTo>
                  <a:lnTo>
                    <a:pt x="414" y="4"/>
                  </a:lnTo>
                  <a:lnTo>
                    <a:pt x="418" y="8"/>
                  </a:lnTo>
                  <a:lnTo>
                    <a:pt x="420" y="10"/>
                  </a:lnTo>
                  <a:lnTo>
                    <a:pt x="420" y="10"/>
                  </a:lnTo>
                  <a:lnTo>
                    <a:pt x="436" y="12"/>
                  </a:lnTo>
                  <a:lnTo>
                    <a:pt x="448" y="14"/>
                  </a:lnTo>
                  <a:lnTo>
                    <a:pt x="473" y="24"/>
                  </a:lnTo>
                  <a:lnTo>
                    <a:pt x="473" y="24"/>
                  </a:lnTo>
                  <a:lnTo>
                    <a:pt x="483" y="26"/>
                  </a:lnTo>
                  <a:lnTo>
                    <a:pt x="493" y="26"/>
                  </a:lnTo>
                  <a:lnTo>
                    <a:pt x="513" y="22"/>
                  </a:lnTo>
                  <a:lnTo>
                    <a:pt x="523" y="18"/>
                  </a:lnTo>
                  <a:lnTo>
                    <a:pt x="531" y="16"/>
                  </a:lnTo>
                  <a:lnTo>
                    <a:pt x="541" y="16"/>
                  </a:lnTo>
                  <a:lnTo>
                    <a:pt x="549" y="20"/>
                  </a:lnTo>
                  <a:lnTo>
                    <a:pt x="549" y="20"/>
                  </a:lnTo>
                  <a:lnTo>
                    <a:pt x="553" y="24"/>
                  </a:lnTo>
                  <a:lnTo>
                    <a:pt x="557" y="30"/>
                  </a:lnTo>
                  <a:lnTo>
                    <a:pt x="561" y="42"/>
                  </a:lnTo>
                  <a:lnTo>
                    <a:pt x="563" y="50"/>
                  </a:lnTo>
                  <a:lnTo>
                    <a:pt x="567" y="54"/>
                  </a:lnTo>
                  <a:lnTo>
                    <a:pt x="571" y="60"/>
                  </a:lnTo>
                  <a:lnTo>
                    <a:pt x="579" y="62"/>
                  </a:lnTo>
                  <a:lnTo>
                    <a:pt x="579" y="62"/>
                  </a:lnTo>
                  <a:lnTo>
                    <a:pt x="587" y="62"/>
                  </a:lnTo>
                  <a:lnTo>
                    <a:pt x="595" y="62"/>
                  </a:lnTo>
                  <a:lnTo>
                    <a:pt x="611" y="56"/>
                  </a:lnTo>
                  <a:lnTo>
                    <a:pt x="625" y="52"/>
                  </a:lnTo>
                  <a:lnTo>
                    <a:pt x="633" y="50"/>
                  </a:lnTo>
                  <a:lnTo>
                    <a:pt x="641" y="50"/>
                  </a:lnTo>
                  <a:lnTo>
                    <a:pt x="641" y="50"/>
                  </a:lnTo>
                  <a:lnTo>
                    <a:pt x="651" y="54"/>
                  </a:lnTo>
                  <a:lnTo>
                    <a:pt x="657" y="58"/>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35" name="Freeform 687"/>
            <p:cNvSpPr>
              <a:spLocks/>
            </p:cNvSpPr>
            <p:nvPr/>
          </p:nvSpPr>
          <p:spPr bwMode="auto">
            <a:xfrm>
              <a:off x="2466" y="1898"/>
              <a:ext cx="685" cy="713"/>
            </a:xfrm>
            <a:custGeom>
              <a:avLst/>
              <a:gdLst>
                <a:gd name="T0" fmla="*/ 569 w 685"/>
                <a:gd name="T1" fmla="*/ 60 h 713"/>
                <a:gd name="T2" fmla="*/ 517 w 685"/>
                <a:gd name="T3" fmla="*/ 60 h 713"/>
                <a:gd name="T4" fmla="*/ 491 w 685"/>
                <a:gd name="T5" fmla="*/ 20 h 713"/>
                <a:gd name="T6" fmla="*/ 467 w 685"/>
                <a:gd name="T7" fmla="*/ 30 h 713"/>
                <a:gd name="T8" fmla="*/ 419 w 685"/>
                <a:gd name="T9" fmla="*/ 14 h 713"/>
                <a:gd name="T10" fmla="*/ 376 w 685"/>
                <a:gd name="T11" fmla="*/ 2 h 713"/>
                <a:gd name="T12" fmla="*/ 326 w 685"/>
                <a:gd name="T13" fmla="*/ 28 h 713"/>
                <a:gd name="T14" fmla="*/ 302 w 685"/>
                <a:gd name="T15" fmla="*/ 30 h 713"/>
                <a:gd name="T16" fmla="*/ 246 w 685"/>
                <a:gd name="T17" fmla="*/ 24 h 713"/>
                <a:gd name="T18" fmla="*/ 208 w 685"/>
                <a:gd name="T19" fmla="*/ 44 h 713"/>
                <a:gd name="T20" fmla="*/ 216 w 685"/>
                <a:gd name="T21" fmla="*/ 80 h 713"/>
                <a:gd name="T22" fmla="*/ 200 w 685"/>
                <a:gd name="T23" fmla="*/ 104 h 713"/>
                <a:gd name="T24" fmla="*/ 164 w 685"/>
                <a:gd name="T25" fmla="*/ 116 h 713"/>
                <a:gd name="T26" fmla="*/ 136 w 685"/>
                <a:gd name="T27" fmla="*/ 100 h 713"/>
                <a:gd name="T28" fmla="*/ 80 w 685"/>
                <a:gd name="T29" fmla="*/ 94 h 713"/>
                <a:gd name="T30" fmla="*/ 106 w 685"/>
                <a:gd name="T31" fmla="*/ 136 h 713"/>
                <a:gd name="T32" fmla="*/ 120 w 685"/>
                <a:gd name="T33" fmla="*/ 166 h 713"/>
                <a:gd name="T34" fmla="*/ 110 w 685"/>
                <a:gd name="T35" fmla="*/ 184 h 713"/>
                <a:gd name="T36" fmla="*/ 52 w 685"/>
                <a:gd name="T37" fmla="*/ 206 h 713"/>
                <a:gd name="T38" fmla="*/ 26 w 685"/>
                <a:gd name="T39" fmla="*/ 220 h 713"/>
                <a:gd name="T40" fmla="*/ 50 w 685"/>
                <a:gd name="T41" fmla="*/ 240 h 713"/>
                <a:gd name="T42" fmla="*/ 74 w 685"/>
                <a:gd name="T43" fmla="*/ 263 h 713"/>
                <a:gd name="T44" fmla="*/ 52 w 685"/>
                <a:gd name="T45" fmla="*/ 289 h 713"/>
                <a:gd name="T46" fmla="*/ 6 w 685"/>
                <a:gd name="T47" fmla="*/ 309 h 713"/>
                <a:gd name="T48" fmla="*/ 6 w 685"/>
                <a:gd name="T49" fmla="*/ 357 h 713"/>
                <a:gd name="T50" fmla="*/ 26 w 685"/>
                <a:gd name="T51" fmla="*/ 399 h 713"/>
                <a:gd name="T52" fmla="*/ 6 w 685"/>
                <a:gd name="T53" fmla="*/ 433 h 713"/>
                <a:gd name="T54" fmla="*/ 12 w 685"/>
                <a:gd name="T55" fmla="*/ 449 h 713"/>
                <a:gd name="T56" fmla="*/ 40 w 685"/>
                <a:gd name="T57" fmla="*/ 465 h 713"/>
                <a:gd name="T58" fmla="*/ 44 w 685"/>
                <a:gd name="T59" fmla="*/ 491 h 713"/>
                <a:gd name="T60" fmla="*/ 42 w 685"/>
                <a:gd name="T61" fmla="*/ 535 h 713"/>
                <a:gd name="T62" fmla="*/ 68 w 685"/>
                <a:gd name="T63" fmla="*/ 539 h 713"/>
                <a:gd name="T64" fmla="*/ 70 w 685"/>
                <a:gd name="T65" fmla="*/ 559 h 713"/>
                <a:gd name="T66" fmla="*/ 74 w 685"/>
                <a:gd name="T67" fmla="*/ 577 h 713"/>
                <a:gd name="T68" fmla="*/ 106 w 685"/>
                <a:gd name="T69" fmla="*/ 595 h 713"/>
                <a:gd name="T70" fmla="*/ 154 w 685"/>
                <a:gd name="T71" fmla="*/ 617 h 713"/>
                <a:gd name="T72" fmla="*/ 210 w 685"/>
                <a:gd name="T73" fmla="*/ 677 h 713"/>
                <a:gd name="T74" fmla="*/ 250 w 685"/>
                <a:gd name="T75" fmla="*/ 681 h 713"/>
                <a:gd name="T76" fmla="*/ 276 w 685"/>
                <a:gd name="T77" fmla="*/ 691 h 713"/>
                <a:gd name="T78" fmla="*/ 290 w 685"/>
                <a:gd name="T79" fmla="*/ 711 h 713"/>
                <a:gd name="T80" fmla="*/ 352 w 685"/>
                <a:gd name="T81" fmla="*/ 709 h 713"/>
                <a:gd name="T82" fmla="*/ 386 w 685"/>
                <a:gd name="T83" fmla="*/ 709 h 713"/>
                <a:gd name="T84" fmla="*/ 429 w 685"/>
                <a:gd name="T85" fmla="*/ 673 h 713"/>
                <a:gd name="T86" fmla="*/ 447 w 685"/>
                <a:gd name="T87" fmla="*/ 671 h 713"/>
                <a:gd name="T88" fmla="*/ 511 w 685"/>
                <a:gd name="T89" fmla="*/ 695 h 713"/>
                <a:gd name="T90" fmla="*/ 541 w 685"/>
                <a:gd name="T91" fmla="*/ 673 h 713"/>
                <a:gd name="T92" fmla="*/ 555 w 685"/>
                <a:gd name="T93" fmla="*/ 621 h 713"/>
                <a:gd name="T94" fmla="*/ 545 w 685"/>
                <a:gd name="T95" fmla="*/ 579 h 713"/>
                <a:gd name="T96" fmla="*/ 623 w 685"/>
                <a:gd name="T97" fmla="*/ 55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713">
                  <a:moveTo>
                    <a:pt x="607" y="52"/>
                  </a:moveTo>
                  <a:lnTo>
                    <a:pt x="607" y="52"/>
                  </a:lnTo>
                  <a:lnTo>
                    <a:pt x="587" y="56"/>
                  </a:lnTo>
                  <a:lnTo>
                    <a:pt x="569" y="60"/>
                  </a:lnTo>
                  <a:lnTo>
                    <a:pt x="553" y="64"/>
                  </a:lnTo>
                  <a:lnTo>
                    <a:pt x="537" y="64"/>
                  </a:lnTo>
                  <a:lnTo>
                    <a:pt x="523" y="62"/>
                  </a:lnTo>
                  <a:lnTo>
                    <a:pt x="517" y="60"/>
                  </a:lnTo>
                  <a:lnTo>
                    <a:pt x="511" y="54"/>
                  </a:lnTo>
                  <a:lnTo>
                    <a:pt x="505" y="50"/>
                  </a:lnTo>
                  <a:lnTo>
                    <a:pt x="501" y="42"/>
                  </a:lnTo>
                  <a:lnTo>
                    <a:pt x="491" y="20"/>
                  </a:lnTo>
                  <a:lnTo>
                    <a:pt x="491" y="20"/>
                  </a:lnTo>
                  <a:lnTo>
                    <a:pt x="483" y="26"/>
                  </a:lnTo>
                  <a:lnTo>
                    <a:pt x="475" y="30"/>
                  </a:lnTo>
                  <a:lnTo>
                    <a:pt x="467" y="30"/>
                  </a:lnTo>
                  <a:lnTo>
                    <a:pt x="461" y="32"/>
                  </a:lnTo>
                  <a:lnTo>
                    <a:pt x="447" y="28"/>
                  </a:lnTo>
                  <a:lnTo>
                    <a:pt x="433" y="22"/>
                  </a:lnTo>
                  <a:lnTo>
                    <a:pt x="419" y="14"/>
                  </a:lnTo>
                  <a:lnTo>
                    <a:pt x="406" y="6"/>
                  </a:lnTo>
                  <a:lnTo>
                    <a:pt x="392" y="2"/>
                  </a:lnTo>
                  <a:lnTo>
                    <a:pt x="384" y="0"/>
                  </a:lnTo>
                  <a:lnTo>
                    <a:pt x="376" y="2"/>
                  </a:lnTo>
                  <a:lnTo>
                    <a:pt x="376" y="2"/>
                  </a:lnTo>
                  <a:lnTo>
                    <a:pt x="358" y="6"/>
                  </a:lnTo>
                  <a:lnTo>
                    <a:pt x="342" y="16"/>
                  </a:lnTo>
                  <a:lnTo>
                    <a:pt x="326" y="28"/>
                  </a:lnTo>
                  <a:lnTo>
                    <a:pt x="312" y="42"/>
                  </a:lnTo>
                  <a:lnTo>
                    <a:pt x="312" y="42"/>
                  </a:lnTo>
                  <a:lnTo>
                    <a:pt x="306" y="34"/>
                  </a:lnTo>
                  <a:lnTo>
                    <a:pt x="302" y="30"/>
                  </a:lnTo>
                  <a:lnTo>
                    <a:pt x="288" y="22"/>
                  </a:lnTo>
                  <a:lnTo>
                    <a:pt x="274" y="20"/>
                  </a:lnTo>
                  <a:lnTo>
                    <a:pt x="260" y="20"/>
                  </a:lnTo>
                  <a:lnTo>
                    <a:pt x="246" y="24"/>
                  </a:lnTo>
                  <a:lnTo>
                    <a:pt x="232" y="30"/>
                  </a:lnTo>
                  <a:lnTo>
                    <a:pt x="220" y="36"/>
                  </a:lnTo>
                  <a:lnTo>
                    <a:pt x="208" y="44"/>
                  </a:lnTo>
                  <a:lnTo>
                    <a:pt x="208" y="44"/>
                  </a:lnTo>
                  <a:lnTo>
                    <a:pt x="206" y="48"/>
                  </a:lnTo>
                  <a:lnTo>
                    <a:pt x="206" y="54"/>
                  </a:lnTo>
                  <a:lnTo>
                    <a:pt x="210" y="68"/>
                  </a:lnTo>
                  <a:lnTo>
                    <a:pt x="216" y="80"/>
                  </a:lnTo>
                  <a:lnTo>
                    <a:pt x="216" y="86"/>
                  </a:lnTo>
                  <a:lnTo>
                    <a:pt x="214" y="92"/>
                  </a:lnTo>
                  <a:lnTo>
                    <a:pt x="214" y="92"/>
                  </a:lnTo>
                  <a:lnTo>
                    <a:pt x="200" y="104"/>
                  </a:lnTo>
                  <a:lnTo>
                    <a:pt x="192" y="110"/>
                  </a:lnTo>
                  <a:lnTo>
                    <a:pt x="184" y="114"/>
                  </a:lnTo>
                  <a:lnTo>
                    <a:pt x="174" y="116"/>
                  </a:lnTo>
                  <a:lnTo>
                    <a:pt x="164" y="116"/>
                  </a:lnTo>
                  <a:lnTo>
                    <a:pt x="154" y="112"/>
                  </a:lnTo>
                  <a:lnTo>
                    <a:pt x="142" y="106"/>
                  </a:lnTo>
                  <a:lnTo>
                    <a:pt x="142" y="106"/>
                  </a:lnTo>
                  <a:lnTo>
                    <a:pt x="136" y="100"/>
                  </a:lnTo>
                  <a:lnTo>
                    <a:pt x="128" y="96"/>
                  </a:lnTo>
                  <a:lnTo>
                    <a:pt x="112" y="94"/>
                  </a:lnTo>
                  <a:lnTo>
                    <a:pt x="96" y="94"/>
                  </a:lnTo>
                  <a:lnTo>
                    <a:pt x="80" y="94"/>
                  </a:lnTo>
                  <a:lnTo>
                    <a:pt x="80" y="94"/>
                  </a:lnTo>
                  <a:lnTo>
                    <a:pt x="82" y="106"/>
                  </a:lnTo>
                  <a:lnTo>
                    <a:pt x="90" y="116"/>
                  </a:lnTo>
                  <a:lnTo>
                    <a:pt x="106" y="136"/>
                  </a:lnTo>
                  <a:lnTo>
                    <a:pt x="114" y="146"/>
                  </a:lnTo>
                  <a:lnTo>
                    <a:pt x="120" y="156"/>
                  </a:lnTo>
                  <a:lnTo>
                    <a:pt x="120" y="160"/>
                  </a:lnTo>
                  <a:lnTo>
                    <a:pt x="120" y="166"/>
                  </a:lnTo>
                  <a:lnTo>
                    <a:pt x="120" y="170"/>
                  </a:lnTo>
                  <a:lnTo>
                    <a:pt x="118" y="176"/>
                  </a:lnTo>
                  <a:lnTo>
                    <a:pt x="118" y="176"/>
                  </a:lnTo>
                  <a:lnTo>
                    <a:pt x="110" y="184"/>
                  </a:lnTo>
                  <a:lnTo>
                    <a:pt x="100" y="190"/>
                  </a:lnTo>
                  <a:lnTo>
                    <a:pt x="90" y="196"/>
                  </a:lnTo>
                  <a:lnTo>
                    <a:pt x="78" y="200"/>
                  </a:lnTo>
                  <a:lnTo>
                    <a:pt x="52" y="206"/>
                  </a:lnTo>
                  <a:lnTo>
                    <a:pt x="28" y="212"/>
                  </a:lnTo>
                  <a:lnTo>
                    <a:pt x="28" y="212"/>
                  </a:lnTo>
                  <a:lnTo>
                    <a:pt x="26" y="216"/>
                  </a:lnTo>
                  <a:lnTo>
                    <a:pt x="26" y="220"/>
                  </a:lnTo>
                  <a:lnTo>
                    <a:pt x="26" y="226"/>
                  </a:lnTo>
                  <a:lnTo>
                    <a:pt x="28" y="230"/>
                  </a:lnTo>
                  <a:lnTo>
                    <a:pt x="28" y="230"/>
                  </a:lnTo>
                  <a:lnTo>
                    <a:pt x="50" y="240"/>
                  </a:lnTo>
                  <a:lnTo>
                    <a:pt x="60" y="246"/>
                  </a:lnTo>
                  <a:lnTo>
                    <a:pt x="66" y="252"/>
                  </a:lnTo>
                  <a:lnTo>
                    <a:pt x="72" y="256"/>
                  </a:lnTo>
                  <a:lnTo>
                    <a:pt x="74" y="263"/>
                  </a:lnTo>
                  <a:lnTo>
                    <a:pt x="70" y="269"/>
                  </a:lnTo>
                  <a:lnTo>
                    <a:pt x="64" y="277"/>
                  </a:lnTo>
                  <a:lnTo>
                    <a:pt x="64" y="277"/>
                  </a:lnTo>
                  <a:lnTo>
                    <a:pt x="52" y="289"/>
                  </a:lnTo>
                  <a:lnTo>
                    <a:pt x="40" y="299"/>
                  </a:lnTo>
                  <a:lnTo>
                    <a:pt x="26" y="305"/>
                  </a:lnTo>
                  <a:lnTo>
                    <a:pt x="6" y="309"/>
                  </a:lnTo>
                  <a:lnTo>
                    <a:pt x="6" y="309"/>
                  </a:lnTo>
                  <a:lnTo>
                    <a:pt x="0" y="323"/>
                  </a:lnTo>
                  <a:lnTo>
                    <a:pt x="0" y="337"/>
                  </a:lnTo>
                  <a:lnTo>
                    <a:pt x="2" y="347"/>
                  </a:lnTo>
                  <a:lnTo>
                    <a:pt x="6" y="357"/>
                  </a:lnTo>
                  <a:lnTo>
                    <a:pt x="18" y="377"/>
                  </a:lnTo>
                  <a:lnTo>
                    <a:pt x="22" y="389"/>
                  </a:lnTo>
                  <a:lnTo>
                    <a:pt x="26" y="399"/>
                  </a:lnTo>
                  <a:lnTo>
                    <a:pt x="26" y="399"/>
                  </a:lnTo>
                  <a:lnTo>
                    <a:pt x="26" y="409"/>
                  </a:lnTo>
                  <a:lnTo>
                    <a:pt x="22" y="415"/>
                  </a:lnTo>
                  <a:lnTo>
                    <a:pt x="12" y="427"/>
                  </a:lnTo>
                  <a:lnTo>
                    <a:pt x="6" y="433"/>
                  </a:lnTo>
                  <a:lnTo>
                    <a:pt x="4" y="437"/>
                  </a:lnTo>
                  <a:lnTo>
                    <a:pt x="6" y="443"/>
                  </a:lnTo>
                  <a:lnTo>
                    <a:pt x="12" y="449"/>
                  </a:lnTo>
                  <a:lnTo>
                    <a:pt x="12" y="449"/>
                  </a:lnTo>
                  <a:lnTo>
                    <a:pt x="20" y="455"/>
                  </a:lnTo>
                  <a:lnTo>
                    <a:pt x="24" y="461"/>
                  </a:lnTo>
                  <a:lnTo>
                    <a:pt x="28" y="465"/>
                  </a:lnTo>
                  <a:lnTo>
                    <a:pt x="40" y="465"/>
                  </a:lnTo>
                  <a:lnTo>
                    <a:pt x="40" y="465"/>
                  </a:lnTo>
                  <a:lnTo>
                    <a:pt x="42" y="473"/>
                  </a:lnTo>
                  <a:lnTo>
                    <a:pt x="44" y="479"/>
                  </a:lnTo>
                  <a:lnTo>
                    <a:pt x="44" y="491"/>
                  </a:lnTo>
                  <a:lnTo>
                    <a:pt x="40" y="505"/>
                  </a:lnTo>
                  <a:lnTo>
                    <a:pt x="36" y="521"/>
                  </a:lnTo>
                  <a:lnTo>
                    <a:pt x="36" y="521"/>
                  </a:lnTo>
                  <a:lnTo>
                    <a:pt x="42" y="535"/>
                  </a:lnTo>
                  <a:lnTo>
                    <a:pt x="44" y="539"/>
                  </a:lnTo>
                  <a:lnTo>
                    <a:pt x="48" y="539"/>
                  </a:lnTo>
                  <a:lnTo>
                    <a:pt x="56" y="541"/>
                  </a:lnTo>
                  <a:lnTo>
                    <a:pt x="68" y="539"/>
                  </a:lnTo>
                  <a:lnTo>
                    <a:pt x="68" y="539"/>
                  </a:lnTo>
                  <a:lnTo>
                    <a:pt x="70" y="545"/>
                  </a:lnTo>
                  <a:lnTo>
                    <a:pt x="72" y="549"/>
                  </a:lnTo>
                  <a:lnTo>
                    <a:pt x="70" y="559"/>
                  </a:lnTo>
                  <a:lnTo>
                    <a:pt x="68" y="563"/>
                  </a:lnTo>
                  <a:lnTo>
                    <a:pt x="68" y="567"/>
                  </a:lnTo>
                  <a:lnTo>
                    <a:pt x="70" y="573"/>
                  </a:lnTo>
                  <a:lnTo>
                    <a:pt x="74" y="577"/>
                  </a:lnTo>
                  <a:lnTo>
                    <a:pt x="74" y="577"/>
                  </a:lnTo>
                  <a:lnTo>
                    <a:pt x="80" y="583"/>
                  </a:lnTo>
                  <a:lnTo>
                    <a:pt x="88" y="589"/>
                  </a:lnTo>
                  <a:lnTo>
                    <a:pt x="106" y="595"/>
                  </a:lnTo>
                  <a:lnTo>
                    <a:pt x="124" y="599"/>
                  </a:lnTo>
                  <a:lnTo>
                    <a:pt x="140" y="607"/>
                  </a:lnTo>
                  <a:lnTo>
                    <a:pt x="140" y="607"/>
                  </a:lnTo>
                  <a:lnTo>
                    <a:pt x="154" y="617"/>
                  </a:lnTo>
                  <a:lnTo>
                    <a:pt x="166" y="629"/>
                  </a:lnTo>
                  <a:lnTo>
                    <a:pt x="186" y="657"/>
                  </a:lnTo>
                  <a:lnTo>
                    <a:pt x="198" y="667"/>
                  </a:lnTo>
                  <a:lnTo>
                    <a:pt x="210" y="677"/>
                  </a:lnTo>
                  <a:lnTo>
                    <a:pt x="218" y="679"/>
                  </a:lnTo>
                  <a:lnTo>
                    <a:pt x="228" y="681"/>
                  </a:lnTo>
                  <a:lnTo>
                    <a:pt x="238" y="681"/>
                  </a:lnTo>
                  <a:lnTo>
                    <a:pt x="250" y="681"/>
                  </a:lnTo>
                  <a:lnTo>
                    <a:pt x="250" y="681"/>
                  </a:lnTo>
                  <a:lnTo>
                    <a:pt x="258" y="681"/>
                  </a:lnTo>
                  <a:lnTo>
                    <a:pt x="270" y="687"/>
                  </a:lnTo>
                  <a:lnTo>
                    <a:pt x="276" y="691"/>
                  </a:lnTo>
                  <a:lnTo>
                    <a:pt x="282" y="697"/>
                  </a:lnTo>
                  <a:lnTo>
                    <a:pt x="286" y="703"/>
                  </a:lnTo>
                  <a:lnTo>
                    <a:pt x="290" y="711"/>
                  </a:lnTo>
                  <a:lnTo>
                    <a:pt x="290" y="711"/>
                  </a:lnTo>
                  <a:lnTo>
                    <a:pt x="300" y="713"/>
                  </a:lnTo>
                  <a:lnTo>
                    <a:pt x="310" y="713"/>
                  </a:lnTo>
                  <a:lnTo>
                    <a:pt x="330" y="711"/>
                  </a:lnTo>
                  <a:lnTo>
                    <a:pt x="352" y="709"/>
                  </a:lnTo>
                  <a:lnTo>
                    <a:pt x="364" y="709"/>
                  </a:lnTo>
                  <a:lnTo>
                    <a:pt x="378" y="709"/>
                  </a:lnTo>
                  <a:lnTo>
                    <a:pt x="378" y="709"/>
                  </a:lnTo>
                  <a:lnTo>
                    <a:pt x="386" y="709"/>
                  </a:lnTo>
                  <a:lnTo>
                    <a:pt x="394" y="705"/>
                  </a:lnTo>
                  <a:lnTo>
                    <a:pt x="412" y="689"/>
                  </a:lnTo>
                  <a:lnTo>
                    <a:pt x="421" y="681"/>
                  </a:lnTo>
                  <a:lnTo>
                    <a:pt x="429" y="673"/>
                  </a:lnTo>
                  <a:lnTo>
                    <a:pt x="437" y="671"/>
                  </a:lnTo>
                  <a:lnTo>
                    <a:pt x="443" y="669"/>
                  </a:lnTo>
                  <a:lnTo>
                    <a:pt x="447" y="671"/>
                  </a:lnTo>
                  <a:lnTo>
                    <a:pt x="447" y="671"/>
                  </a:lnTo>
                  <a:lnTo>
                    <a:pt x="467" y="681"/>
                  </a:lnTo>
                  <a:lnTo>
                    <a:pt x="489" y="691"/>
                  </a:lnTo>
                  <a:lnTo>
                    <a:pt x="499" y="695"/>
                  </a:lnTo>
                  <a:lnTo>
                    <a:pt x="511" y="695"/>
                  </a:lnTo>
                  <a:lnTo>
                    <a:pt x="521" y="693"/>
                  </a:lnTo>
                  <a:lnTo>
                    <a:pt x="531" y="683"/>
                  </a:lnTo>
                  <a:lnTo>
                    <a:pt x="531" y="683"/>
                  </a:lnTo>
                  <a:lnTo>
                    <a:pt x="541" y="673"/>
                  </a:lnTo>
                  <a:lnTo>
                    <a:pt x="547" y="661"/>
                  </a:lnTo>
                  <a:lnTo>
                    <a:pt x="551" y="647"/>
                  </a:lnTo>
                  <a:lnTo>
                    <a:pt x="553" y="635"/>
                  </a:lnTo>
                  <a:lnTo>
                    <a:pt x="555" y="621"/>
                  </a:lnTo>
                  <a:lnTo>
                    <a:pt x="553" y="607"/>
                  </a:lnTo>
                  <a:lnTo>
                    <a:pt x="549" y="593"/>
                  </a:lnTo>
                  <a:lnTo>
                    <a:pt x="545" y="579"/>
                  </a:lnTo>
                  <a:lnTo>
                    <a:pt x="545" y="579"/>
                  </a:lnTo>
                  <a:lnTo>
                    <a:pt x="565" y="579"/>
                  </a:lnTo>
                  <a:lnTo>
                    <a:pt x="587" y="573"/>
                  </a:lnTo>
                  <a:lnTo>
                    <a:pt x="605" y="565"/>
                  </a:lnTo>
                  <a:lnTo>
                    <a:pt x="623" y="555"/>
                  </a:lnTo>
                  <a:lnTo>
                    <a:pt x="639" y="541"/>
                  </a:lnTo>
                  <a:lnTo>
                    <a:pt x="655" y="527"/>
                  </a:lnTo>
                  <a:lnTo>
                    <a:pt x="685" y="499"/>
                  </a:lnTo>
                </a:path>
              </a:pathLst>
            </a:custGeom>
            <a:noFill/>
            <a:ln w="15875">
              <a:solidFill>
                <a:srgbClr val="6964AD"/>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78" name="Freeform 730"/>
            <p:cNvSpPr>
              <a:spLocks/>
            </p:cNvSpPr>
            <p:nvPr/>
          </p:nvSpPr>
          <p:spPr bwMode="auto">
            <a:xfrm>
              <a:off x="2502" y="2419"/>
              <a:ext cx="342" cy="192"/>
            </a:xfrm>
            <a:custGeom>
              <a:avLst/>
              <a:gdLst>
                <a:gd name="T0" fmla="*/ 0 w 342"/>
                <a:gd name="T1" fmla="*/ 0 h 192"/>
                <a:gd name="T2" fmla="*/ 0 w 342"/>
                <a:gd name="T3" fmla="*/ 0 h 192"/>
                <a:gd name="T4" fmla="*/ 6 w 342"/>
                <a:gd name="T5" fmla="*/ 14 h 192"/>
                <a:gd name="T6" fmla="*/ 8 w 342"/>
                <a:gd name="T7" fmla="*/ 18 h 192"/>
                <a:gd name="T8" fmla="*/ 12 w 342"/>
                <a:gd name="T9" fmla="*/ 18 h 192"/>
                <a:gd name="T10" fmla="*/ 20 w 342"/>
                <a:gd name="T11" fmla="*/ 20 h 192"/>
                <a:gd name="T12" fmla="*/ 32 w 342"/>
                <a:gd name="T13" fmla="*/ 18 h 192"/>
                <a:gd name="T14" fmla="*/ 32 w 342"/>
                <a:gd name="T15" fmla="*/ 18 h 192"/>
                <a:gd name="T16" fmla="*/ 34 w 342"/>
                <a:gd name="T17" fmla="*/ 24 h 192"/>
                <a:gd name="T18" fmla="*/ 36 w 342"/>
                <a:gd name="T19" fmla="*/ 28 h 192"/>
                <a:gd name="T20" fmla="*/ 34 w 342"/>
                <a:gd name="T21" fmla="*/ 38 h 192"/>
                <a:gd name="T22" fmla="*/ 32 w 342"/>
                <a:gd name="T23" fmla="*/ 42 h 192"/>
                <a:gd name="T24" fmla="*/ 32 w 342"/>
                <a:gd name="T25" fmla="*/ 46 h 192"/>
                <a:gd name="T26" fmla="*/ 34 w 342"/>
                <a:gd name="T27" fmla="*/ 52 h 192"/>
                <a:gd name="T28" fmla="*/ 38 w 342"/>
                <a:gd name="T29" fmla="*/ 56 h 192"/>
                <a:gd name="T30" fmla="*/ 38 w 342"/>
                <a:gd name="T31" fmla="*/ 56 h 192"/>
                <a:gd name="T32" fmla="*/ 44 w 342"/>
                <a:gd name="T33" fmla="*/ 62 h 192"/>
                <a:gd name="T34" fmla="*/ 52 w 342"/>
                <a:gd name="T35" fmla="*/ 68 h 192"/>
                <a:gd name="T36" fmla="*/ 70 w 342"/>
                <a:gd name="T37" fmla="*/ 74 h 192"/>
                <a:gd name="T38" fmla="*/ 88 w 342"/>
                <a:gd name="T39" fmla="*/ 78 h 192"/>
                <a:gd name="T40" fmla="*/ 104 w 342"/>
                <a:gd name="T41" fmla="*/ 86 h 192"/>
                <a:gd name="T42" fmla="*/ 104 w 342"/>
                <a:gd name="T43" fmla="*/ 86 h 192"/>
                <a:gd name="T44" fmla="*/ 118 w 342"/>
                <a:gd name="T45" fmla="*/ 96 h 192"/>
                <a:gd name="T46" fmla="*/ 130 w 342"/>
                <a:gd name="T47" fmla="*/ 108 h 192"/>
                <a:gd name="T48" fmla="*/ 150 w 342"/>
                <a:gd name="T49" fmla="*/ 136 h 192"/>
                <a:gd name="T50" fmla="*/ 162 w 342"/>
                <a:gd name="T51" fmla="*/ 146 h 192"/>
                <a:gd name="T52" fmla="*/ 174 w 342"/>
                <a:gd name="T53" fmla="*/ 156 h 192"/>
                <a:gd name="T54" fmla="*/ 182 w 342"/>
                <a:gd name="T55" fmla="*/ 158 h 192"/>
                <a:gd name="T56" fmla="*/ 192 w 342"/>
                <a:gd name="T57" fmla="*/ 160 h 192"/>
                <a:gd name="T58" fmla="*/ 202 w 342"/>
                <a:gd name="T59" fmla="*/ 160 h 192"/>
                <a:gd name="T60" fmla="*/ 214 w 342"/>
                <a:gd name="T61" fmla="*/ 160 h 192"/>
                <a:gd name="T62" fmla="*/ 214 w 342"/>
                <a:gd name="T63" fmla="*/ 160 h 192"/>
                <a:gd name="T64" fmla="*/ 222 w 342"/>
                <a:gd name="T65" fmla="*/ 160 h 192"/>
                <a:gd name="T66" fmla="*/ 234 w 342"/>
                <a:gd name="T67" fmla="*/ 166 h 192"/>
                <a:gd name="T68" fmla="*/ 240 w 342"/>
                <a:gd name="T69" fmla="*/ 170 h 192"/>
                <a:gd name="T70" fmla="*/ 246 w 342"/>
                <a:gd name="T71" fmla="*/ 176 h 192"/>
                <a:gd name="T72" fmla="*/ 250 w 342"/>
                <a:gd name="T73" fmla="*/ 182 h 192"/>
                <a:gd name="T74" fmla="*/ 254 w 342"/>
                <a:gd name="T75" fmla="*/ 190 h 192"/>
                <a:gd name="T76" fmla="*/ 254 w 342"/>
                <a:gd name="T77" fmla="*/ 190 h 192"/>
                <a:gd name="T78" fmla="*/ 264 w 342"/>
                <a:gd name="T79" fmla="*/ 192 h 192"/>
                <a:gd name="T80" fmla="*/ 274 w 342"/>
                <a:gd name="T81" fmla="*/ 192 h 192"/>
                <a:gd name="T82" fmla="*/ 294 w 342"/>
                <a:gd name="T83" fmla="*/ 190 h 192"/>
                <a:gd name="T84" fmla="*/ 316 w 342"/>
                <a:gd name="T85" fmla="*/ 188 h 192"/>
                <a:gd name="T86" fmla="*/ 328 w 342"/>
                <a:gd name="T87" fmla="*/ 188 h 192"/>
                <a:gd name="T88" fmla="*/ 342 w 342"/>
                <a:gd name="T89" fmla="*/ 1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192">
                  <a:moveTo>
                    <a:pt x="0" y="0"/>
                  </a:moveTo>
                  <a:lnTo>
                    <a:pt x="0" y="0"/>
                  </a:lnTo>
                  <a:lnTo>
                    <a:pt x="6" y="14"/>
                  </a:lnTo>
                  <a:lnTo>
                    <a:pt x="8" y="18"/>
                  </a:lnTo>
                  <a:lnTo>
                    <a:pt x="12" y="18"/>
                  </a:lnTo>
                  <a:lnTo>
                    <a:pt x="20" y="20"/>
                  </a:lnTo>
                  <a:lnTo>
                    <a:pt x="32" y="18"/>
                  </a:lnTo>
                  <a:lnTo>
                    <a:pt x="32" y="18"/>
                  </a:lnTo>
                  <a:lnTo>
                    <a:pt x="34" y="24"/>
                  </a:lnTo>
                  <a:lnTo>
                    <a:pt x="36" y="28"/>
                  </a:lnTo>
                  <a:lnTo>
                    <a:pt x="34" y="38"/>
                  </a:lnTo>
                  <a:lnTo>
                    <a:pt x="32" y="42"/>
                  </a:lnTo>
                  <a:lnTo>
                    <a:pt x="32" y="46"/>
                  </a:lnTo>
                  <a:lnTo>
                    <a:pt x="34" y="52"/>
                  </a:lnTo>
                  <a:lnTo>
                    <a:pt x="38" y="56"/>
                  </a:lnTo>
                  <a:lnTo>
                    <a:pt x="38" y="56"/>
                  </a:lnTo>
                  <a:lnTo>
                    <a:pt x="44" y="62"/>
                  </a:lnTo>
                  <a:lnTo>
                    <a:pt x="52" y="68"/>
                  </a:lnTo>
                  <a:lnTo>
                    <a:pt x="70" y="74"/>
                  </a:lnTo>
                  <a:lnTo>
                    <a:pt x="88" y="78"/>
                  </a:lnTo>
                  <a:lnTo>
                    <a:pt x="104" y="86"/>
                  </a:lnTo>
                  <a:lnTo>
                    <a:pt x="104" y="86"/>
                  </a:lnTo>
                  <a:lnTo>
                    <a:pt x="118" y="96"/>
                  </a:lnTo>
                  <a:lnTo>
                    <a:pt x="130" y="108"/>
                  </a:lnTo>
                  <a:lnTo>
                    <a:pt x="150" y="136"/>
                  </a:lnTo>
                  <a:lnTo>
                    <a:pt x="162" y="146"/>
                  </a:lnTo>
                  <a:lnTo>
                    <a:pt x="174" y="156"/>
                  </a:lnTo>
                  <a:lnTo>
                    <a:pt x="182" y="158"/>
                  </a:lnTo>
                  <a:lnTo>
                    <a:pt x="192" y="160"/>
                  </a:lnTo>
                  <a:lnTo>
                    <a:pt x="202" y="160"/>
                  </a:lnTo>
                  <a:lnTo>
                    <a:pt x="214" y="160"/>
                  </a:lnTo>
                  <a:lnTo>
                    <a:pt x="214" y="160"/>
                  </a:lnTo>
                  <a:lnTo>
                    <a:pt x="222" y="160"/>
                  </a:lnTo>
                  <a:lnTo>
                    <a:pt x="234" y="166"/>
                  </a:lnTo>
                  <a:lnTo>
                    <a:pt x="240" y="170"/>
                  </a:lnTo>
                  <a:lnTo>
                    <a:pt x="246" y="176"/>
                  </a:lnTo>
                  <a:lnTo>
                    <a:pt x="250" y="182"/>
                  </a:lnTo>
                  <a:lnTo>
                    <a:pt x="254" y="190"/>
                  </a:lnTo>
                  <a:lnTo>
                    <a:pt x="254" y="190"/>
                  </a:lnTo>
                  <a:lnTo>
                    <a:pt x="264" y="192"/>
                  </a:lnTo>
                  <a:lnTo>
                    <a:pt x="274" y="192"/>
                  </a:lnTo>
                  <a:lnTo>
                    <a:pt x="294" y="190"/>
                  </a:lnTo>
                  <a:lnTo>
                    <a:pt x="316" y="188"/>
                  </a:lnTo>
                  <a:lnTo>
                    <a:pt x="328" y="188"/>
                  </a:lnTo>
                  <a:lnTo>
                    <a:pt x="342" y="188"/>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79" name="Freeform 731"/>
            <p:cNvSpPr>
              <a:spLocks/>
            </p:cNvSpPr>
            <p:nvPr/>
          </p:nvSpPr>
          <p:spPr bwMode="auto">
            <a:xfrm>
              <a:off x="2476" y="2427"/>
              <a:ext cx="336" cy="222"/>
            </a:xfrm>
            <a:custGeom>
              <a:avLst/>
              <a:gdLst>
                <a:gd name="T0" fmla="*/ 336 w 336"/>
                <a:gd name="T1" fmla="*/ 218 h 222"/>
                <a:gd name="T2" fmla="*/ 336 w 336"/>
                <a:gd name="T3" fmla="*/ 218 h 222"/>
                <a:gd name="T4" fmla="*/ 332 w 336"/>
                <a:gd name="T5" fmla="*/ 220 h 222"/>
                <a:gd name="T6" fmla="*/ 328 w 336"/>
                <a:gd name="T7" fmla="*/ 218 h 222"/>
                <a:gd name="T8" fmla="*/ 322 w 336"/>
                <a:gd name="T9" fmla="*/ 216 h 222"/>
                <a:gd name="T10" fmla="*/ 316 w 336"/>
                <a:gd name="T11" fmla="*/ 210 h 222"/>
                <a:gd name="T12" fmla="*/ 306 w 336"/>
                <a:gd name="T13" fmla="*/ 208 h 222"/>
                <a:gd name="T14" fmla="*/ 306 w 336"/>
                <a:gd name="T15" fmla="*/ 208 h 222"/>
                <a:gd name="T16" fmla="*/ 304 w 336"/>
                <a:gd name="T17" fmla="*/ 210 h 222"/>
                <a:gd name="T18" fmla="*/ 298 w 336"/>
                <a:gd name="T19" fmla="*/ 214 h 222"/>
                <a:gd name="T20" fmla="*/ 288 w 336"/>
                <a:gd name="T21" fmla="*/ 216 h 222"/>
                <a:gd name="T22" fmla="*/ 288 w 336"/>
                <a:gd name="T23" fmla="*/ 216 h 222"/>
                <a:gd name="T24" fmla="*/ 278 w 336"/>
                <a:gd name="T25" fmla="*/ 220 h 222"/>
                <a:gd name="T26" fmla="*/ 268 w 336"/>
                <a:gd name="T27" fmla="*/ 222 h 222"/>
                <a:gd name="T28" fmla="*/ 258 w 336"/>
                <a:gd name="T29" fmla="*/ 220 h 222"/>
                <a:gd name="T30" fmla="*/ 248 w 336"/>
                <a:gd name="T31" fmla="*/ 216 h 222"/>
                <a:gd name="T32" fmla="*/ 248 w 336"/>
                <a:gd name="T33" fmla="*/ 216 h 222"/>
                <a:gd name="T34" fmla="*/ 238 w 336"/>
                <a:gd name="T35" fmla="*/ 206 h 222"/>
                <a:gd name="T36" fmla="*/ 230 w 336"/>
                <a:gd name="T37" fmla="*/ 194 h 222"/>
                <a:gd name="T38" fmla="*/ 222 w 336"/>
                <a:gd name="T39" fmla="*/ 184 h 222"/>
                <a:gd name="T40" fmla="*/ 218 w 336"/>
                <a:gd name="T41" fmla="*/ 180 h 222"/>
                <a:gd name="T42" fmla="*/ 214 w 336"/>
                <a:gd name="T43" fmla="*/ 178 h 222"/>
                <a:gd name="T44" fmla="*/ 214 w 336"/>
                <a:gd name="T45" fmla="*/ 178 h 222"/>
                <a:gd name="T46" fmla="*/ 196 w 336"/>
                <a:gd name="T47" fmla="*/ 172 h 222"/>
                <a:gd name="T48" fmla="*/ 180 w 336"/>
                <a:gd name="T49" fmla="*/ 164 h 222"/>
                <a:gd name="T50" fmla="*/ 148 w 336"/>
                <a:gd name="T51" fmla="*/ 146 h 222"/>
                <a:gd name="T52" fmla="*/ 148 w 336"/>
                <a:gd name="T53" fmla="*/ 146 h 222"/>
                <a:gd name="T54" fmla="*/ 142 w 336"/>
                <a:gd name="T55" fmla="*/ 142 h 222"/>
                <a:gd name="T56" fmla="*/ 138 w 336"/>
                <a:gd name="T57" fmla="*/ 136 h 222"/>
                <a:gd name="T58" fmla="*/ 132 w 336"/>
                <a:gd name="T59" fmla="*/ 124 h 222"/>
                <a:gd name="T60" fmla="*/ 126 w 336"/>
                <a:gd name="T61" fmla="*/ 112 h 222"/>
                <a:gd name="T62" fmla="*/ 120 w 336"/>
                <a:gd name="T63" fmla="*/ 106 h 222"/>
                <a:gd name="T64" fmla="*/ 114 w 336"/>
                <a:gd name="T65" fmla="*/ 102 h 222"/>
                <a:gd name="T66" fmla="*/ 114 w 336"/>
                <a:gd name="T67" fmla="*/ 102 h 222"/>
                <a:gd name="T68" fmla="*/ 88 w 336"/>
                <a:gd name="T69" fmla="*/ 92 h 222"/>
                <a:gd name="T70" fmla="*/ 76 w 336"/>
                <a:gd name="T71" fmla="*/ 86 h 222"/>
                <a:gd name="T72" fmla="*/ 64 w 336"/>
                <a:gd name="T73" fmla="*/ 80 h 222"/>
                <a:gd name="T74" fmla="*/ 54 w 336"/>
                <a:gd name="T75" fmla="*/ 72 h 222"/>
                <a:gd name="T76" fmla="*/ 46 w 336"/>
                <a:gd name="T77" fmla="*/ 62 h 222"/>
                <a:gd name="T78" fmla="*/ 40 w 336"/>
                <a:gd name="T79" fmla="*/ 52 h 222"/>
                <a:gd name="T80" fmla="*/ 36 w 336"/>
                <a:gd name="T81" fmla="*/ 40 h 222"/>
                <a:gd name="T82" fmla="*/ 36 w 336"/>
                <a:gd name="T83" fmla="*/ 40 h 222"/>
                <a:gd name="T84" fmla="*/ 18 w 336"/>
                <a:gd name="T85" fmla="*/ 30 h 222"/>
                <a:gd name="T86" fmla="*/ 6 w 336"/>
                <a:gd name="T87" fmla="*/ 22 h 222"/>
                <a:gd name="T88" fmla="*/ 2 w 336"/>
                <a:gd name="T89" fmla="*/ 12 h 222"/>
                <a:gd name="T90" fmla="*/ 0 w 336"/>
                <a:gd name="T9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6" h="222">
                  <a:moveTo>
                    <a:pt x="336" y="218"/>
                  </a:moveTo>
                  <a:lnTo>
                    <a:pt x="336" y="218"/>
                  </a:lnTo>
                  <a:lnTo>
                    <a:pt x="332" y="220"/>
                  </a:lnTo>
                  <a:lnTo>
                    <a:pt x="328" y="218"/>
                  </a:lnTo>
                  <a:lnTo>
                    <a:pt x="322" y="216"/>
                  </a:lnTo>
                  <a:lnTo>
                    <a:pt x="316" y="210"/>
                  </a:lnTo>
                  <a:lnTo>
                    <a:pt x="306" y="208"/>
                  </a:lnTo>
                  <a:lnTo>
                    <a:pt x="306" y="208"/>
                  </a:lnTo>
                  <a:lnTo>
                    <a:pt x="304" y="210"/>
                  </a:lnTo>
                  <a:lnTo>
                    <a:pt x="298" y="214"/>
                  </a:lnTo>
                  <a:lnTo>
                    <a:pt x="288" y="216"/>
                  </a:lnTo>
                  <a:lnTo>
                    <a:pt x="288" y="216"/>
                  </a:lnTo>
                  <a:lnTo>
                    <a:pt x="278" y="220"/>
                  </a:lnTo>
                  <a:lnTo>
                    <a:pt x="268" y="222"/>
                  </a:lnTo>
                  <a:lnTo>
                    <a:pt x="258" y="220"/>
                  </a:lnTo>
                  <a:lnTo>
                    <a:pt x="248" y="216"/>
                  </a:lnTo>
                  <a:lnTo>
                    <a:pt x="248" y="216"/>
                  </a:lnTo>
                  <a:lnTo>
                    <a:pt x="238" y="206"/>
                  </a:lnTo>
                  <a:lnTo>
                    <a:pt x="230" y="194"/>
                  </a:lnTo>
                  <a:lnTo>
                    <a:pt x="222" y="184"/>
                  </a:lnTo>
                  <a:lnTo>
                    <a:pt x="218" y="180"/>
                  </a:lnTo>
                  <a:lnTo>
                    <a:pt x="214" y="178"/>
                  </a:lnTo>
                  <a:lnTo>
                    <a:pt x="214" y="178"/>
                  </a:lnTo>
                  <a:lnTo>
                    <a:pt x="196" y="172"/>
                  </a:lnTo>
                  <a:lnTo>
                    <a:pt x="180" y="164"/>
                  </a:lnTo>
                  <a:lnTo>
                    <a:pt x="148" y="146"/>
                  </a:lnTo>
                  <a:lnTo>
                    <a:pt x="148" y="146"/>
                  </a:lnTo>
                  <a:lnTo>
                    <a:pt x="142" y="142"/>
                  </a:lnTo>
                  <a:lnTo>
                    <a:pt x="138" y="136"/>
                  </a:lnTo>
                  <a:lnTo>
                    <a:pt x="132" y="124"/>
                  </a:lnTo>
                  <a:lnTo>
                    <a:pt x="126" y="112"/>
                  </a:lnTo>
                  <a:lnTo>
                    <a:pt x="120" y="106"/>
                  </a:lnTo>
                  <a:lnTo>
                    <a:pt x="114" y="102"/>
                  </a:lnTo>
                  <a:lnTo>
                    <a:pt x="114" y="102"/>
                  </a:lnTo>
                  <a:lnTo>
                    <a:pt x="88" y="92"/>
                  </a:lnTo>
                  <a:lnTo>
                    <a:pt x="76" y="86"/>
                  </a:lnTo>
                  <a:lnTo>
                    <a:pt x="64" y="80"/>
                  </a:lnTo>
                  <a:lnTo>
                    <a:pt x="54" y="72"/>
                  </a:lnTo>
                  <a:lnTo>
                    <a:pt x="46" y="62"/>
                  </a:lnTo>
                  <a:lnTo>
                    <a:pt x="40" y="52"/>
                  </a:lnTo>
                  <a:lnTo>
                    <a:pt x="36" y="40"/>
                  </a:lnTo>
                  <a:lnTo>
                    <a:pt x="36" y="40"/>
                  </a:lnTo>
                  <a:lnTo>
                    <a:pt x="18" y="30"/>
                  </a:lnTo>
                  <a:lnTo>
                    <a:pt x="6" y="22"/>
                  </a:lnTo>
                  <a:lnTo>
                    <a:pt x="2" y="12"/>
                  </a:lnTo>
                  <a:lnTo>
                    <a:pt x="0" y="0"/>
                  </a:lnTo>
                </a:path>
              </a:pathLst>
            </a:custGeom>
            <a:noFill/>
            <a:ln w="15875">
              <a:solidFill>
                <a:srgbClr val="F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8" name="Group 840"/>
          <p:cNvGrpSpPr>
            <a:grpSpLocks/>
          </p:cNvGrpSpPr>
          <p:nvPr/>
        </p:nvGrpSpPr>
        <p:grpSpPr bwMode="auto">
          <a:xfrm>
            <a:off x="1841500" y="1111251"/>
            <a:ext cx="1246188" cy="1022350"/>
            <a:chOff x="200" y="700"/>
            <a:chExt cx="785" cy="644"/>
          </a:xfrm>
        </p:grpSpPr>
        <p:sp>
          <p:nvSpPr>
            <p:cNvPr id="2780" name="Rectangle 732"/>
            <p:cNvSpPr>
              <a:spLocks noChangeArrowheads="1"/>
            </p:cNvSpPr>
            <p:nvPr/>
          </p:nvSpPr>
          <p:spPr bwMode="auto">
            <a:xfrm>
              <a:off x="200" y="700"/>
              <a:ext cx="78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 of AZT</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and other reverse</a:t>
              </a:r>
            </a:p>
            <a:p>
              <a:pPr defTabSz="914400" eaLnBrk="0" fontAlgn="base" hangingPunct="0">
                <a:spcBef>
                  <a:spcPct val="0"/>
                </a:spcBef>
                <a:spcAft>
                  <a:spcPct val="0"/>
                </a:spcAft>
              </a:pPr>
              <a:r>
                <a:rPr lang="en-US" altLang="en-US" sz="1600" b="1" dirty="0">
                  <a:solidFill>
                    <a:srgbClr val="000000"/>
                  </a:solidFill>
                  <a:latin typeface="+mj-lt"/>
                </a:rPr>
                <a:t>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2784" name="Line 736"/>
            <p:cNvSpPr>
              <a:spLocks noChangeShapeType="1"/>
            </p:cNvSpPr>
            <p:nvPr/>
          </p:nvSpPr>
          <p:spPr bwMode="auto">
            <a:xfrm>
              <a:off x="546" y="1116"/>
              <a:ext cx="256" cy="2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3" name="Group 835"/>
          <p:cNvGrpSpPr>
            <a:grpSpLocks/>
          </p:cNvGrpSpPr>
          <p:nvPr/>
        </p:nvGrpSpPr>
        <p:grpSpPr bwMode="auto">
          <a:xfrm>
            <a:off x="8967773" y="4052895"/>
            <a:ext cx="1443036" cy="1581149"/>
            <a:chOff x="4689" y="2553"/>
            <a:chExt cx="909" cy="996"/>
          </a:xfrm>
        </p:grpSpPr>
        <p:sp>
          <p:nvSpPr>
            <p:cNvPr id="2785" name="Rectangle 737"/>
            <p:cNvSpPr>
              <a:spLocks noChangeArrowheads="1"/>
            </p:cNvSpPr>
            <p:nvPr/>
          </p:nvSpPr>
          <p:spPr bwMode="auto">
            <a:xfrm>
              <a:off x="5092" y="3258"/>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protease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inhibitors</a:t>
              </a:r>
              <a:endParaRPr lang="en-US" altLang="en-US" sz="2400" dirty="0">
                <a:solidFill>
                  <a:srgbClr val="000000"/>
                </a:solidFill>
                <a:latin typeface="Arial" panose="020B0604020202020204" pitchFamily="34" charset="0"/>
              </a:endParaRPr>
            </a:p>
          </p:txBody>
        </p:sp>
        <p:sp>
          <p:nvSpPr>
            <p:cNvPr id="2788" name="Freeform 740"/>
            <p:cNvSpPr>
              <a:spLocks/>
            </p:cNvSpPr>
            <p:nvPr/>
          </p:nvSpPr>
          <p:spPr bwMode="auto">
            <a:xfrm>
              <a:off x="4689" y="2553"/>
              <a:ext cx="578" cy="694"/>
            </a:xfrm>
            <a:custGeom>
              <a:avLst/>
              <a:gdLst>
                <a:gd name="T0" fmla="*/ 0 w 578"/>
                <a:gd name="T1" fmla="*/ 0 h 694"/>
                <a:gd name="T2" fmla="*/ 244 w 578"/>
                <a:gd name="T3" fmla="*/ 24 h 694"/>
                <a:gd name="T4" fmla="*/ 578 w 578"/>
                <a:gd name="T5" fmla="*/ 694 h 694"/>
              </a:gdLst>
              <a:ahLst/>
              <a:cxnLst>
                <a:cxn ang="0">
                  <a:pos x="T0" y="T1"/>
                </a:cxn>
                <a:cxn ang="0">
                  <a:pos x="T2" y="T3"/>
                </a:cxn>
                <a:cxn ang="0">
                  <a:pos x="T4" y="T5"/>
                </a:cxn>
              </a:cxnLst>
              <a:rect l="0" t="0" r="r" b="b"/>
              <a:pathLst>
                <a:path w="578" h="694">
                  <a:moveTo>
                    <a:pt x="0" y="0"/>
                  </a:moveTo>
                  <a:lnTo>
                    <a:pt x="244" y="24"/>
                  </a:lnTo>
                  <a:lnTo>
                    <a:pt x="578" y="6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00" name="Group 852"/>
          <p:cNvGrpSpPr>
            <a:grpSpLocks/>
          </p:cNvGrpSpPr>
          <p:nvPr/>
        </p:nvGrpSpPr>
        <p:grpSpPr bwMode="auto">
          <a:xfrm>
            <a:off x="3311529" y="482601"/>
            <a:ext cx="882651" cy="815975"/>
            <a:chOff x="1126" y="304"/>
            <a:chExt cx="556" cy="514"/>
          </a:xfrm>
        </p:grpSpPr>
        <p:sp>
          <p:nvSpPr>
            <p:cNvPr id="2789" name="Freeform 74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0" name="Freeform 74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1" name="Freeform 74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2" name="Freeform 74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3" name="Freeform 74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5" name="Freeform 747"/>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6" name="Freeform 748"/>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7" name="Freeform 749"/>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8" name="Freeform 750"/>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99" name="Freeform 751"/>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0" name="Freeform 752"/>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1" name="Freeform 753"/>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2" name="Freeform 754"/>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3" name="Freeform 755"/>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4" name="Freeform 756"/>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5" name="Freeform 757"/>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6" name="Freeform 758"/>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7" name="Freeform 759"/>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8" name="Freeform 760"/>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09" name="Freeform 761"/>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0" name="Freeform 762"/>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1" name="Freeform 763"/>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812" name="Rectangle 764"/>
          <p:cNvSpPr>
            <a:spLocks noChangeArrowheads="1"/>
          </p:cNvSpPr>
          <p:nvPr/>
        </p:nvSpPr>
        <p:spPr bwMode="auto">
          <a:xfrm>
            <a:off x="3800493" y="24511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RNA</a:t>
            </a:r>
            <a:endParaRPr lang="en-US" altLang="en-US" sz="2400" dirty="0">
              <a:solidFill>
                <a:srgbClr val="000000"/>
              </a:solidFill>
              <a:latin typeface="Arial" panose="020B0604020202020204" pitchFamily="34" charset="0"/>
            </a:endParaRPr>
          </a:p>
        </p:txBody>
      </p:sp>
      <p:sp>
        <p:nvSpPr>
          <p:cNvPr id="2813" name="Rectangle 765"/>
          <p:cNvSpPr>
            <a:spLocks noChangeArrowheads="1"/>
          </p:cNvSpPr>
          <p:nvPr/>
        </p:nvSpPr>
        <p:spPr bwMode="auto">
          <a:xfrm>
            <a:off x="3800493" y="25908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2898" name="Group 850"/>
          <p:cNvGrpSpPr>
            <a:grpSpLocks/>
          </p:cNvGrpSpPr>
          <p:nvPr/>
        </p:nvGrpSpPr>
        <p:grpSpPr bwMode="auto">
          <a:xfrm>
            <a:off x="3517904" y="1552575"/>
            <a:ext cx="895349" cy="501650"/>
            <a:chOff x="1256" y="978"/>
            <a:chExt cx="564" cy="316"/>
          </a:xfrm>
        </p:grpSpPr>
        <p:sp>
          <p:nvSpPr>
            <p:cNvPr id="2769" name="Freeform 721"/>
            <p:cNvSpPr>
              <a:spLocks/>
            </p:cNvSpPr>
            <p:nvPr/>
          </p:nvSpPr>
          <p:spPr bwMode="auto">
            <a:xfrm>
              <a:off x="1262" y="978"/>
              <a:ext cx="558" cy="314"/>
            </a:xfrm>
            <a:custGeom>
              <a:avLst/>
              <a:gdLst>
                <a:gd name="T0" fmla="*/ 0 w 558"/>
                <a:gd name="T1" fmla="*/ 314 h 314"/>
                <a:gd name="T2" fmla="*/ 0 w 558"/>
                <a:gd name="T3" fmla="*/ 314 h 314"/>
                <a:gd name="T4" fmla="*/ 60 w 558"/>
                <a:gd name="T5" fmla="*/ 268 h 314"/>
                <a:gd name="T6" fmla="*/ 124 w 558"/>
                <a:gd name="T7" fmla="*/ 222 h 314"/>
                <a:gd name="T8" fmla="*/ 190 w 558"/>
                <a:gd name="T9" fmla="*/ 180 h 314"/>
                <a:gd name="T10" fmla="*/ 258 w 558"/>
                <a:gd name="T11" fmla="*/ 140 h 314"/>
                <a:gd name="T12" fmla="*/ 330 w 558"/>
                <a:gd name="T13" fmla="*/ 102 h 314"/>
                <a:gd name="T14" fmla="*/ 404 w 558"/>
                <a:gd name="T15" fmla="*/ 66 h 314"/>
                <a:gd name="T16" fmla="*/ 480 w 558"/>
                <a:gd name="T17" fmla="*/ 32 h 314"/>
                <a:gd name="T18" fmla="*/ 558 w 558"/>
                <a:gd name="T1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8" h="314">
                  <a:moveTo>
                    <a:pt x="0" y="314"/>
                  </a:moveTo>
                  <a:lnTo>
                    <a:pt x="0" y="314"/>
                  </a:lnTo>
                  <a:lnTo>
                    <a:pt x="60" y="268"/>
                  </a:lnTo>
                  <a:lnTo>
                    <a:pt x="124" y="222"/>
                  </a:lnTo>
                  <a:lnTo>
                    <a:pt x="190" y="180"/>
                  </a:lnTo>
                  <a:lnTo>
                    <a:pt x="258" y="140"/>
                  </a:lnTo>
                  <a:lnTo>
                    <a:pt x="330" y="102"/>
                  </a:lnTo>
                  <a:lnTo>
                    <a:pt x="404" y="66"/>
                  </a:lnTo>
                  <a:lnTo>
                    <a:pt x="480" y="32"/>
                  </a:lnTo>
                  <a:lnTo>
                    <a:pt x="558"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4" name="Line 766"/>
            <p:cNvSpPr>
              <a:spLocks noChangeShapeType="1"/>
            </p:cNvSpPr>
            <p:nvPr/>
          </p:nvSpPr>
          <p:spPr bwMode="auto">
            <a:xfrm flipV="1">
              <a:off x="1256" y="1288"/>
              <a:ext cx="52" cy="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5" name="Line 767"/>
            <p:cNvSpPr>
              <a:spLocks noChangeShapeType="1"/>
            </p:cNvSpPr>
            <p:nvPr/>
          </p:nvSpPr>
          <p:spPr bwMode="auto">
            <a:xfrm flipV="1">
              <a:off x="1256" y="1246"/>
              <a:ext cx="2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816" name="Rectangle 768"/>
          <p:cNvSpPr>
            <a:spLocks noChangeArrowheads="1"/>
          </p:cNvSpPr>
          <p:nvPr/>
        </p:nvSpPr>
        <p:spPr bwMode="auto">
          <a:xfrm>
            <a:off x="3721116" y="3870325"/>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sp>
        <p:nvSpPr>
          <p:cNvPr id="2817" name="Rectangle 769"/>
          <p:cNvSpPr>
            <a:spLocks noChangeArrowheads="1"/>
          </p:cNvSpPr>
          <p:nvPr/>
        </p:nvSpPr>
        <p:spPr bwMode="auto">
          <a:xfrm>
            <a:off x="3721116" y="4013200"/>
            <a:ext cx="2789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DNA</a:t>
            </a:r>
            <a:endParaRPr lang="en-US" altLang="en-US" sz="2400" dirty="0">
              <a:solidFill>
                <a:srgbClr val="000000"/>
              </a:solidFill>
              <a:latin typeface="Arial" panose="020B0604020202020204" pitchFamily="34" charset="0"/>
            </a:endParaRPr>
          </a:p>
        </p:txBody>
      </p:sp>
      <p:grpSp>
        <p:nvGrpSpPr>
          <p:cNvPr id="2897" name="Group 849"/>
          <p:cNvGrpSpPr>
            <a:grpSpLocks/>
          </p:cNvGrpSpPr>
          <p:nvPr/>
        </p:nvGrpSpPr>
        <p:grpSpPr bwMode="auto">
          <a:xfrm>
            <a:off x="2787664" y="2774951"/>
            <a:ext cx="149225" cy="495300"/>
            <a:chOff x="796" y="1748"/>
            <a:chExt cx="94" cy="312"/>
          </a:xfrm>
        </p:grpSpPr>
        <p:sp>
          <p:nvSpPr>
            <p:cNvPr id="2768" name="Freeform 720"/>
            <p:cNvSpPr>
              <a:spLocks/>
            </p:cNvSpPr>
            <p:nvPr/>
          </p:nvSpPr>
          <p:spPr bwMode="auto">
            <a:xfrm>
              <a:off x="820" y="1748"/>
              <a:ext cx="70" cy="310"/>
            </a:xfrm>
            <a:custGeom>
              <a:avLst/>
              <a:gdLst>
                <a:gd name="T0" fmla="*/ 0 w 70"/>
                <a:gd name="T1" fmla="*/ 310 h 310"/>
                <a:gd name="T2" fmla="*/ 0 w 70"/>
                <a:gd name="T3" fmla="*/ 310 h 310"/>
                <a:gd name="T4" fmla="*/ 4 w 70"/>
                <a:gd name="T5" fmla="*/ 270 h 310"/>
                <a:gd name="T6" fmla="*/ 8 w 70"/>
                <a:gd name="T7" fmla="*/ 230 h 310"/>
                <a:gd name="T8" fmla="*/ 14 w 70"/>
                <a:gd name="T9" fmla="*/ 190 h 310"/>
                <a:gd name="T10" fmla="*/ 22 w 70"/>
                <a:gd name="T11" fmla="*/ 152 h 310"/>
                <a:gd name="T12" fmla="*/ 32 w 70"/>
                <a:gd name="T13" fmla="*/ 114 h 310"/>
                <a:gd name="T14" fmla="*/ 44 w 70"/>
                <a:gd name="T15" fmla="*/ 76 h 310"/>
                <a:gd name="T16" fmla="*/ 56 w 70"/>
                <a:gd name="T17" fmla="*/ 38 h 310"/>
                <a:gd name="T18" fmla="*/ 70 w 70"/>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10">
                  <a:moveTo>
                    <a:pt x="0" y="310"/>
                  </a:moveTo>
                  <a:lnTo>
                    <a:pt x="0" y="310"/>
                  </a:lnTo>
                  <a:lnTo>
                    <a:pt x="4" y="270"/>
                  </a:lnTo>
                  <a:lnTo>
                    <a:pt x="8" y="230"/>
                  </a:lnTo>
                  <a:lnTo>
                    <a:pt x="14" y="190"/>
                  </a:lnTo>
                  <a:lnTo>
                    <a:pt x="22" y="152"/>
                  </a:lnTo>
                  <a:lnTo>
                    <a:pt x="32" y="114"/>
                  </a:lnTo>
                  <a:lnTo>
                    <a:pt x="44" y="76"/>
                  </a:lnTo>
                  <a:lnTo>
                    <a:pt x="56" y="38"/>
                  </a:lnTo>
                  <a:lnTo>
                    <a:pt x="7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8" name="Line 770"/>
            <p:cNvSpPr>
              <a:spLocks noChangeShapeType="1"/>
            </p:cNvSpPr>
            <p:nvPr/>
          </p:nvSpPr>
          <p:spPr bwMode="auto">
            <a:xfrm flipV="1">
              <a:off x="820" y="2018"/>
              <a:ext cx="30" cy="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19" name="Line 771"/>
            <p:cNvSpPr>
              <a:spLocks noChangeShapeType="1"/>
            </p:cNvSpPr>
            <p:nvPr/>
          </p:nvSpPr>
          <p:spPr bwMode="auto">
            <a:xfrm flipH="1" flipV="1">
              <a:off x="796" y="2014"/>
              <a:ext cx="24" cy="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6" name="Group 848"/>
          <p:cNvGrpSpPr>
            <a:grpSpLocks/>
          </p:cNvGrpSpPr>
          <p:nvPr/>
        </p:nvGrpSpPr>
        <p:grpSpPr bwMode="auto">
          <a:xfrm>
            <a:off x="2828925" y="4170364"/>
            <a:ext cx="577851" cy="704850"/>
            <a:chOff x="822" y="2627"/>
            <a:chExt cx="364" cy="444"/>
          </a:xfrm>
        </p:grpSpPr>
        <p:sp>
          <p:nvSpPr>
            <p:cNvPr id="2767" name="Freeform 719"/>
            <p:cNvSpPr>
              <a:spLocks/>
            </p:cNvSpPr>
            <p:nvPr/>
          </p:nvSpPr>
          <p:spPr bwMode="auto">
            <a:xfrm>
              <a:off x="822" y="2627"/>
              <a:ext cx="358" cy="438"/>
            </a:xfrm>
            <a:custGeom>
              <a:avLst/>
              <a:gdLst>
                <a:gd name="T0" fmla="*/ 358 w 358"/>
                <a:gd name="T1" fmla="*/ 438 h 438"/>
                <a:gd name="T2" fmla="*/ 358 w 358"/>
                <a:gd name="T3" fmla="*/ 438 h 438"/>
                <a:gd name="T4" fmla="*/ 298 w 358"/>
                <a:gd name="T5" fmla="*/ 390 h 438"/>
                <a:gd name="T6" fmla="*/ 242 w 358"/>
                <a:gd name="T7" fmla="*/ 340 h 438"/>
                <a:gd name="T8" fmla="*/ 190 w 358"/>
                <a:gd name="T9" fmla="*/ 286 h 438"/>
                <a:gd name="T10" fmla="*/ 144 w 358"/>
                <a:gd name="T11" fmla="*/ 232 h 438"/>
                <a:gd name="T12" fmla="*/ 100 w 358"/>
                <a:gd name="T13" fmla="*/ 176 h 438"/>
                <a:gd name="T14" fmla="*/ 62 w 358"/>
                <a:gd name="T15" fmla="*/ 120 h 438"/>
                <a:gd name="T16" fmla="*/ 44 w 358"/>
                <a:gd name="T17" fmla="*/ 90 h 438"/>
                <a:gd name="T18" fmla="*/ 28 w 358"/>
                <a:gd name="T19" fmla="*/ 60 h 438"/>
                <a:gd name="T20" fmla="*/ 14 w 358"/>
                <a:gd name="T21" fmla="*/ 30 h 438"/>
                <a:gd name="T22" fmla="*/ 0 w 358"/>
                <a:gd name="T2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438">
                  <a:moveTo>
                    <a:pt x="358" y="438"/>
                  </a:moveTo>
                  <a:lnTo>
                    <a:pt x="358" y="438"/>
                  </a:lnTo>
                  <a:lnTo>
                    <a:pt x="298" y="390"/>
                  </a:lnTo>
                  <a:lnTo>
                    <a:pt x="242" y="340"/>
                  </a:lnTo>
                  <a:lnTo>
                    <a:pt x="190" y="286"/>
                  </a:lnTo>
                  <a:lnTo>
                    <a:pt x="144" y="232"/>
                  </a:lnTo>
                  <a:lnTo>
                    <a:pt x="100" y="176"/>
                  </a:lnTo>
                  <a:lnTo>
                    <a:pt x="62" y="120"/>
                  </a:lnTo>
                  <a:lnTo>
                    <a:pt x="44" y="90"/>
                  </a:lnTo>
                  <a:lnTo>
                    <a:pt x="28" y="60"/>
                  </a:lnTo>
                  <a:lnTo>
                    <a:pt x="14" y="30"/>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0" name="Line 772"/>
            <p:cNvSpPr>
              <a:spLocks noChangeShapeType="1"/>
            </p:cNvSpPr>
            <p:nvPr/>
          </p:nvSpPr>
          <p:spPr bwMode="auto">
            <a:xfrm flipH="1" flipV="1">
              <a:off x="1172" y="3019"/>
              <a:ext cx="1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1" name="Line 773"/>
            <p:cNvSpPr>
              <a:spLocks noChangeShapeType="1"/>
            </p:cNvSpPr>
            <p:nvPr/>
          </p:nvSpPr>
          <p:spPr bwMode="auto">
            <a:xfrm flipH="1" flipV="1">
              <a:off x="1134" y="3059"/>
              <a:ext cx="52" cy="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2" name="Group 834"/>
          <p:cNvGrpSpPr>
            <a:grpSpLocks/>
          </p:cNvGrpSpPr>
          <p:nvPr/>
        </p:nvGrpSpPr>
        <p:grpSpPr bwMode="auto">
          <a:xfrm>
            <a:off x="5156210" y="5710258"/>
            <a:ext cx="985839" cy="104775"/>
            <a:chOff x="2288" y="3597"/>
            <a:chExt cx="621" cy="66"/>
          </a:xfrm>
        </p:grpSpPr>
        <p:sp>
          <p:nvSpPr>
            <p:cNvPr id="2766" name="Freeform 718"/>
            <p:cNvSpPr>
              <a:spLocks/>
            </p:cNvSpPr>
            <p:nvPr/>
          </p:nvSpPr>
          <p:spPr bwMode="auto">
            <a:xfrm>
              <a:off x="2288" y="3597"/>
              <a:ext cx="617" cy="40"/>
            </a:xfrm>
            <a:custGeom>
              <a:avLst/>
              <a:gdLst>
                <a:gd name="T0" fmla="*/ 617 w 617"/>
                <a:gd name="T1" fmla="*/ 38 h 40"/>
                <a:gd name="T2" fmla="*/ 617 w 617"/>
                <a:gd name="T3" fmla="*/ 38 h 40"/>
                <a:gd name="T4" fmla="*/ 510 w 617"/>
                <a:gd name="T5" fmla="*/ 40 h 40"/>
                <a:gd name="T6" fmla="*/ 510 w 617"/>
                <a:gd name="T7" fmla="*/ 40 h 40"/>
                <a:gd name="T8" fmla="*/ 444 w 617"/>
                <a:gd name="T9" fmla="*/ 40 h 40"/>
                <a:gd name="T10" fmla="*/ 378 w 617"/>
                <a:gd name="T11" fmla="*/ 38 h 40"/>
                <a:gd name="T12" fmla="*/ 314 w 617"/>
                <a:gd name="T13" fmla="*/ 34 h 40"/>
                <a:gd name="T14" fmla="*/ 250 w 617"/>
                <a:gd name="T15" fmla="*/ 30 h 40"/>
                <a:gd name="T16" fmla="*/ 186 w 617"/>
                <a:gd name="T17" fmla="*/ 24 h 40"/>
                <a:gd name="T18" fmla="*/ 124 w 617"/>
                <a:gd name="T19" fmla="*/ 18 h 40"/>
                <a:gd name="T20" fmla="*/ 62 w 617"/>
                <a:gd name="T21" fmla="*/ 8 h 40"/>
                <a:gd name="T22" fmla="*/ 0 w 617"/>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7" h="40">
                  <a:moveTo>
                    <a:pt x="617" y="38"/>
                  </a:moveTo>
                  <a:lnTo>
                    <a:pt x="617" y="38"/>
                  </a:lnTo>
                  <a:lnTo>
                    <a:pt x="510" y="40"/>
                  </a:lnTo>
                  <a:lnTo>
                    <a:pt x="510" y="40"/>
                  </a:lnTo>
                  <a:lnTo>
                    <a:pt x="444" y="40"/>
                  </a:lnTo>
                  <a:lnTo>
                    <a:pt x="378" y="38"/>
                  </a:lnTo>
                  <a:lnTo>
                    <a:pt x="314" y="34"/>
                  </a:lnTo>
                  <a:lnTo>
                    <a:pt x="250" y="30"/>
                  </a:lnTo>
                  <a:lnTo>
                    <a:pt x="186" y="24"/>
                  </a:lnTo>
                  <a:lnTo>
                    <a:pt x="124" y="18"/>
                  </a:lnTo>
                  <a:lnTo>
                    <a:pt x="62"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2" name="Line 774"/>
            <p:cNvSpPr>
              <a:spLocks noChangeShapeType="1"/>
            </p:cNvSpPr>
            <p:nvPr/>
          </p:nvSpPr>
          <p:spPr bwMode="auto">
            <a:xfrm flipH="1" flipV="1">
              <a:off x="2866" y="3609"/>
              <a:ext cx="43" cy="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3" name="Line 775"/>
            <p:cNvSpPr>
              <a:spLocks noChangeShapeType="1"/>
            </p:cNvSpPr>
            <p:nvPr/>
          </p:nvSpPr>
          <p:spPr bwMode="auto">
            <a:xfrm flipH="1">
              <a:off x="2866" y="3637"/>
              <a:ext cx="43"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4" name="Group 846"/>
          <p:cNvGrpSpPr>
            <a:grpSpLocks/>
          </p:cNvGrpSpPr>
          <p:nvPr/>
        </p:nvGrpSpPr>
        <p:grpSpPr bwMode="auto">
          <a:xfrm>
            <a:off x="8726489" y="4170363"/>
            <a:ext cx="476251" cy="660400"/>
            <a:chOff x="4537" y="2627"/>
            <a:chExt cx="300" cy="416"/>
          </a:xfrm>
        </p:grpSpPr>
        <p:sp>
          <p:nvSpPr>
            <p:cNvPr id="2765" name="Freeform 717"/>
            <p:cNvSpPr>
              <a:spLocks/>
            </p:cNvSpPr>
            <p:nvPr/>
          </p:nvSpPr>
          <p:spPr bwMode="auto">
            <a:xfrm>
              <a:off x="4537" y="2631"/>
              <a:ext cx="294" cy="412"/>
            </a:xfrm>
            <a:custGeom>
              <a:avLst/>
              <a:gdLst>
                <a:gd name="T0" fmla="*/ 294 w 294"/>
                <a:gd name="T1" fmla="*/ 0 h 412"/>
                <a:gd name="T2" fmla="*/ 294 w 294"/>
                <a:gd name="T3" fmla="*/ 0 h 412"/>
                <a:gd name="T4" fmla="*/ 268 w 294"/>
                <a:gd name="T5" fmla="*/ 54 h 412"/>
                <a:gd name="T6" fmla="*/ 240 w 294"/>
                <a:gd name="T7" fmla="*/ 110 h 412"/>
                <a:gd name="T8" fmla="*/ 206 w 294"/>
                <a:gd name="T9" fmla="*/ 162 h 412"/>
                <a:gd name="T10" fmla="*/ 170 w 294"/>
                <a:gd name="T11" fmla="*/ 216 h 412"/>
                <a:gd name="T12" fmla="*/ 132 w 294"/>
                <a:gd name="T13" fmla="*/ 266 h 412"/>
                <a:gd name="T14" fmla="*/ 90 w 294"/>
                <a:gd name="T15" fmla="*/ 316 h 412"/>
                <a:gd name="T16" fmla="*/ 46 w 294"/>
                <a:gd name="T17" fmla="*/ 364 h 412"/>
                <a:gd name="T18" fmla="*/ 0 w 294"/>
                <a:gd name="T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412">
                  <a:moveTo>
                    <a:pt x="294" y="0"/>
                  </a:moveTo>
                  <a:lnTo>
                    <a:pt x="294" y="0"/>
                  </a:lnTo>
                  <a:lnTo>
                    <a:pt x="268" y="54"/>
                  </a:lnTo>
                  <a:lnTo>
                    <a:pt x="240" y="110"/>
                  </a:lnTo>
                  <a:lnTo>
                    <a:pt x="206" y="162"/>
                  </a:lnTo>
                  <a:lnTo>
                    <a:pt x="170" y="216"/>
                  </a:lnTo>
                  <a:lnTo>
                    <a:pt x="132" y="266"/>
                  </a:lnTo>
                  <a:lnTo>
                    <a:pt x="90" y="316"/>
                  </a:lnTo>
                  <a:lnTo>
                    <a:pt x="46" y="364"/>
                  </a:lnTo>
                  <a:lnTo>
                    <a:pt x="0" y="41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4" name="Line 776"/>
            <p:cNvSpPr>
              <a:spLocks noChangeShapeType="1"/>
            </p:cNvSpPr>
            <p:nvPr/>
          </p:nvSpPr>
          <p:spPr bwMode="auto">
            <a:xfrm flipH="1">
              <a:off x="4789" y="2627"/>
              <a:ext cx="46" cy="2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5" name="Line 777"/>
            <p:cNvSpPr>
              <a:spLocks noChangeShapeType="1"/>
            </p:cNvSpPr>
            <p:nvPr/>
          </p:nvSpPr>
          <p:spPr bwMode="auto">
            <a:xfrm>
              <a:off x="4835" y="2627"/>
              <a:ext cx="2"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3" name="Group 845"/>
          <p:cNvGrpSpPr>
            <a:grpSpLocks/>
          </p:cNvGrpSpPr>
          <p:nvPr/>
        </p:nvGrpSpPr>
        <p:grpSpPr bwMode="auto">
          <a:xfrm>
            <a:off x="9167816" y="2946420"/>
            <a:ext cx="111125" cy="441325"/>
            <a:chOff x="4815" y="1856"/>
            <a:chExt cx="70" cy="278"/>
          </a:xfrm>
        </p:grpSpPr>
        <p:sp>
          <p:nvSpPr>
            <p:cNvPr id="2764" name="Freeform 716"/>
            <p:cNvSpPr>
              <a:spLocks/>
            </p:cNvSpPr>
            <p:nvPr/>
          </p:nvSpPr>
          <p:spPr bwMode="auto">
            <a:xfrm>
              <a:off x="4823" y="1862"/>
              <a:ext cx="62" cy="272"/>
            </a:xfrm>
            <a:custGeom>
              <a:avLst/>
              <a:gdLst>
                <a:gd name="T0" fmla="*/ 0 w 62"/>
                <a:gd name="T1" fmla="*/ 0 h 272"/>
                <a:gd name="T2" fmla="*/ 0 w 62"/>
                <a:gd name="T3" fmla="*/ 0 h 272"/>
                <a:gd name="T4" fmla="*/ 24 w 62"/>
                <a:gd name="T5" fmla="*/ 66 h 272"/>
                <a:gd name="T6" fmla="*/ 40 w 62"/>
                <a:gd name="T7" fmla="*/ 134 h 272"/>
                <a:gd name="T8" fmla="*/ 48 w 62"/>
                <a:gd name="T9" fmla="*/ 168 h 272"/>
                <a:gd name="T10" fmla="*/ 54 w 62"/>
                <a:gd name="T11" fmla="*/ 202 h 272"/>
                <a:gd name="T12" fmla="*/ 58 w 62"/>
                <a:gd name="T13" fmla="*/ 238 h 272"/>
                <a:gd name="T14" fmla="*/ 62 w 62"/>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72">
                  <a:moveTo>
                    <a:pt x="0" y="0"/>
                  </a:moveTo>
                  <a:lnTo>
                    <a:pt x="0" y="0"/>
                  </a:lnTo>
                  <a:lnTo>
                    <a:pt x="24" y="66"/>
                  </a:lnTo>
                  <a:lnTo>
                    <a:pt x="40" y="134"/>
                  </a:lnTo>
                  <a:lnTo>
                    <a:pt x="48" y="168"/>
                  </a:lnTo>
                  <a:lnTo>
                    <a:pt x="54" y="202"/>
                  </a:lnTo>
                  <a:lnTo>
                    <a:pt x="58" y="238"/>
                  </a:lnTo>
                  <a:lnTo>
                    <a:pt x="62" y="27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6" name="Line 778"/>
            <p:cNvSpPr>
              <a:spLocks noChangeShapeType="1"/>
            </p:cNvSpPr>
            <p:nvPr/>
          </p:nvSpPr>
          <p:spPr bwMode="auto">
            <a:xfrm flipH="1">
              <a:off x="4815" y="1856"/>
              <a:ext cx="4"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7" name="Line 779"/>
            <p:cNvSpPr>
              <a:spLocks noChangeShapeType="1"/>
            </p:cNvSpPr>
            <p:nvPr/>
          </p:nvSpPr>
          <p:spPr bwMode="auto">
            <a:xfrm>
              <a:off x="4819" y="1856"/>
              <a:ext cx="44" cy="3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2" name="Group 844"/>
          <p:cNvGrpSpPr>
            <a:grpSpLocks/>
          </p:cNvGrpSpPr>
          <p:nvPr/>
        </p:nvGrpSpPr>
        <p:grpSpPr bwMode="auto">
          <a:xfrm>
            <a:off x="8297863" y="1911351"/>
            <a:ext cx="596900" cy="542925"/>
            <a:chOff x="4267" y="1204"/>
            <a:chExt cx="376" cy="342"/>
          </a:xfrm>
        </p:grpSpPr>
        <p:sp>
          <p:nvSpPr>
            <p:cNvPr id="2763" name="Freeform 715"/>
            <p:cNvSpPr>
              <a:spLocks/>
            </p:cNvSpPr>
            <p:nvPr/>
          </p:nvSpPr>
          <p:spPr bwMode="auto">
            <a:xfrm>
              <a:off x="4271" y="1204"/>
              <a:ext cx="372" cy="342"/>
            </a:xfrm>
            <a:custGeom>
              <a:avLst/>
              <a:gdLst>
                <a:gd name="T0" fmla="*/ 0 w 372"/>
                <a:gd name="T1" fmla="*/ 0 h 342"/>
                <a:gd name="T2" fmla="*/ 0 w 372"/>
                <a:gd name="T3" fmla="*/ 0 h 342"/>
                <a:gd name="T4" fmla="*/ 54 w 372"/>
                <a:gd name="T5" fmla="*/ 38 h 342"/>
                <a:gd name="T6" fmla="*/ 106 w 372"/>
                <a:gd name="T7" fmla="*/ 78 h 342"/>
                <a:gd name="T8" fmla="*/ 156 w 372"/>
                <a:gd name="T9" fmla="*/ 120 h 342"/>
                <a:gd name="T10" fmla="*/ 204 w 372"/>
                <a:gd name="T11" fmla="*/ 162 h 342"/>
                <a:gd name="T12" fmla="*/ 250 w 372"/>
                <a:gd name="T13" fmla="*/ 204 h 342"/>
                <a:gd name="T14" fmla="*/ 292 w 372"/>
                <a:gd name="T15" fmla="*/ 250 h 342"/>
                <a:gd name="T16" fmla="*/ 334 w 372"/>
                <a:gd name="T17" fmla="*/ 294 h 342"/>
                <a:gd name="T18" fmla="*/ 372 w 372"/>
                <a:gd name="T19"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42">
                  <a:moveTo>
                    <a:pt x="0" y="0"/>
                  </a:moveTo>
                  <a:lnTo>
                    <a:pt x="0" y="0"/>
                  </a:lnTo>
                  <a:lnTo>
                    <a:pt x="54" y="38"/>
                  </a:lnTo>
                  <a:lnTo>
                    <a:pt x="106" y="78"/>
                  </a:lnTo>
                  <a:lnTo>
                    <a:pt x="156" y="120"/>
                  </a:lnTo>
                  <a:lnTo>
                    <a:pt x="204" y="162"/>
                  </a:lnTo>
                  <a:lnTo>
                    <a:pt x="250" y="204"/>
                  </a:lnTo>
                  <a:lnTo>
                    <a:pt x="292" y="250"/>
                  </a:lnTo>
                  <a:lnTo>
                    <a:pt x="334" y="294"/>
                  </a:lnTo>
                  <a:lnTo>
                    <a:pt x="372" y="34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8" name="Line 780"/>
            <p:cNvSpPr>
              <a:spLocks noChangeShapeType="1"/>
            </p:cNvSpPr>
            <p:nvPr/>
          </p:nvSpPr>
          <p:spPr bwMode="auto">
            <a:xfrm>
              <a:off x="4267" y="1206"/>
              <a:ext cx="28" cy="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29" name="Line 781"/>
            <p:cNvSpPr>
              <a:spLocks noChangeShapeType="1"/>
            </p:cNvSpPr>
            <p:nvPr/>
          </p:nvSpPr>
          <p:spPr bwMode="auto">
            <a:xfrm flipV="1">
              <a:off x="4267" y="1204"/>
              <a:ext cx="54"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07" name="Group 859"/>
          <p:cNvGrpSpPr>
            <a:grpSpLocks/>
          </p:cNvGrpSpPr>
          <p:nvPr/>
        </p:nvGrpSpPr>
        <p:grpSpPr bwMode="auto">
          <a:xfrm>
            <a:off x="7732716" y="365128"/>
            <a:ext cx="895349" cy="746125"/>
            <a:chOff x="3911" y="230"/>
            <a:chExt cx="564" cy="470"/>
          </a:xfrm>
        </p:grpSpPr>
        <p:sp>
          <p:nvSpPr>
            <p:cNvPr id="2830" name="Freeform 782"/>
            <p:cNvSpPr>
              <a:spLocks/>
            </p:cNvSpPr>
            <p:nvPr/>
          </p:nvSpPr>
          <p:spPr bwMode="auto">
            <a:xfrm>
              <a:off x="4285" y="256"/>
              <a:ext cx="78" cy="98"/>
            </a:xfrm>
            <a:custGeom>
              <a:avLst/>
              <a:gdLst>
                <a:gd name="T0" fmla="*/ 32 w 78"/>
                <a:gd name="T1" fmla="*/ 34 h 98"/>
                <a:gd name="T2" fmla="*/ 32 w 78"/>
                <a:gd name="T3" fmla="*/ 34 h 98"/>
                <a:gd name="T4" fmla="*/ 22 w 78"/>
                <a:gd name="T5" fmla="*/ 26 h 98"/>
                <a:gd name="T6" fmla="*/ 16 w 78"/>
                <a:gd name="T7" fmla="*/ 18 h 98"/>
                <a:gd name="T8" fmla="*/ 14 w 78"/>
                <a:gd name="T9" fmla="*/ 10 h 98"/>
                <a:gd name="T10" fmla="*/ 14 w 78"/>
                <a:gd name="T11" fmla="*/ 4 h 98"/>
                <a:gd name="T12" fmla="*/ 14 w 78"/>
                <a:gd name="T13" fmla="*/ 4 h 98"/>
                <a:gd name="T14" fmla="*/ 16 w 78"/>
                <a:gd name="T15" fmla="*/ 2 h 98"/>
                <a:gd name="T16" fmla="*/ 20 w 78"/>
                <a:gd name="T17" fmla="*/ 0 h 98"/>
                <a:gd name="T18" fmla="*/ 30 w 78"/>
                <a:gd name="T19" fmla="*/ 0 h 98"/>
                <a:gd name="T20" fmla="*/ 40 w 78"/>
                <a:gd name="T21" fmla="*/ 2 h 98"/>
                <a:gd name="T22" fmla="*/ 54 w 78"/>
                <a:gd name="T23" fmla="*/ 8 h 98"/>
                <a:gd name="T24" fmla="*/ 54 w 78"/>
                <a:gd name="T25" fmla="*/ 8 h 98"/>
                <a:gd name="T26" fmla="*/ 66 w 78"/>
                <a:gd name="T27" fmla="*/ 16 h 98"/>
                <a:gd name="T28" fmla="*/ 74 w 78"/>
                <a:gd name="T29" fmla="*/ 24 h 98"/>
                <a:gd name="T30" fmla="*/ 78 w 78"/>
                <a:gd name="T31" fmla="*/ 32 h 98"/>
                <a:gd name="T32" fmla="*/ 78 w 78"/>
                <a:gd name="T33" fmla="*/ 36 h 98"/>
                <a:gd name="T34" fmla="*/ 78 w 78"/>
                <a:gd name="T35" fmla="*/ 40 h 98"/>
                <a:gd name="T36" fmla="*/ 78 w 78"/>
                <a:gd name="T37" fmla="*/ 40 h 98"/>
                <a:gd name="T38" fmla="*/ 72 w 78"/>
                <a:gd name="T39" fmla="*/ 44 h 98"/>
                <a:gd name="T40" fmla="*/ 64 w 78"/>
                <a:gd name="T41" fmla="*/ 46 h 98"/>
                <a:gd name="T42" fmla="*/ 54 w 78"/>
                <a:gd name="T43" fmla="*/ 44 h 98"/>
                <a:gd name="T44" fmla="*/ 44 w 78"/>
                <a:gd name="T45" fmla="*/ 40 h 98"/>
                <a:gd name="T46" fmla="*/ 44 w 78"/>
                <a:gd name="T47" fmla="*/ 40 h 98"/>
                <a:gd name="T48" fmla="*/ 34 w 78"/>
                <a:gd name="T49" fmla="*/ 56 h 98"/>
                <a:gd name="T50" fmla="*/ 34 w 78"/>
                <a:gd name="T51" fmla="*/ 56 h 98"/>
                <a:gd name="T52" fmla="*/ 32 w 78"/>
                <a:gd name="T53" fmla="*/ 60 h 98"/>
                <a:gd name="T54" fmla="*/ 28 w 78"/>
                <a:gd name="T55" fmla="*/ 60 h 98"/>
                <a:gd name="T56" fmla="*/ 28 w 78"/>
                <a:gd name="T57" fmla="*/ 60 h 98"/>
                <a:gd name="T58" fmla="*/ 28 w 78"/>
                <a:gd name="T59" fmla="*/ 60 h 98"/>
                <a:gd name="T60" fmla="*/ 30 w 78"/>
                <a:gd name="T61" fmla="*/ 64 h 98"/>
                <a:gd name="T62" fmla="*/ 28 w 78"/>
                <a:gd name="T63" fmla="*/ 66 h 98"/>
                <a:gd name="T64" fmla="*/ 14 w 78"/>
                <a:gd name="T65" fmla="*/ 94 h 98"/>
                <a:gd name="T66" fmla="*/ 14 w 78"/>
                <a:gd name="T67" fmla="*/ 94 h 98"/>
                <a:gd name="T68" fmla="*/ 10 w 78"/>
                <a:gd name="T69" fmla="*/ 98 h 98"/>
                <a:gd name="T70" fmla="*/ 4 w 78"/>
                <a:gd name="T71" fmla="*/ 98 h 98"/>
                <a:gd name="T72" fmla="*/ 4 w 78"/>
                <a:gd name="T73" fmla="*/ 98 h 98"/>
                <a:gd name="T74" fmla="*/ 4 w 78"/>
                <a:gd name="T75" fmla="*/ 98 h 98"/>
                <a:gd name="T76" fmla="*/ 0 w 78"/>
                <a:gd name="T77" fmla="*/ 94 h 98"/>
                <a:gd name="T78" fmla="*/ 2 w 78"/>
                <a:gd name="T79" fmla="*/ 88 h 98"/>
                <a:gd name="T80" fmla="*/ 16 w 78"/>
                <a:gd name="T81" fmla="*/ 60 h 98"/>
                <a:gd name="T82" fmla="*/ 16 w 78"/>
                <a:gd name="T83" fmla="*/ 60 h 98"/>
                <a:gd name="T84" fmla="*/ 18 w 78"/>
                <a:gd name="T85" fmla="*/ 58 h 98"/>
                <a:gd name="T86" fmla="*/ 22 w 78"/>
                <a:gd name="T87" fmla="*/ 56 h 98"/>
                <a:gd name="T88" fmla="*/ 22 w 78"/>
                <a:gd name="T89" fmla="*/ 56 h 98"/>
                <a:gd name="T90" fmla="*/ 22 w 78"/>
                <a:gd name="T91" fmla="*/ 56 h 98"/>
                <a:gd name="T92" fmla="*/ 22 w 78"/>
                <a:gd name="T93" fmla="*/ 54 h 98"/>
                <a:gd name="T94" fmla="*/ 22 w 78"/>
                <a:gd name="T95" fmla="*/ 50 h 98"/>
                <a:gd name="T96" fmla="*/ 32 w 78"/>
                <a:gd name="T97" fmla="*/ 34 h 98"/>
                <a:gd name="T98" fmla="*/ 32 w 78"/>
                <a:gd name="T99"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2" y="34"/>
                  </a:moveTo>
                  <a:lnTo>
                    <a:pt x="32" y="34"/>
                  </a:lnTo>
                  <a:lnTo>
                    <a:pt x="22" y="26"/>
                  </a:lnTo>
                  <a:lnTo>
                    <a:pt x="16" y="18"/>
                  </a:lnTo>
                  <a:lnTo>
                    <a:pt x="14" y="10"/>
                  </a:lnTo>
                  <a:lnTo>
                    <a:pt x="14" y="4"/>
                  </a:lnTo>
                  <a:lnTo>
                    <a:pt x="14" y="4"/>
                  </a:lnTo>
                  <a:lnTo>
                    <a:pt x="16" y="2"/>
                  </a:lnTo>
                  <a:lnTo>
                    <a:pt x="20" y="0"/>
                  </a:lnTo>
                  <a:lnTo>
                    <a:pt x="30" y="0"/>
                  </a:lnTo>
                  <a:lnTo>
                    <a:pt x="40" y="2"/>
                  </a:lnTo>
                  <a:lnTo>
                    <a:pt x="54" y="8"/>
                  </a:lnTo>
                  <a:lnTo>
                    <a:pt x="54" y="8"/>
                  </a:lnTo>
                  <a:lnTo>
                    <a:pt x="66" y="16"/>
                  </a:lnTo>
                  <a:lnTo>
                    <a:pt x="74" y="24"/>
                  </a:lnTo>
                  <a:lnTo>
                    <a:pt x="78" y="32"/>
                  </a:lnTo>
                  <a:lnTo>
                    <a:pt x="78" y="36"/>
                  </a:lnTo>
                  <a:lnTo>
                    <a:pt x="78" y="40"/>
                  </a:lnTo>
                  <a:lnTo>
                    <a:pt x="78" y="40"/>
                  </a:lnTo>
                  <a:lnTo>
                    <a:pt x="72" y="44"/>
                  </a:lnTo>
                  <a:lnTo>
                    <a:pt x="64" y="46"/>
                  </a:lnTo>
                  <a:lnTo>
                    <a:pt x="54" y="44"/>
                  </a:lnTo>
                  <a:lnTo>
                    <a:pt x="44" y="40"/>
                  </a:lnTo>
                  <a:lnTo>
                    <a:pt x="44" y="40"/>
                  </a:lnTo>
                  <a:lnTo>
                    <a:pt x="34" y="56"/>
                  </a:lnTo>
                  <a:lnTo>
                    <a:pt x="34" y="56"/>
                  </a:lnTo>
                  <a:lnTo>
                    <a:pt x="32" y="60"/>
                  </a:lnTo>
                  <a:lnTo>
                    <a:pt x="28" y="60"/>
                  </a:lnTo>
                  <a:lnTo>
                    <a:pt x="28" y="60"/>
                  </a:lnTo>
                  <a:lnTo>
                    <a:pt x="28" y="60"/>
                  </a:lnTo>
                  <a:lnTo>
                    <a:pt x="30" y="64"/>
                  </a:lnTo>
                  <a:lnTo>
                    <a:pt x="28" y="66"/>
                  </a:lnTo>
                  <a:lnTo>
                    <a:pt x="14" y="94"/>
                  </a:lnTo>
                  <a:lnTo>
                    <a:pt x="14" y="94"/>
                  </a:lnTo>
                  <a:lnTo>
                    <a:pt x="10" y="98"/>
                  </a:lnTo>
                  <a:lnTo>
                    <a:pt x="4" y="98"/>
                  </a:lnTo>
                  <a:lnTo>
                    <a:pt x="4" y="98"/>
                  </a:lnTo>
                  <a:lnTo>
                    <a:pt x="4" y="98"/>
                  </a:lnTo>
                  <a:lnTo>
                    <a:pt x="0" y="94"/>
                  </a:lnTo>
                  <a:lnTo>
                    <a:pt x="2" y="88"/>
                  </a:lnTo>
                  <a:lnTo>
                    <a:pt x="16" y="60"/>
                  </a:lnTo>
                  <a:lnTo>
                    <a:pt x="16" y="60"/>
                  </a:lnTo>
                  <a:lnTo>
                    <a:pt x="18" y="58"/>
                  </a:lnTo>
                  <a:lnTo>
                    <a:pt x="22" y="56"/>
                  </a:lnTo>
                  <a:lnTo>
                    <a:pt x="22" y="56"/>
                  </a:lnTo>
                  <a:lnTo>
                    <a:pt x="22" y="56"/>
                  </a:lnTo>
                  <a:lnTo>
                    <a:pt x="22" y="54"/>
                  </a:lnTo>
                  <a:lnTo>
                    <a:pt x="22" y="50"/>
                  </a:lnTo>
                  <a:lnTo>
                    <a:pt x="32" y="34"/>
                  </a:lnTo>
                  <a:lnTo>
                    <a:pt x="32"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1" name="Freeform 783"/>
            <p:cNvSpPr>
              <a:spLocks/>
            </p:cNvSpPr>
            <p:nvPr/>
          </p:nvSpPr>
          <p:spPr bwMode="auto">
            <a:xfrm>
              <a:off x="4283" y="284"/>
              <a:ext cx="52" cy="74"/>
            </a:xfrm>
            <a:custGeom>
              <a:avLst/>
              <a:gdLst>
                <a:gd name="T0" fmla="*/ 46 w 52"/>
                <a:gd name="T1" fmla="*/ 12 h 74"/>
                <a:gd name="T2" fmla="*/ 46 w 52"/>
                <a:gd name="T3" fmla="*/ 12 h 74"/>
                <a:gd name="T4" fmla="*/ 52 w 52"/>
                <a:gd name="T5" fmla="*/ 14 h 74"/>
                <a:gd name="T6" fmla="*/ 50 w 52"/>
                <a:gd name="T7" fmla="*/ 12 h 74"/>
                <a:gd name="T8" fmla="*/ 40 w 52"/>
                <a:gd name="T9" fmla="*/ 6 h 74"/>
                <a:gd name="T10" fmla="*/ 28 w 52"/>
                <a:gd name="T11" fmla="*/ 2 h 74"/>
                <a:gd name="T12" fmla="*/ 28 w 52"/>
                <a:gd name="T13" fmla="*/ 0 h 74"/>
                <a:gd name="T14" fmla="*/ 32 w 52"/>
                <a:gd name="T15" fmla="*/ 4 h 74"/>
                <a:gd name="T16" fmla="*/ 32 w 52"/>
                <a:gd name="T17" fmla="*/ 4 h 74"/>
                <a:gd name="T18" fmla="*/ 22 w 52"/>
                <a:gd name="T19" fmla="*/ 22 h 74"/>
                <a:gd name="T20" fmla="*/ 22 w 52"/>
                <a:gd name="T21" fmla="*/ 22 h 74"/>
                <a:gd name="T22" fmla="*/ 22 w 52"/>
                <a:gd name="T23" fmla="*/ 26 h 74"/>
                <a:gd name="T24" fmla="*/ 22 w 52"/>
                <a:gd name="T25" fmla="*/ 28 h 74"/>
                <a:gd name="T26" fmla="*/ 22 w 52"/>
                <a:gd name="T27" fmla="*/ 28 h 74"/>
                <a:gd name="T28" fmla="*/ 22 w 52"/>
                <a:gd name="T29" fmla="*/ 28 h 74"/>
                <a:gd name="T30" fmla="*/ 18 w 52"/>
                <a:gd name="T31" fmla="*/ 30 h 74"/>
                <a:gd name="T32" fmla="*/ 16 w 52"/>
                <a:gd name="T33" fmla="*/ 32 h 74"/>
                <a:gd name="T34" fmla="*/ 0 w 52"/>
                <a:gd name="T35" fmla="*/ 62 h 74"/>
                <a:gd name="T36" fmla="*/ 0 w 52"/>
                <a:gd name="T37" fmla="*/ 62 h 74"/>
                <a:gd name="T38" fmla="*/ 0 w 52"/>
                <a:gd name="T39" fmla="*/ 66 h 74"/>
                <a:gd name="T40" fmla="*/ 0 w 52"/>
                <a:gd name="T41" fmla="*/ 68 h 74"/>
                <a:gd name="T42" fmla="*/ 4 w 52"/>
                <a:gd name="T43" fmla="*/ 72 h 74"/>
                <a:gd name="T44" fmla="*/ 4 w 52"/>
                <a:gd name="T45" fmla="*/ 72 h 74"/>
                <a:gd name="T46" fmla="*/ 4 w 52"/>
                <a:gd name="T47" fmla="*/ 72 h 74"/>
                <a:gd name="T48" fmla="*/ 12 w 52"/>
                <a:gd name="T49" fmla="*/ 74 h 74"/>
                <a:gd name="T50" fmla="*/ 14 w 52"/>
                <a:gd name="T51" fmla="*/ 74 h 74"/>
                <a:gd name="T52" fmla="*/ 16 w 52"/>
                <a:gd name="T53" fmla="*/ 72 h 74"/>
                <a:gd name="T54" fmla="*/ 32 w 52"/>
                <a:gd name="T55" fmla="*/ 40 h 74"/>
                <a:gd name="T56" fmla="*/ 32 w 52"/>
                <a:gd name="T57" fmla="*/ 40 h 74"/>
                <a:gd name="T58" fmla="*/ 32 w 52"/>
                <a:gd name="T59" fmla="*/ 38 h 74"/>
                <a:gd name="T60" fmla="*/ 32 w 52"/>
                <a:gd name="T61" fmla="*/ 34 h 74"/>
                <a:gd name="T62" fmla="*/ 32 w 52"/>
                <a:gd name="T63" fmla="*/ 34 h 74"/>
                <a:gd name="T64" fmla="*/ 32 w 52"/>
                <a:gd name="T65" fmla="*/ 34 h 74"/>
                <a:gd name="T66" fmla="*/ 36 w 52"/>
                <a:gd name="T67" fmla="*/ 32 h 74"/>
                <a:gd name="T68" fmla="*/ 38 w 52"/>
                <a:gd name="T69" fmla="*/ 30 h 74"/>
                <a:gd name="T70" fmla="*/ 46 w 52"/>
                <a:gd name="T71" fmla="*/ 12 h 74"/>
                <a:gd name="T72" fmla="*/ 46 w 52"/>
                <a:gd name="T73"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74">
                  <a:moveTo>
                    <a:pt x="46" y="12"/>
                  </a:moveTo>
                  <a:lnTo>
                    <a:pt x="46" y="12"/>
                  </a:lnTo>
                  <a:lnTo>
                    <a:pt x="52" y="14"/>
                  </a:lnTo>
                  <a:lnTo>
                    <a:pt x="50" y="12"/>
                  </a:lnTo>
                  <a:lnTo>
                    <a:pt x="40" y="6"/>
                  </a:lnTo>
                  <a:lnTo>
                    <a:pt x="28" y="2"/>
                  </a:lnTo>
                  <a:lnTo>
                    <a:pt x="28" y="0"/>
                  </a:lnTo>
                  <a:lnTo>
                    <a:pt x="32" y="4"/>
                  </a:lnTo>
                  <a:lnTo>
                    <a:pt x="32" y="4"/>
                  </a:lnTo>
                  <a:lnTo>
                    <a:pt x="22" y="22"/>
                  </a:lnTo>
                  <a:lnTo>
                    <a:pt x="22" y="22"/>
                  </a:lnTo>
                  <a:lnTo>
                    <a:pt x="22" y="26"/>
                  </a:lnTo>
                  <a:lnTo>
                    <a:pt x="22" y="28"/>
                  </a:lnTo>
                  <a:lnTo>
                    <a:pt x="22" y="28"/>
                  </a:lnTo>
                  <a:lnTo>
                    <a:pt x="22" y="28"/>
                  </a:lnTo>
                  <a:lnTo>
                    <a:pt x="18" y="30"/>
                  </a:lnTo>
                  <a:lnTo>
                    <a:pt x="16" y="32"/>
                  </a:lnTo>
                  <a:lnTo>
                    <a:pt x="0" y="62"/>
                  </a:lnTo>
                  <a:lnTo>
                    <a:pt x="0" y="62"/>
                  </a:lnTo>
                  <a:lnTo>
                    <a:pt x="0" y="66"/>
                  </a:lnTo>
                  <a:lnTo>
                    <a:pt x="0" y="68"/>
                  </a:lnTo>
                  <a:lnTo>
                    <a:pt x="4" y="72"/>
                  </a:lnTo>
                  <a:lnTo>
                    <a:pt x="4" y="72"/>
                  </a:lnTo>
                  <a:lnTo>
                    <a:pt x="4" y="72"/>
                  </a:lnTo>
                  <a:lnTo>
                    <a:pt x="12" y="74"/>
                  </a:lnTo>
                  <a:lnTo>
                    <a:pt x="14" y="74"/>
                  </a:lnTo>
                  <a:lnTo>
                    <a:pt x="16" y="72"/>
                  </a:lnTo>
                  <a:lnTo>
                    <a:pt x="32" y="40"/>
                  </a:lnTo>
                  <a:lnTo>
                    <a:pt x="32" y="40"/>
                  </a:lnTo>
                  <a:lnTo>
                    <a:pt x="32" y="38"/>
                  </a:lnTo>
                  <a:lnTo>
                    <a:pt x="32" y="34"/>
                  </a:lnTo>
                  <a:lnTo>
                    <a:pt x="32" y="34"/>
                  </a:lnTo>
                  <a:lnTo>
                    <a:pt x="32" y="34"/>
                  </a:lnTo>
                  <a:lnTo>
                    <a:pt x="36" y="32"/>
                  </a:lnTo>
                  <a:lnTo>
                    <a:pt x="38" y="30"/>
                  </a:lnTo>
                  <a:lnTo>
                    <a:pt x="46" y="12"/>
                  </a:lnTo>
                  <a:lnTo>
                    <a:pt x="46" y="1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2" name="Freeform 784"/>
            <p:cNvSpPr>
              <a:spLocks/>
            </p:cNvSpPr>
            <p:nvPr/>
          </p:nvSpPr>
          <p:spPr bwMode="auto">
            <a:xfrm>
              <a:off x="4189" y="230"/>
              <a:ext cx="74" cy="102"/>
            </a:xfrm>
            <a:custGeom>
              <a:avLst/>
              <a:gdLst>
                <a:gd name="T0" fmla="*/ 28 w 74"/>
                <a:gd name="T1" fmla="*/ 34 h 102"/>
                <a:gd name="T2" fmla="*/ 28 w 74"/>
                <a:gd name="T3" fmla="*/ 34 h 102"/>
                <a:gd name="T4" fmla="*/ 18 w 74"/>
                <a:gd name="T5" fmla="*/ 30 h 102"/>
                <a:gd name="T6" fmla="*/ 8 w 74"/>
                <a:gd name="T7" fmla="*/ 26 h 102"/>
                <a:gd name="T8" fmla="*/ 2 w 74"/>
                <a:gd name="T9" fmla="*/ 20 h 102"/>
                <a:gd name="T10" fmla="*/ 0 w 74"/>
                <a:gd name="T11" fmla="*/ 14 h 102"/>
                <a:gd name="T12" fmla="*/ 0 w 74"/>
                <a:gd name="T13" fmla="*/ 14 h 102"/>
                <a:gd name="T14" fmla="*/ 2 w 74"/>
                <a:gd name="T15" fmla="*/ 10 h 102"/>
                <a:gd name="T16" fmla="*/ 4 w 74"/>
                <a:gd name="T17" fmla="*/ 8 h 102"/>
                <a:gd name="T18" fmla="*/ 12 w 74"/>
                <a:gd name="T19" fmla="*/ 2 h 102"/>
                <a:gd name="T20" fmla="*/ 24 w 74"/>
                <a:gd name="T21" fmla="*/ 0 h 102"/>
                <a:gd name="T22" fmla="*/ 38 w 74"/>
                <a:gd name="T23" fmla="*/ 0 h 102"/>
                <a:gd name="T24" fmla="*/ 38 w 74"/>
                <a:gd name="T25" fmla="*/ 0 h 102"/>
                <a:gd name="T26" fmla="*/ 52 w 74"/>
                <a:gd name="T27" fmla="*/ 2 h 102"/>
                <a:gd name="T28" fmla="*/ 64 w 74"/>
                <a:gd name="T29" fmla="*/ 8 h 102"/>
                <a:gd name="T30" fmla="*/ 70 w 74"/>
                <a:gd name="T31" fmla="*/ 14 h 102"/>
                <a:gd name="T32" fmla="*/ 72 w 74"/>
                <a:gd name="T33" fmla="*/ 16 h 102"/>
                <a:gd name="T34" fmla="*/ 74 w 74"/>
                <a:gd name="T35" fmla="*/ 20 h 102"/>
                <a:gd name="T36" fmla="*/ 74 w 74"/>
                <a:gd name="T37" fmla="*/ 20 h 102"/>
                <a:gd name="T38" fmla="*/ 70 w 74"/>
                <a:gd name="T39" fmla="*/ 26 h 102"/>
                <a:gd name="T40" fmla="*/ 64 w 74"/>
                <a:gd name="T41" fmla="*/ 30 h 102"/>
                <a:gd name="T42" fmla="*/ 54 w 74"/>
                <a:gd name="T43" fmla="*/ 34 h 102"/>
                <a:gd name="T44" fmla="*/ 42 w 74"/>
                <a:gd name="T45" fmla="*/ 34 h 102"/>
                <a:gd name="T46" fmla="*/ 42 w 74"/>
                <a:gd name="T47" fmla="*/ 34 h 102"/>
                <a:gd name="T48" fmla="*/ 40 w 74"/>
                <a:gd name="T49" fmla="*/ 54 h 102"/>
                <a:gd name="T50" fmla="*/ 40 w 74"/>
                <a:gd name="T51" fmla="*/ 54 h 102"/>
                <a:gd name="T52" fmla="*/ 40 w 74"/>
                <a:gd name="T53" fmla="*/ 56 h 102"/>
                <a:gd name="T54" fmla="*/ 38 w 74"/>
                <a:gd name="T55" fmla="*/ 58 h 102"/>
                <a:gd name="T56" fmla="*/ 38 w 74"/>
                <a:gd name="T57" fmla="*/ 58 h 102"/>
                <a:gd name="T58" fmla="*/ 38 w 74"/>
                <a:gd name="T59" fmla="*/ 58 h 102"/>
                <a:gd name="T60" fmla="*/ 40 w 74"/>
                <a:gd name="T61" fmla="*/ 60 h 102"/>
                <a:gd name="T62" fmla="*/ 40 w 74"/>
                <a:gd name="T63" fmla="*/ 64 h 102"/>
                <a:gd name="T64" fmla="*/ 36 w 74"/>
                <a:gd name="T65" fmla="*/ 96 h 102"/>
                <a:gd name="T66" fmla="*/ 36 w 74"/>
                <a:gd name="T67" fmla="*/ 96 h 102"/>
                <a:gd name="T68" fmla="*/ 34 w 74"/>
                <a:gd name="T69" fmla="*/ 100 h 102"/>
                <a:gd name="T70" fmla="*/ 30 w 74"/>
                <a:gd name="T71" fmla="*/ 102 h 102"/>
                <a:gd name="T72" fmla="*/ 30 w 74"/>
                <a:gd name="T73" fmla="*/ 102 h 102"/>
                <a:gd name="T74" fmla="*/ 30 w 74"/>
                <a:gd name="T75" fmla="*/ 102 h 102"/>
                <a:gd name="T76" fmla="*/ 24 w 74"/>
                <a:gd name="T77" fmla="*/ 100 h 102"/>
                <a:gd name="T78" fmla="*/ 24 w 74"/>
                <a:gd name="T79" fmla="*/ 96 h 102"/>
                <a:gd name="T80" fmla="*/ 26 w 74"/>
                <a:gd name="T81" fmla="*/ 64 h 102"/>
                <a:gd name="T82" fmla="*/ 26 w 74"/>
                <a:gd name="T83" fmla="*/ 64 h 102"/>
                <a:gd name="T84" fmla="*/ 26 w 74"/>
                <a:gd name="T85" fmla="*/ 60 h 102"/>
                <a:gd name="T86" fmla="*/ 30 w 74"/>
                <a:gd name="T87" fmla="*/ 58 h 102"/>
                <a:gd name="T88" fmla="*/ 30 w 74"/>
                <a:gd name="T89" fmla="*/ 58 h 102"/>
                <a:gd name="T90" fmla="*/ 30 w 74"/>
                <a:gd name="T91" fmla="*/ 58 h 102"/>
                <a:gd name="T92" fmla="*/ 28 w 74"/>
                <a:gd name="T93" fmla="*/ 56 h 102"/>
                <a:gd name="T94" fmla="*/ 28 w 74"/>
                <a:gd name="T95" fmla="*/ 52 h 102"/>
                <a:gd name="T96" fmla="*/ 28 w 74"/>
                <a:gd name="T97" fmla="*/ 34 h 102"/>
                <a:gd name="T98" fmla="*/ 28 w 74"/>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102">
                  <a:moveTo>
                    <a:pt x="28" y="34"/>
                  </a:moveTo>
                  <a:lnTo>
                    <a:pt x="28" y="34"/>
                  </a:lnTo>
                  <a:lnTo>
                    <a:pt x="18" y="30"/>
                  </a:lnTo>
                  <a:lnTo>
                    <a:pt x="8" y="26"/>
                  </a:lnTo>
                  <a:lnTo>
                    <a:pt x="2" y="20"/>
                  </a:lnTo>
                  <a:lnTo>
                    <a:pt x="0" y="14"/>
                  </a:lnTo>
                  <a:lnTo>
                    <a:pt x="0" y="14"/>
                  </a:lnTo>
                  <a:lnTo>
                    <a:pt x="2" y="10"/>
                  </a:lnTo>
                  <a:lnTo>
                    <a:pt x="4" y="8"/>
                  </a:lnTo>
                  <a:lnTo>
                    <a:pt x="12" y="2"/>
                  </a:lnTo>
                  <a:lnTo>
                    <a:pt x="24" y="0"/>
                  </a:lnTo>
                  <a:lnTo>
                    <a:pt x="38" y="0"/>
                  </a:lnTo>
                  <a:lnTo>
                    <a:pt x="38" y="0"/>
                  </a:lnTo>
                  <a:lnTo>
                    <a:pt x="52" y="2"/>
                  </a:lnTo>
                  <a:lnTo>
                    <a:pt x="64" y="8"/>
                  </a:lnTo>
                  <a:lnTo>
                    <a:pt x="70" y="14"/>
                  </a:lnTo>
                  <a:lnTo>
                    <a:pt x="72" y="16"/>
                  </a:lnTo>
                  <a:lnTo>
                    <a:pt x="74" y="20"/>
                  </a:lnTo>
                  <a:lnTo>
                    <a:pt x="74" y="20"/>
                  </a:lnTo>
                  <a:lnTo>
                    <a:pt x="70" y="26"/>
                  </a:lnTo>
                  <a:lnTo>
                    <a:pt x="64" y="30"/>
                  </a:lnTo>
                  <a:lnTo>
                    <a:pt x="54" y="34"/>
                  </a:lnTo>
                  <a:lnTo>
                    <a:pt x="42" y="34"/>
                  </a:lnTo>
                  <a:lnTo>
                    <a:pt x="42" y="34"/>
                  </a:lnTo>
                  <a:lnTo>
                    <a:pt x="40" y="54"/>
                  </a:lnTo>
                  <a:lnTo>
                    <a:pt x="40" y="54"/>
                  </a:lnTo>
                  <a:lnTo>
                    <a:pt x="40" y="56"/>
                  </a:lnTo>
                  <a:lnTo>
                    <a:pt x="38" y="58"/>
                  </a:lnTo>
                  <a:lnTo>
                    <a:pt x="38" y="58"/>
                  </a:lnTo>
                  <a:lnTo>
                    <a:pt x="38" y="58"/>
                  </a:lnTo>
                  <a:lnTo>
                    <a:pt x="40" y="60"/>
                  </a:lnTo>
                  <a:lnTo>
                    <a:pt x="40" y="64"/>
                  </a:lnTo>
                  <a:lnTo>
                    <a:pt x="36" y="96"/>
                  </a:lnTo>
                  <a:lnTo>
                    <a:pt x="36" y="96"/>
                  </a:lnTo>
                  <a:lnTo>
                    <a:pt x="34" y="100"/>
                  </a:lnTo>
                  <a:lnTo>
                    <a:pt x="30" y="102"/>
                  </a:lnTo>
                  <a:lnTo>
                    <a:pt x="30" y="102"/>
                  </a:lnTo>
                  <a:lnTo>
                    <a:pt x="30" y="102"/>
                  </a:lnTo>
                  <a:lnTo>
                    <a:pt x="24" y="100"/>
                  </a:lnTo>
                  <a:lnTo>
                    <a:pt x="24" y="96"/>
                  </a:lnTo>
                  <a:lnTo>
                    <a:pt x="26" y="64"/>
                  </a:lnTo>
                  <a:lnTo>
                    <a:pt x="26" y="64"/>
                  </a:lnTo>
                  <a:lnTo>
                    <a:pt x="26" y="60"/>
                  </a:lnTo>
                  <a:lnTo>
                    <a:pt x="30" y="58"/>
                  </a:lnTo>
                  <a:lnTo>
                    <a:pt x="30" y="58"/>
                  </a:lnTo>
                  <a:lnTo>
                    <a:pt x="30" y="58"/>
                  </a:lnTo>
                  <a:lnTo>
                    <a:pt x="28" y="56"/>
                  </a:lnTo>
                  <a:lnTo>
                    <a:pt x="28" y="52"/>
                  </a:lnTo>
                  <a:lnTo>
                    <a:pt x="28" y="34"/>
                  </a:lnTo>
                  <a:lnTo>
                    <a:pt x="28"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3" name="Freeform 785"/>
            <p:cNvSpPr>
              <a:spLocks/>
            </p:cNvSpPr>
            <p:nvPr/>
          </p:nvSpPr>
          <p:spPr bwMode="auto">
            <a:xfrm>
              <a:off x="4211" y="260"/>
              <a:ext cx="26" cy="76"/>
            </a:xfrm>
            <a:custGeom>
              <a:avLst/>
              <a:gdLst>
                <a:gd name="T0" fmla="*/ 22 w 26"/>
                <a:gd name="T1" fmla="*/ 4 h 76"/>
                <a:gd name="T2" fmla="*/ 22 w 26"/>
                <a:gd name="T3" fmla="*/ 4 h 76"/>
                <a:gd name="T4" fmla="*/ 26 w 26"/>
                <a:gd name="T5" fmla="*/ 4 h 76"/>
                <a:gd name="T6" fmla="*/ 24 w 26"/>
                <a:gd name="T7" fmla="*/ 2 h 76"/>
                <a:gd name="T8" fmla="*/ 12 w 26"/>
                <a:gd name="T9" fmla="*/ 2 h 76"/>
                <a:gd name="T10" fmla="*/ 0 w 26"/>
                <a:gd name="T11" fmla="*/ 0 h 76"/>
                <a:gd name="T12" fmla="*/ 0 w 26"/>
                <a:gd name="T13" fmla="*/ 2 h 76"/>
                <a:gd name="T14" fmla="*/ 4 w 26"/>
                <a:gd name="T15" fmla="*/ 2 h 76"/>
                <a:gd name="T16" fmla="*/ 4 w 26"/>
                <a:gd name="T17" fmla="*/ 2 h 76"/>
                <a:gd name="T18" fmla="*/ 2 w 26"/>
                <a:gd name="T19" fmla="*/ 22 h 76"/>
                <a:gd name="T20" fmla="*/ 2 w 26"/>
                <a:gd name="T21" fmla="*/ 22 h 76"/>
                <a:gd name="T22" fmla="*/ 4 w 26"/>
                <a:gd name="T23" fmla="*/ 26 h 76"/>
                <a:gd name="T24" fmla="*/ 6 w 26"/>
                <a:gd name="T25" fmla="*/ 28 h 76"/>
                <a:gd name="T26" fmla="*/ 6 w 26"/>
                <a:gd name="T27" fmla="*/ 28 h 76"/>
                <a:gd name="T28" fmla="*/ 6 w 26"/>
                <a:gd name="T29" fmla="*/ 28 h 76"/>
                <a:gd name="T30" fmla="*/ 2 w 26"/>
                <a:gd name="T31" fmla="*/ 30 h 76"/>
                <a:gd name="T32" fmla="*/ 2 w 26"/>
                <a:gd name="T33" fmla="*/ 34 h 76"/>
                <a:gd name="T34" fmla="*/ 0 w 26"/>
                <a:gd name="T35" fmla="*/ 68 h 76"/>
                <a:gd name="T36" fmla="*/ 0 w 26"/>
                <a:gd name="T37" fmla="*/ 68 h 76"/>
                <a:gd name="T38" fmla="*/ 0 w 26"/>
                <a:gd name="T39" fmla="*/ 72 h 76"/>
                <a:gd name="T40" fmla="*/ 2 w 26"/>
                <a:gd name="T41" fmla="*/ 74 h 76"/>
                <a:gd name="T42" fmla="*/ 8 w 26"/>
                <a:gd name="T43" fmla="*/ 76 h 76"/>
                <a:gd name="T44" fmla="*/ 8 w 26"/>
                <a:gd name="T45" fmla="*/ 76 h 76"/>
                <a:gd name="T46" fmla="*/ 8 w 26"/>
                <a:gd name="T47" fmla="*/ 76 h 76"/>
                <a:gd name="T48" fmla="*/ 14 w 26"/>
                <a:gd name="T49" fmla="*/ 74 h 76"/>
                <a:gd name="T50" fmla="*/ 16 w 26"/>
                <a:gd name="T51" fmla="*/ 72 h 76"/>
                <a:gd name="T52" fmla="*/ 18 w 26"/>
                <a:gd name="T53" fmla="*/ 70 h 76"/>
                <a:gd name="T54" fmla="*/ 20 w 26"/>
                <a:gd name="T55" fmla="*/ 36 h 76"/>
                <a:gd name="T56" fmla="*/ 20 w 26"/>
                <a:gd name="T57" fmla="*/ 36 h 76"/>
                <a:gd name="T58" fmla="*/ 18 w 26"/>
                <a:gd name="T59" fmla="*/ 32 h 76"/>
                <a:gd name="T60" fmla="*/ 16 w 26"/>
                <a:gd name="T61" fmla="*/ 30 h 76"/>
                <a:gd name="T62" fmla="*/ 16 w 26"/>
                <a:gd name="T63" fmla="*/ 30 h 76"/>
                <a:gd name="T64" fmla="*/ 16 w 26"/>
                <a:gd name="T65" fmla="*/ 30 h 76"/>
                <a:gd name="T66" fmla="*/ 20 w 26"/>
                <a:gd name="T67" fmla="*/ 28 h 76"/>
                <a:gd name="T68" fmla="*/ 20 w 26"/>
                <a:gd name="T69" fmla="*/ 24 h 76"/>
                <a:gd name="T70" fmla="*/ 22 w 26"/>
                <a:gd name="T71" fmla="*/ 4 h 76"/>
                <a:gd name="T72" fmla="*/ 22 w 26"/>
                <a:gd name="T73"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76">
                  <a:moveTo>
                    <a:pt x="22" y="4"/>
                  </a:moveTo>
                  <a:lnTo>
                    <a:pt x="22" y="4"/>
                  </a:lnTo>
                  <a:lnTo>
                    <a:pt x="26" y="4"/>
                  </a:lnTo>
                  <a:lnTo>
                    <a:pt x="24" y="2"/>
                  </a:lnTo>
                  <a:lnTo>
                    <a:pt x="12" y="2"/>
                  </a:lnTo>
                  <a:lnTo>
                    <a:pt x="0" y="0"/>
                  </a:lnTo>
                  <a:lnTo>
                    <a:pt x="0" y="2"/>
                  </a:lnTo>
                  <a:lnTo>
                    <a:pt x="4" y="2"/>
                  </a:lnTo>
                  <a:lnTo>
                    <a:pt x="4" y="2"/>
                  </a:lnTo>
                  <a:lnTo>
                    <a:pt x="2" y="22"/>
                  </a:lnTo>
                  <a:lnTo>
                    <a:pt x="2" y="22"/>
                  </a:lnTo>
                  <a:lnTo>
                    <a:pt x="4" y="26"/>
                  </a:lnTo>
                  <a:lnTo>
                    <a:pt x="6" y="28"/>
                  </a:lnTo>
                  <a:lnTo>
                    <a:pt x="6" y="28"/>
                  </a:lnTo>
                  <a:lnTo>
                    <a:pt x="6" y="28"/>
                  </a:lnTo>
                  <a:lnTo>
                    <a:pt x="2" y="30"/>
                  </a:lnTo>
                  <a:lnTo>
                    <a:pt x="2" y="34"/>
                  </a:lnTo>
                  <a:lnTo>
                    <a:pt x="0" y="68"/>
                  </a:lnTo>
                  <a:lnTo>
                    <a:pt x="0" y="68"/>
                  </a:lnTo>
                  <a:lnTo>
                    <a:pt x="0" y="72"/>
                  </a:lnTo>
                  <a:lnTo>
                    <a:pt x="2" y="74"/>
                  </a:lnTo>
                  <a:lnTo>
                    <a:pt x="8" y="76"/>
                  </a:lnTo>
                  <a:lnTo>
                    <a:pt x="8" y="76"/>
                  </a:lnTo>
                  <a:lnTo>
                    <a:pt x="8" y="76"/>
                  </a:lnTo>
                  <a:lnTo>
                    <a:pt x="14" y="74"/>
                  </a:lnTo>
                  <a:lnTo>
                    <a:pt x="16" y="72"/>
                  </a:lnTo>
                  <a:lnTo>
                    <a:pt x="18" y="70"/>
                  </a:lnTo>
                  <a:lnTo>
                    <a:pt x="20" y="36"/>
                  </a:lnTo>
                  <a:lnTo>
                    <a:pt x="20" y="36"/>
                  </a:lnTo>
                  <a:lnTo>
                    <a:pt x="18" y="32"/>
                  </a:lnTo>
                  <a:lnTo>
                    <a:pt x="16" y="30"/>
                  </a:lnTo>
                  <a:lnTo>
                    <a:pt x="16" y="30"/>
                  </a:lnTo>
                  <a:lnTo>
                    <a:pt x="16" y="30"/>
                  </a:lnTo>
                  <a:lnTo>
                    <a:pt x="20" y="28"/>
                  </a:lnTo>
                  <a:lnTo>
                    <a:pt x="20" y="24"/>
                  </a:lnTo>
                  <a:lnTo>
                    <a:pt x="22" y="4"/>
                  </a:lnTo>
                  <a:lnTo>
                    <a:pt x="22"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4" name="Freeform 786"/>
            <p:cNvSpPr>
              <a:spLocks/>
            </p:cNvSpPr>
            <p:nvPr/>
          </p:nvSpPr>
          <p:spPr bwMode="auto">
            <a:xfrm>
              <a:off x="4347" y="332"/>
              <a:ext cx="94" cy="84"/>
            </a:xfrm>
            <a:custGeom>
              <a:avLst/>
              <a:gdLst>
                <a:gd name="T0" fmla="*/ 52 w 94"/>
                <a:gd name="T1" fmla="*/ 34 h 84"/>
                <a:gd name="T2" fmla="*/ 52 w 94"/>
                <a:gd name="T3" fmla="*/ 34 h 84"/>
                <a:gd name="T4" fmla="*/ 46 w 94"/>
                <a:gd name="T5" fmla="*/ 24 h 84"/>
                <a:gd name="T6" fmla="*/ 42 w 94"/>
                <a:gd name="T7" fmla="*/ 14 h 84"/>
                <a:gd name="T8" fmla="*/ 44 w 94"/>
                <a:gd name="T9" fmla="*/ 6 h 84"/>
                <a:gd name="T10" fmla="*/ 46 w 94"/>
                <a:gd name="T11" fmla="*/ 2 h 84"/>
                <a:gd name="T12" fmla="*/ 46 w 94"/>
                <a:gd name="T13" fmla="*/ 2 h 84"/>
                <a:gd name="T14" fmla="*/ 50 w 94"/>
                <a:gd name="T15" fmla="*/ 0 h 84"/>
                <a:gd name="T16" fmla="*/ 54 w 94"/>
                <a:gd name="T17" fmla="*/ 0 h 84"/>
                <a:gd name="T18" fmla="*/ 62 w 94"/>
                <a:gd name="T19" fmla="*/ 2 h 84"/>
                <a:gd name="T20" fmla="*/ 72 w 94"/>
                <a:gd name="T21" fmla="*/ 10 h 84"/>
                <a:gd name="T22" fmla="*/ 82 w 94"/>
                <a:gd name="T23" fmla="*/ 20 h 84"/>
                <a:gd name="T24" fmla="*/ 82 w 94"/>
                <a:gd name="T25" fmla="*/ 20 h 84"/>
                <a:gd name="T26" fmla="*/ 90 w 94"/>
                <a:gd name="T27" fmla="*/ 32 h 84"/>
                <a:gd name="T28" fmla="*/ 94 w 94"/>
                <a:gd name="T29" fmla="*/ 42 h 84"/>
                <a:gd name="T30" fmla="*/ 94 w 94"/>
                <a:gd name="T31" fmla="*/ 52 h 84"/>
                <a:gd name="T32" fmla="*/ 94 w 94"/>
                <a:gd name="T33" fmla="*/ 56 h 84"/>
                <a:gd name="T34" fmla="*/ 90 w 94"/>
                <a:gd name="T35" fmla="*/ 58 h 84"/>
                <a:gd name="T36" fmla="*/ 90 w 94"/>
                <a:gd name="T37" fmla="*/ 58 h 84"/>
                <a:gd name="T38" fmla="*/ 84 w 94"/>
                <a:gd name="T39" fmla="*/ 60 h 84"/>
                <a:gd name="T40" fmla="*/ 76 w 94"/>
                <a:gd name="T41" fmla="*/ 58 h 84"/>
                <a:gd name="T42" fmla="*/ 68 w 94"/>
                <a:gd name="T43" fmla="*/ 54 h 84"/>
                <a:gd name="T44" fmla="*/ 60 w 94"/>
                <a:gd name="T45" fmla="*/ 46 h 84"/>
                <a:gd name="T46" fmla="*/ 60 w 94"/>
                <a:gd name="T47" fmla="*/ 46 h 84"/>
                <a:gd name="T48" fmla="*/ 44 w 94"/>
                <a:gd name="T49" fmla="*/ 58 h 84"/>
                <a:gd name="T50" fmla="*/ 44 w 94"/>
                <a:gd name="T51" fmla="*/ 58 h 84"/>
                <a:gd name="T52" fmla="*/ 42 w 94"/>
                <a:gd name="T53" fmla="*/ 58 h 84"/>
                <a:gd name="T54" fmla="*/ 38 w 94"/>
                <a:gd name="T55" fmla="*/ 58 h 84"/>
                <a:gd name="T56" fmla="*/ 38 w 94"/>
                <a:gd name="T57" fmla="*/ 58 h 84"/>
                <a:gd name="T58" fmla="*/ 38 w 94"/>
                <a:gd name="T59" fmla="*/ 58 h 84"/>
                <a:gd name="T60" fmla="*/ 38 w 94"/>
                <a:gd name="T61" fmla="*/ 62 h 84"/>
                <a:gd name="T62" fmla="*/ 36 w 94"/>
                <a:gd name="T63" fmla="*/ 64 h 84"/>
                <a:gd name="T64" fmla="*/ 10 w 94"/>
                <a:gd name="T65" fmla="*/ 84 h 84"/>
                <a:gd name="T66" fmla="*/ 10 w 94"/>
                <a:gd name="T67" fmla="*/ 84 h 84"/>
                <a:gd name="T68" fmla="*/ 6 w 94"/>
                <a:gd name="T69" fmla="*/ 84 h 84"/>
                <a:gd name="T70" fmla="*/ 0 w 94"/>
                <a:gd name="T71" fmla="*/ 82 h 84"/>
                <a:gd name="T72" fmla="*/ 0 w 94"/>
                <a:gd name="T73" fmla="*/ 82 h 84"/>
                <a:gd name="T74" fmla="*/ 0 w 94"/>
                <a:gd name="T75" fmla="*/ 82 h 84"/>
                <a:gd name="T76" fmla="*/ 0 w 94"/>
                <a:gd name="T77" fmla="*/ 78 h 84"/>
                <a:gd name="T78" fmla="*/ 2 w 94"/>
                <a:gd name="T79" fmla="*/ 72 h 84"/>
                <a:gd name="T80" fmla="*/ 28 w 94"/>
                <a:gd name="T81" fmla="*/ 54 h 84"/>
                <a:gd name="T82" fmla="*/ 28 w 94"/>
                <a:gd name="T83" fmla="*/ 54 h 84"/>
                <a:gd name="T84" fmla="*/ 30 w 94"/>
                <a:gd name="T85" fmla="*/ 52 h 84"/>
                <a:gd name="T86" fmla="*/ 34 w 94"/>
                <a:gd name="T87" fmla="*/ 52 h 84"/>
                <a:gd name="T88" fmla="*/ 34 w 94"/>
                <a:gd name="T89" fmla="*/ 52 h 84"/>
                <a:gd name="T90" fmla="*/ 34 w 94"/>
                <a:gd name="T91" fmla="*/ 52 h 84"/>
                <a:gd name="T92" fmla="*/ 34 w 94"/>
                <a:gd name="T93" fmla="*/ 48 h 84"/>
                <a:gd name="T94" fmla="*/ 36 w 94"/>
                <a:gd name="T95" fmla="*/ 46 h 84"/>
                <a:gd name="T96" fmla="*/ 52 w 94"/>
                <a:gd name="T97" fmla="*/ 34 h 84"/>
                <a:gd name="T98" fmla="*/ 52 w 94"/>
                <a:gd name="T99"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4">
                  <a:moveTo>
                    <a:pt x="52" y="34"/>
                  </a:moveTo>
                  <a:lnTo>
                    <a:pt x="52" y="34"/>
                  </a:lnTo>
                  <a:lnTo>
                    <a:pt x="46" y="24"/>
                  </a:lnTo>
                  <a:lnTo>
                    <a:pt x="42" y="14"/>
                  </a:lnTo>
                  <a:lnTo>
                    <a:pt x="44" y="6"/>
                  </a:lnTo>
                  <a:lnTo>
                    <a:pt x="46" y="2"/>
                  </a:lnTo>
                  <a:lnTo>
                    <a:pt x="46" y="2"/>
                  </a:lnTo>
                  <a:lnTo>
                    <a:pt x="50" y="0"/>
                  </a:lnTo>
                  <a:lnTo>
                    <a:pt x="54" y="0"/>
                  </a:lnTo>
                  <a:lnTo>
                    <a:pt x="62" y="2"/>
                  </a:lnTo>
                  <a:lnTo>
                    <a:pt x="72" y="10"/>
                  </a:lnTo>
                  <a:lnTo>
                    <a:pt x="82" y="20"/>
                  </a:lnTo>
                  <a:lnTo>
                    <a:pt x="82" y="20"/>
                  </a:lnTo>
                  <a:lnTo>
                    <a:pt x="90" y="32"/>
                  </a:lnTo>
                  <a:lnTo>
                    <a:pt x="94" y="42"/>
                  </a:lnTo>
                  <a:lnTo>
                    <a:pt x="94" y="52"/>
                  </a:lnTo>
                  <a:lnTo>
                    <a:pt x="94" y="56"/>
                  </a:lnTo>
                  <a:lnTo>
                    <a:pt x="90" y="58"/>
                  </a:lnTo>
                  <a:lnTo>
                    <a:pt x="90" y="58"/>
                  </a:lnTo>
                  <a:lnTo>
                    <a:pt x="84" y="60"/>
                  </a:lnTo>
                  <a:lnTo>
                    <a:pt x="76" y="58"/>
                  </a:lnTo>
                  <a:lnTo>
                    <a:pt x="68" y="54"/>
                  </a:lnTo>
                  <a:lnTo>
                    <a:pt x="60" y="46"/>
                  </a:lnTo>
                  <a:lnTo>
                    <a:pt x="60" y="46"/>
                  </a:lnTo>
                  <a:lnTo>
                    <a:pt x="44" y="58"/>
                  </a:lnTo>
                  <a:lnTo>
                    <a:pt x="44" y="58"/>
                  </a:lnTo>
                  <a:lnTo>
                    <a:pt x="42" y="58"/>
                  </a:lnTo>
                  <a:lnTo>
                    <a:pt x="38" y="58"/>
                  </a:lnTo>
                  <a:lnTo>
                    <a:pt x="38" y="58"/>
                  </a:lnTo>
                  <a:lnTo>
                    <a:pt x="38" y="58"/>
                  </a:lnTo>
                  <a:lnTo>
                    <a:pt x="38" y="62"/>
                  </a:lnTo>
                  <a:lnTo>
                    <a:pt x="36" y="64"/>
                  </a:lnTo>
                  <a:lnTo>
                    <a:pt x="10" y="84"/>
                  </a:lnTo>
                  <a:lnTo>
                    <a:pt x="10" y="84"/>
                  </a:lnTo>
                  <a:lnTo>
                    <a:pt x="6" y="84"/>
                  </a:lnTo>
                  <a:lnTo>
                    <a:pt x="0" y="82"/>
                  </a:lnTo>
                  <a:lnTo>
                    <a:pt x="0" y="82"/>
                  </a:lnTo>
                  <a:lnTo>
                    <a:pt x="0" y="82"/>
                  </a:lnTo>
                  <a:lnTo>
                    <a:pt x="0" y="78"/>
                  </a:lnTo>
                  <a:lnTo>
                    <a:pt x="2" y="72"/>
                  </a:lnTo>
                  <a:lnTo>
                    <a:pt x="28" y="54"/>
                  </a:lnTo>
                  <a:lnTo>
                    <a:pt x="28" y="54"/>
                  </a:lnTo>
                  <a:lnTo>
                    <a:pt x="30" y="52"/>
                  </a:lnTo>
                  <a:lnTo>
                    <a:pt x="34" y="52"/>
                  </a:lnTo>
                  <a:lnTo>
                    <a:pt x="34" y="52"/>
                  </a:lnTo>
                  <a:lnTo>
                    <a:pt x="34" y="52"/>
                  </a:lnTo>
                  <a:lnTo>
                    <a:pt x="34" y="48"/>
                  </a:lnTo>
                  <a:lnTo>
                    <a:pt x="36" y="46"/>
                  </a:lnTo>
                  <a:lnTo>
                    <a:pt x="52" y="34"/>
                  </a:lnTo>
                  <a:lnTo>
                    <a:pt x="52"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5" name="Freeform 787"/>
            <p:cNvSpPr>
              <a:spLocks/>
            </p:cNvSpPr>
            <p:nvPr/>
          </p:nvSpPr>
          <p:spPr bwMode="auto">
            <a:xfrm>
              <a:off x="4343" y="360"/>
              <a:ext cx="68" cy="62"/>
            </a:xfrm>
            <a:custGeom>
              <a:avLst/>
              <a:gdLst>
                <a:gd name="T0" fmla="*/ 64 w 68"/>
                <a:gd name="T1" fmla="*/ 18 h 62"/>
                <a:gd name="T2" fmla="*/ 64 w 68"/>
                <a:gd name="T3" fmla="*/ 18 h 62"/>
                <a:gd name="T4" fmla="*/ 68 w 68"/>
                <a:gd name="T5" fmla="*/ 22 h 62"/>
                <a:gd name="T6" fmla="*/ 68 w 68"/>
                <a:gd name="T7" fmla="*/ 20 h 62"/>
                <a:gd name="T8" fmla="*/ 60 w 68"/>
                <a:gd name="T9" fmla="*/ 10 h 62"/>
                <a:gd name="T10" fmla="*/ 52 w 68"/>
                <a:gd name="T11" fmla="*/ 0 h 62"/>
                <a:gd name="T12" fmla="*/ 52 w 68"/>
                <a:gd name="T13" fmla="*/ 0 h 62"/>
                <a:gd name="T14" fmla="*/ 54 w 68"/>
                <a:gd name="T15" fmla="*/ 4 h 62"/>
                <a:gd name="T16" fmla="*/ 54 w 68"/>
                <a:gd name="T17" fmla="*/ 4 h 62"/>
                <a:gd name="T18" fmla="*/ 38 w 68"/>
                <a:gd name="T19" fmla="*/ 16 h 62"/>
                <a:gd name="T20" fmla="*/ 38 w 68"/>
                <a:gd name="T21" fmla="*/ 16 h 62"/>
                <a:gd name="T22" fmla="*/ 36 w 68"/>
                <a:gd name="T23" fmla="*/ 20 h 62"/>
                <a:gd name="T24" fmla="*/ 36 w 68"/>
                <a:gd name="T25" fmla="*/ 24 h 62"/>
                <a:gd name="T26" fmla="*/ 36 w 68"/>
                <a:gd name="T27" fmla="*/ 24 h 62"/>
                <a:gd name="T28" fmla="*/ 36 w 68"/>
                <a:gd name="T29" fmla="*/ 24 h 62"/>
                <a:gd name="T30" fmla="*/ 32 w 68"/>
                <a:gd name="T31" fmla="*/ 22 h 62"/>
                <a:gd name="T32" fmla="*/ 28 w 68"/>
                <a:gd name="T33" fmla="*/ 24 h 62"/>
                <a:gd name="T34" fmla="*/ 2 w 68"/>
                <a:gd name="T35" fmla="*/ 46 h 62"/>
                <a:gd name="T36" fmla="*/ 2 w 68"/>
                <a:gd name="T37" fmla="*/ 46 h 62"/>
                <a:gd name="T38" fmla="*/ 0 w 68"/>
                <a:gd name="T39" fmla="*/ 48 h 62"/>
                <a:gd name="T40" fmla="*/ 0 w 68"/>
                <a:gd name="T41" fmla="*/ 52 h 62"/>
                <a:gd name="T42" fmla="*/ 2 w 68"/>
                <a:gd name="T43" fmla="*/ 58 h 62"/>
                <a:gd name="T44" fmla="*/ 2 w 68"/>
                <a:gd name="T45" fmla="*/ 58 h 62"/>
                <a:gd name="T46" fmla="*/ 2 w 68"/>
                <a:gd name="T47" fmla="*/ 58 h 62"/>
                <a:gd name="T48" fmla="*/ 8 w 68"/>
                <a:gd name="T49" fmla="*/ 62 h 62"/>
                <a:gd name="T50" fmla="*/ 10 w 68"/>
                <a:gd name="T51" fmla="*/ 62 h 62"/>
                <a:gd name="T52" fmla="*/ 14 w 68"/>
                <a:gd name="T53" fmla="*/ 60 h 62"/>
                <a:gd name="T54" fmla="*/ 40 w 68"/>
                <a:gd name="T55" fmla="*/ 38 h 62"/>
                <a:gd name="T56" fmla="*/ 40 w 68"/>
                <a:gd name="T57" fmla="*/ 38 h 62"/>
                <a:gd name="T58" fmla="*/ 42 w 68"/>
                <a:gd name="T59" fmla="*/ 36 h 62"/>
                <a:gd name="T60" fmla="*/ 42 w 68"/>
                <a:gd name="T61" fmla="*/ 32 h 62"/>
                <a:gd name="T62" fmla="*/ 42 w 68"/>
                <a:gd name="T63" fmla="*/ 32 h 62"/>
                <a:gd name="T64" fmla="*/ 42 w 68"/>
                <a:gd name="T65" fmla="*/ 32 h 62"/>
                <a:gd name="T66" fmla="*/ 46 w 68"/>
                <a:gd name="T67" fmla="*/ 32 h 62"/>
                <a:gd name="T68" fmla="*/ 50 w 68"/>
                <a:gd name="T69" fmla="*/ 30 h 62"/>
                <a:gd name="T70" fmla="*/ 64 w 68"/>
                <a:gd name="T71" fmla="*/ 18 h 62"/>
                <a:gd name="T72" fmla="*/ 64 w 68"/>
                <a:gd name="T7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2">
                  <a:moveTo>
                    <a:pt x="64" y="18"/>
                  </a:moveTo>
                  <a:lnTo>
                    <a:pt x="64" y="18"/>
                  </a:lnTo>
                  <a:lnTo>
                    <a:pt x="68" y="22"/>
                  </a:lnTo>
                  <a:lnTo>
                    <a:pt x="68" y="20"/>
                  </a:lnTo>
                  <a:lnTo>
                    <a:pt x="60" y="10"/>
                  </a:lnTo>
                  <a:lnTo>
                    <a:pt x="52" y="0"/>
                  </a:lnTo>
                  <a:lnTo>
                    <a:pt x="52" y="0"/>
                  </a:lnTo>
                  <a:lnTo>
                    <a:pt x="54" y="4"/>
                  </a:lnTo>
                  <a:lnTo>
                    <a:pt x="54" y="4"/>
                  </a:lnTo>
                  <a:lnTo>
                    <a:pt x="38" y="16"/>
                  </a:lnTo>
                  <a:lnTo>
                    <a:pt x="38" y="16"/>
                  </a:lnTo>
                  <a:lnTo>
                    <a:pt x="36" y="20"/>
                  </a:lnTo>
                  <a:lnTo>
                    <a:pt x="36" y="24"/>
                  </a:lnTo>
                  <a:lnTo>
                    <a:pt x="36" y="24"/>
                  </a:lnTo>
                  <a:lnTo>
                    <a:pt x="36" y="24"/>
                  </a:lnTo>
                  <a:lnTo>
                    <a:pt x="32" y="22"/>
                  </a:lnTo>
                  <a:lnTo>
                    <a:pt x="28" y="24"/>
                  </a:lnTo>
                  <a:lnTo>
                    <a:pt x="2" y="46"/>
                  </a:lnTo>
                  <a:lnTo>
                    <a:pt x="2" y="46"/>
                  </a:lnTo>
                  <a:lnTo>
                    <a:pt x="0" y="48"/>
                  </a:lnTo>
                  <a:lnTo>
                    <a:pt x="0" y="52"/>
                  </a:lnTo>
                  <a:lnTo>
                    <a:pt x="2" y="58"/>
                  </a:lnTo>
                  <a:lnTo>
                    <a:pt x="2" y="58"/>
                  </a:lnTo>
                  <a:lnTo>
                    <a:pt x="2" y="58"/>
                  </a:lnTo>
                  <a:lnTo>
                    <a:pt x="8" y="62"/>
                  </a:lnTo>
                  <a:lnTo>
                    <a:pt x="10" y="62"/>
                  </a:lnTo>
                  <a:lnTo>
                    <a:pt x="14" y="60"/>
                  </a:lnTo>
                  <a:lnTo>
                    <a:pt x="40" y="38"/>
                  </a:lnTo>
                  <a:lnTo>
                    <a:pt x="40" y="38"/>
                  </a:lnTo>
                  <a:lnTo>
                    <a:pt x="42" y="36"/>
                  </a:lnTo>
                  <a:lnTo>
                    <a:pt x="42" y="32"/>
                  </a:lnTo>
                  <a:lnTo>
                    <a:pt x="42" y="32"/>
                  </a:lnTo>
                  <a:lnTo>
                    <a:pt x="42" y="32"/>
                  </a:lnTo>
                  <a:lnTo>
                    <a:pt x="46" y="32"/>
                  </a:lnTo>
                  <a:lnTo>
                    <a:pt x="50" y="30"/>
                  </a:lnTo>
                  <a:lnTo>
                    <a:pt x="64" y="18"/>
                  </a:lnTo>
                  <a:lnTo>
                    <a:pt x="64"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6" name="Freeform 788"/>
            <p:cNvSpPr>
              <a:spLocks/>
            </p:cNvSpPr>
            <p:nvPr/>
          </p:nvSpPr>
          <p:spPr bwMode="auto">
            <a:xfrm>
              <a:off x="4089" y="242"/>
              <a:ext cx="70" cy="102"/>
            </a:xfrm>
            <a:custGeom>
              <a:avLst/>
              <a:gdLst>
                <a:gd name="T0" fmla="*/ 32 w 70"/>
                <a:gd name="T1" fmla="*/ 38 h 102"/>
                <a:gd name="T2" fmla="*/ 32 w 70"/>
                <a:gd name="T3" fmla="*/ 38 h 102"/>
                <a:gd name="T4" fmla="*/ 20 w 70"/>
                <a:gd name="T5" fmla="*/ 38 h 102"/>
                <a:gd name="T6" fmla="*/ 10 w 70"/>
                <a:gd name="T7" fmla="*/ 38 h 102"/>
                <a:gd name="T8" fmla="*/ 4 w 70"/>
                <a:gd name="T9" fmla="*/ 36 h 102"/>
                <a:gd name="T10" fmla="*/ 0 w 70"/>
                <a:gd name="T11" fmla="*/ 30 h 102"/>
                <a:gd name="T12" fmla="*/ 0 w 70"/>
                <a:gd name="T13" fmla="*/ 30 h 102"/>
                <a:gd name="T14" fmla="*/ 0 w 70"/>
                <a:gd name="T15" fmla="*/ 26 h 102"/>
                <a:gd name="T16" fmla="*/ 0 w 70"/>
                <a:gd name="T17" fmla="*/ 22 h 102"/>
                <a:gd name="T18" fmla="*/ 6 w 70"/>
                <a:gd name="T19" fmla="*/ 16 h 102"/>
                <a:gd name="T20" fmla="*/ 16 w 70"/>
                <a:gd name="T21" fmla="*/ 8 h 102"/>
                <a:gd name="T22" fmla="*/ 30 w 70"/>
                <a:gd name="T23" fmla="*/ 4 h 102"/>
                <a:gd name="T24" fmla="*/ 30 w 70"/>
                <a:gd name="T25" fmla="*/ 4 h 102"/>
                <a:gd name="T26" fmla="*/ 44 w 70"/>
                <a:gd name="T27" fmla="*/ 0 h 102"/>
                <a:gd name="T28" fmla="*/ 56 w 70"/>
                <a:gd name="T29" fmla="*/ 0 h 102"/>
                <a:gd name="T30" fmla="*/ 64 w 70"/>
                <a:gd name="T31" fmla="*/ 4 h 102"/>
                <a:gd name="T32" fmla="*/ 68 w 70"/>
                <a:gd name="T33" fmla="*/ 6 h 102"/>
                <a:gd name="T34" fmla="*/ 70 w 70"/>
                <a:gd name="T35" fmla="*/ 10 h 102"/>
                <a:gd name="T36" fmla="*/ 70 w 70"/>
                <a:gd name="T37" fmla="*/ 10 h 102"/>
                <a:gd name="T38" fmla="*/ 68 w 70"/>
                <a:gd name="T39" fmla="*/ 16 h 102"/>
                <a:gd name="T40" fmla="*/ 64 w 70"/>
                <a:gd name="T41" fmla="*/ 22 h 102"/>
                <a:gd name="T42" fmla="*/ 56 w 70"/>
                <a:gd name="T43" fmla="*/ 28 h 102"/>
                <a:gd name="T44" fmla="*/ 46 w 70"/>
                <a:gd name="T45" fmla="*/ 34 h 102"/>
                <a:gd name="T46" fmla="*/ 46 w 70"/>
                <a:gd name="T47" fmla="*/ 34 h 102"/>
                <a:gd name="T48" fmla="*/ 52 w 70"/>
                <a:gd name="T49" fmla="*/ 52 h 102"/>
                <a:gd name="T50" fmla="*/ 52 w 70"/>
                <a:gd name="T51" fmla="*/ 52 h 102"/>
                <a:gd name="T52" fmla="*/ 52 w 70"/>
                <a:gd name="T53" fmla="*/ 56 h 102"/>
                <a:gd name="T54" fmla="*/ 50 w 70"/>
                <a:gd name="T55" fmla="*/ 58 h 102"/>
                <a:gd name="T56" fmla="*/ 50 w 70"/>
                <a:gd name="T57" fmla="*/ 58 h 102"/>
                <a:gd name="T58" fmla="*/ 50 w 70"/>
                <a:gd name="T59" fmla="*/ 58 h 102"/>
                <a:gd name="T60" fmla="*/ 52 w 70"/>
                <a:gd name="T61" fmla="*/ 60 h 102"/>
                <a:gd name="T62" fmla="*/ 54 w 70"/>
                <a:gd name="T63" fmla="*/ 62 h 102"/>
                <a:gd name="T64" fmla="*/ 64 w 70"/>
                <a:gd name="T65" fmla="*/ 94 h 102"/>
                <a:gd name="T66" fmla="*/ 64 w 70"/>
                <a:gd name="T67" fmla="*/ 94 h 102"/>
                <a:gd name="T68" fmla="*/ 62 w 70"/>
                <a:gd name="T69" fmla="*/ 98 h 102"/>
                <a:gd name="T70" fmla="*/ 58 w 70"/>
                <a:gd name="T71" fmla="*/ 102 h 102"/>
                <a:gd name="T72" fmla="*/ 58 w 70"/>
                <a:gd name="T73" fmla="*/ 102 h 102"/>
                <a:gd name="T74" fmla="*/ 58 w 70"/>
                <a:gd name="T75" fmla="*/ 102 h 102"/>
                <a:gd name="T76" fmla="*/ 54 w 70"/>
                <a:gd name="T77" fmla="*/ 102 h 102"/>
                <a:gd name="T78" fmla="*/ 50 w 70"/>
                <a:gd name="T79" fmla="*/ 98 h 102"/>
                <a:gd name="T80" fmla="*/ 42 w 70"/>
                <a:gd name="T81" fmla="*/ 66 h 102"/>
                <a:gd name="T82" fmla="*/ 42 w 70"/>
                <a:gd name="T83" fmla="*/ 66 h 102"/>
                <a:gd name="T84" fmla="*/ 40 w 70"/>
                <a:gd name="T85" fmla="*/ 64 h 102"/>
                <a:gd name="T86" fmla="*/ 42 w 70"/>
                <a:gd name="T87" fmla="*/ 60 h 102"/>
                <a:gd name="T88" fmla="*/ 42 w 70"/>
                <a:gd name="T89" fmla="*/ 60 h 102"/>
                <a:gd name="T90" fmla="*/ 42 w 70"/>
                <a:gd name="T91" fmla="*/ 60 h 102"/>
                <a:gd name="T92" fmla="*/ 40 w 70"/>
                <a:gd name="T93" fmla="*/ 58 h 102"/>
                <a:gd name="T94" fmla="*/ 38 w 70"/>
                <a:gd name="T95" fmla="*/ 56 h 102"/>
                <a:gd name="T96" fmla="*/ 32 w 70"/>
                <a:gd name="T97" fmla="*/ 38 h 102"/>
                <a:gd name="T98" fmla="*/ 32 w 70"/>
                <a:gd name="T99"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2">
                  <a:moveTo>
                    <a:pt x="32" y="38"/>
                  </a:moveTo>
                  <a:lnTo>
                    <a:pt x="32" y="38"/>
                  </a:lnTo>
                  <a:lnTo>
                    <a:pt x="20" y="38"/>
                  </a:lnTo>
                  <a:lnTo>
                    <a:pt x="10" y="38"/>
                  </a:lnTo>
                  <a:lnTo>
                    <a:pt x="4" y="36"/>
                  </a:lnTo>
                  <a:lnTo>
                    <a:pt x="0" y="30"/>
                  </a:lnTo>
                  <a:lnTo>
                    <a:pt x="0" y="30"/>
                  </a:lnTo>
                  <a:lnTo>
                    <a:pt x="0" y="26"/>
                  </a:lnTo>
                  <a:lnTo>
                    <a:pt x="0" y="22"/>
                  </a:lnTo>
                  <a:lnTo>
                    <a:pt x="6" y="16"/>
                  </a:lnTo>
                  <a:lnTo>
                    <a:pt x="16" y="8"/>
                  </a:lnTo>
                  <a:lnTo>
                    <a:pt x="30" y="4"/>
                  </a:lnTo>
                  <a:lnTo>
                    <a:pt x="30" y="4"/>
                  </a:lnTo>
                  <a:lnTo>
                    <a:pt x="44" y="0"/>
                  </a:lnTo>
                  <a:lnTo>
                    <a:pt x="56" y="0"/>
                  </a:lnTo>
                  <a:lnTo>
                    <a:pt x="64" y="4"/>
                  </a:lnTo>
                  <a:lnTo>
                    <a:pt x="68" y="6"/>
                  </a:lnTo>
                  <a:lnTo>
                    <a:pt x="70" y="10"/>
                  </a:lnTo>
                  <a:lnTo>
                    <a:pt x="70" y="10"/>
                  </a:lnTo>
                  <a:lnTo>
                    <a:pt x="68" y="16"/>
                  </a:lnTo>
                  <a:lnTo>
                    <a:pt x="64" y="22"/>
                  </a:lnTo>
                  <a:lnTo>
                    <a:pt x="56" y="28"/>
                  </a:lnTo>
                  <a:lnTo>
                    <a:pt x="46" y="34"/>
                  </a:lnTo>
                  <a:lnTo>
                    <a:pt x="46" y="34"/>
                  </a:lnTo>
                  <a:lnTo>
                    <a:pt x="52" y="52"/>
                  </a:lnTo>
                  <a:lnTo>
                    <a:pt x="52" y="52"/>
                  </a:lnTo>
                  <a:lnTo>
                    <a:pt x="52" y="56"/>
                  </a:lnTo>
                  <a:lnTo>
                    <a:pt x="50" y="58"/>
                  </a:lnTo>
                  <a:lnTo>
                    <a:pt x="50" y="58"/>
                  </a:lnTo>
                  <a:lnTo>
                    <a:pt x="50" y="58"/>
                  </a:lnTo>
                  <a:lnTo>
                    <a:pt x="52" y="60"/>
                  </a:lnTo>
                  <a:lnTo>
                    <a:pt x="54" y="62"/>
                  </a:lnTo>
                  <a:lnTo>
                    <a:pt x="64" y="94"/>
                  </a:lnTo>
                  <a:lnTo>
                    <a:pt x="64" y="94"/>
                  </a:lnTo>
                  <a:lnTo>
                    <a:pt x="62" y="98"/>
                  </a:lnTo>
                  <a:lnTo>
                    <a:pt x="58" y="102"/>
                  </a:lnTo>
                  <a:lnTo>
                    <a:pt x="58" y="102"/>
                  </a:lnTo>
                  <a:lnTo>
                    <a:pt x="58" y="102"/>
                  </a:lnTo>
                  <a:lnTo>
                    <a:pt x="54" y="102"/>
                  </a:lnTo>
                  <a:lnTo>
                    <a:pt x="50" y="98"/>
                  </a:lnTo>
                  <a:lnTo>
                    <a:pt x="42" y="66"/>
                  </a:lnTo>
                  <a:lnTo>
                    <a:pt x="42" y="66"/>
                  </a:lnTo>
                  <a:lnTo>
                    <a:pt x="40" y="64"/>
                  </a:lnTo>
                  <a:lnTo>
                    <a:pt x="42" y="60"/>
                  </a:lnTo>
                  <a:lnTo>
                    <a:pt x="42" y="60"/>
                  </a:lnTo>
                  <a:lnTo>
                    <a:pt x="42" y="60"/>
                  </a:lnTo>
                  <a:lnTo>
                    <a:pt x="40" y="58"/>
                  </a:lnTo>
                  <a:lnTo>
                    <a:pt x="38" y="56"/>
                  </a:lnTo>
                  <a:lnTo>
                    <a:pt x="32" y="38"/>
                  </a:lnTo>
                  <a:lnTo>
                    <a:pt x="32" y="3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7" name="Freeform 789"/>
            <p:cNvSpPr>
              <a:spLocks/>
            </p:cNvSpPr>
            <p:nvPr/>
          </p:nvSpPr>
          <p:spPr bwMode="auto">
            <a:xfrm>
              <a:off x="4113" y="272"/>
              <a:ext cx="44" cy="76"/>
            </a:xfrm>
            <a:custGeom>
              <a:avLst/>
              <a:gdLst>
                <a:gd name="T0" fmla="*/ 22 w 44"/>
                <a:gd name="T1" fmla="*/ 2 h 76"/>
                <a:gd name="T2" fmla="*/ 22 w 44"/>
                <a:gd name="T3" fmla="*/ 2 h 76"/>
                <a:gd name="T4" fmla="*/ 26 w 44"/>
                <a:gd name="T5" fmla="*/ 0 h 76"/>
                <a:gd name="T6" fmla="*/ 26 w 44"/>
                <a:gd name="T7" fmla="*/ 0 h 76"/>
                <a:gd name="T8" fmla="*/ 14 w 44"/>
                <a:gd name="T9" fmla="*/ 4 h 76"/>
                <a:gd name="T10" fmla="*/ 2 w 44"/>
                <a:gd name="T11" fmla="*/ 8 h 76"/>
                <a:gd name="T12" fmla="*/ 0 w 44"/>
                <a:gd name="T13" fmla="*/ 8 h 76"/>
                <a:gd name="T14" fmla="*/ 6 w 44"/>
                <a:gd name="T15" fmla="*/ 8 h 76"/>
                <a:gd name="T16" fmla="*/ 6 w 44"/>
                <a:gd name="T17" fmla="*/ 8 h 76"/>
                <a:gd name="T18" fmla="*/ 12 w 44"/>
                <a:gd name="T19" fmla="*/ 26 h 76"/>
                <a:gd name="T20" fmla="*/ 12 w 44"/>
                <a:gd name="T21" fmla="*/ 26 h 76"/>
                <a:gd name="T22" fmla="*/ 14 w 44"/>
                <a:gd name="T23" fmla="*/ 30 h 76"/>
                <a:gd name="T24" fmla="*/ 18 w 44"/>
                <a:gd name="T25" fmla="*/ 32 h 76"/>
                <a:gd name="T26" fmla="*/ 18 w 44"/>
                <a:gd name="T27" fmla="*/ 32 h 76"/>
                <a:gd name="T28" fmla="*/ 18 w 44"/>
                <a:gd name="T29" fmla="*/ 32 h 76"/>
                <a:gd name="T30" fmla="*/ 16 w 44"/>
                <a:gd name="T31" fmla="*/ 34 h 76"/>
                <a:gd name="T32" fmla="*/ 16 w 44"/>
                <a:gd name="T33" fmla="*/ 38 h 76"/>
                <a:gd name="T34" fmla="*/ 26 w 44"/>
                <a:gd name="T35" fmla="*/ 72 h 76"/>
                <a:gd name="T36" fmla="*/ 26 w 44"/>
                <a:gd name="T37" fmla="*/ 72 h 76"/>
                <a:gd name="T38" fmla="*/ 28 w 44"/>
                <a:gd name="T39" fmla="*/ 74 h 76"/>
                <a:gd name="T40" fmla="*/ 30 w 44"/>
                <a:gd name="T41" fmla="*/ 76 h 76"/>
                <a:gd name="T42" fmla="*/ 36 w 44"/>
                <a:gd name="T43" fmla="*/ 76 h 76"/>
                <a:gd name="T44" fmla="*/ 36 w 44"/>
                <a:gd name="T45" fmla="*/ 76 h 76"/>
                <a:gd name="T46" fmla="*/ 36 w 44"/>
                <a:gd name="T47" fmla="*/ 76 h 76"/>
                <a:gd name="T48" fmla="*/ 42 w 44"/>
                <a:gd name="T49" fmla="*/ 72 h 76"/>
                <a:gd name="T50" fmla="*/ 44 w 44"/>
                <a:gd name="T51" fmla="*/ 68 h 76"/>
                <a:gd name="T52" fmla="*/ 44 w 44"/>
                <a:gd name="T53" fmla="*/ 66 h 76"/>
                <a:gd name="T54" fmla="*/ 32 w 44"/>
                <a:gd name="T55" fmla="*/ 34 h 76"/>
                <a:gd name="T56" fmla="*/ 32 w 44"/>
                <a:gd name="T57" fmla="*/ 34 h 76"/>
                <a:gd name="T58" fmla="*/ 30 w 44"/>
                <a:gd name="T59" fmla="*/ 30 h 76"/>
                <a:gd name="T60" fmla="*/ 28 w 44"/>
                <a:gd name="T61" fmla="*/ 28 h 76"/>
                <a:gd name="T62" fmla="*/ 28 w 44"/>
                <a:gd name="T63" fmla="*/ 28 h 76"/>
                <a:gd name="T64" fmla="*/ 28 w 44"/>
                <a:gd name="T65" fmla="*/ 28 h 76"/>
                <a:gd name="T66" fmla="*/ 30 w 44"/>
                <a:gd name="T67" fmla="*/ 26 h 76"/>
                <a:gd name="T68" fmla="*/ 28 w 44"/>
                <a:gd name="T69" fmla="*/ 22 h 76"/>
                <a:gd name="T70" fmla="*/ 22 w 44"/>
                <a:gd name="T71" fmla="*/ 2 h 76"/>
                <a:gd name="T72" fmla="*/ 22 w 44"/>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76">
                  <a:moveTo>
                    <a:pt x="22" y="2"/>
                  </a:moveTo>
                  <a:lnTo>
                    <a:pt x="22" y="2"/>
                  </a:lnTo>
                  <a:lnTo>
                    <a:pt x="26" y="0"/>
                  </a:lnTo>
                  <a:lnTo>
                    <a:pt x="26" y="0"/>
                  </a:lnTo>
                  <a:lnTo>
                    <a:pt x="14" y="4"/>
                  </a:lnTo>
                  <a:lnTo>
                    <a:pt x="2" y="8"/>
                  </a:lnTo>
                  <a:lnTo>
                    <a:pt x="0" y="8"/>
                  </a:lnTo>
                  <a:lnTo>
                    <a:pt x="6" y="8"/>
                  </a:lnTo>
                  <a:lnTo>
                    <a:pt x="6" y="8"/>
                  </a:lnTo>
                  <a:lnTo>
                    <a:pt x="12" y="26"/>
                  </a:lnTo>
                  <a:lnTo>
                    <a:pt x="12" y="26"/>
                  </a:lnTo>
                  <a:lnTo>
                    <a:pt x="14" y="30"/>
                  </a:lnTo>
                  <a:lnTo>
                    <a:pt x="18" y="32"/>
                  </a:lnTo>
                  <a:lnTo>
                    <a:pt x="18" y="32"/>
                  </a:lnTo>
                  <a:lnTo>
                    <a:pt x="18" y="32"/>
                  </a:lnTo>
                  <a:lnTo>
                    <a:pt x="16" y="34"/>
                  </a:lnTo>
                  <a:lnTo>
                    <a:pt x="16" y="38"/>
                  </a:lnTo>
                  <a:lnTo>
                    <a:pt x="26" y="72"/>
                  </a:lnTo>
                  <a:lnTo>
                    <a:pt x="26" y="72"/>
                  </a:lnTo>
                  <a:lnTo>
                    <a:pt x="28" y="74"/>
                  </a:lnTo>
                  <a:lnTo>
                    <a:pt x="30" y="76"/>
                  </a:lnTo>
                  <a:lnTo>
                    <a:pt x="36" y="76"/>
                  </a:lnTo>
                  <a:lnTo>
                    <a:pt x="36" y="76"/>
                  </a:lnTo>
                  <a:lnTo>
                    <a:pt x="36" y="76"/>
                  </a:lnTo>
                  <a:lnTo>
                    <a:pt x="42" y="72"/>
                  </a:lnTo>
                  <a:lnTo>
                    <a:pt x="44" y="68"/>
                  </a:lnTo>
                  <a:lnTo>
                    <a:pt x="44" y="66"/>
                  </a:lnTo>
                  <a:lnTo>
                    <a:pt x="32" y="34"/>
                  </a:lnTo>
                  <a:lnTo>
                    <a:pt x="32" y="34"/>
                  </a:lnTo>
                  <a:lnTo>
                    <a:pt x="30" y="30"/>
                  </a:lnTo>
                  <a:lnTo>
                    <a:pt x="28" y="28"/>
                  </a:lnTo>
                  <a:lnTo>
                    <a:pt x="28" y="28"/>
                  </a:lnTo>
                  <a:lnTo>
                    <a:pt x="28" y="28"/>
                  </a:lnTo>
                  <a:lnTo>
                    <a:pt x="30" y="26"/>
                  </a:lnTo>
                  <a:lnTo>
                    <a:pt x="28"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8" name="Freeform 790"/>
            <p:cNvSpPr>
              <a:spLocks/>
            </p:cNvSpPr>
            <p:nvPr/>
          </p:nvSpPr>
          <p:spPr bwMode="auto">
            <a:xfrm>
              <a:off x="3989" y="296"/>
              <a:ext cx="88" cy="94"/>
            </a:xfrm>
            <a:custGeom>
              <a:avLst/>
              <a:gdLst>
                <a:gd name="T0" fmla="*/ 36 w 88"/>
                <a:gd name="T1" fmla="*/ 44 h 94"/>
                <a:gd name="T2" fmla="*/ 36 w 88"/>
                <a:gd name="T3" fmla="*/ 44 h 94"/>
                <a:gd name="T4" fmla="*/ 26 w 88"/>
                <a:gd name="T5" fmla="*/ 50 h 94"/>
                <a:gd name="T6" fmla="*/ 16 w 88"/>
                <a:gd name="T7" fmla="*/ 54 h 94"/>
                <a:gd name="T8" fmla="*/ 8 w 88"/>
                <a:gd name="T9" fmla="*/ 54 h 94"/>
                <a:gd name="T10" fmla="*/ 2 w 88"/>
                <a:gd name="T11" fmla="*/ 50 h 94"/>
                <a:gd name="T12" fmla="*/ 2 w 88"/>
                <a:gd name="T13" fmla="*/ 50 h 94"/>
                <a:gd name="T14" fmla="*/ 2 w 88"/>
                <a:gd name="T15" fmla="*/ 48 h 94"/>
                <a:gd name="T16" fmla="*/ 0 w 88"/>
                <a:gd name="T17" fmla="*/ 44 h 94"/>
                <a:gd name="T18" fmla="*/ 4 w 88"/>
                <a:gd name="T19" fmla="*/ 34 h 94"/>
                <a:gd name="T20" fmla="*/ 10 w 88"/>
                <a:gd name="T21" fmla="*/ 24 h 94"/>
                <a:gd name="T22" fmla="*/ 20 w 88"/>
                <a:gd name="T23" fmla="*/ 14 h 94"/>
                <a:gd name="T24" fmla="*/ 20 w 88"/>
                <a:gd name="T25" fmla="*/ 14 h 94"/>
                <a:gd name="T26" fmla="*/ 32 w 88"/>
                <a:gd name="T27" fmla="*/ 6 h 94"/>
                <a:gd name="T28" fmla="*/ 42 w 88"/>
                <a:gd name="T29" fmla="*/ 0 h 94"/>
                <a:gd name="T30" fmla="*/ 52 w 88"/>
                <a:gd name="T31" fmla="*/ 0 h 94"/>
                <a:gd name="T32" fmla="*/ 56 w 88"/>
                <a:gd name="T33" fmla="*/ 2 h 94"/>
                <a:gd name="T34" fmla="*/ 58 w 88"/>
                <a:gd name="T35" fmla="*/ 4 h 94"/>
                <a:gd name="T36" fmla="*/ 58 w 88"/>
                <a:gd name="T37" fmla="*/ 4 h 94"/>
                <a:gd name="T38" fmla="*/ 60 w 88"/>
                <a:gd name="T39" fmla="*/ 10 h 94"/>
                <a:gd name="T40" fmla="*/ 58 w 88"/>
                <a:gd name="T41" fmla="*/ 16 h 94"/>
                <a:gd name="T42" fmla="*/ 54 w 88"/>
                <a:gd name="T43" fmla="*/ 26 h 94"/>
                <a:gd name="T44" fmla="*/ 46 w 88"/>
                <a:gd name="T45" fmla="*/ 36 h 94"/>
                <a:gd name="T46" fmla="*/ 46 w 88"/>
                <a:gd name="T47" fmla="*/ 36 h 94"/>
                <a:gd name="T48" fmla="*/ 58 w 88"/>
                <a:gd name="T49" fmla="*/ 50 h 94"/>
                <a:gd name="T50" fmla="*/ 58 w 88"/>
                <a:gd name="T51" fmla="*/ 50 h 94"/>
                <a:gd name="T52" fmla="*/ 60 w 88"/>
                <a:gd name="T53" fmla="*/ 52 h 94"/>
                <a:gd name="T54" fmla="*/ 60 w 88"/>
                <a:gd name="T55" fmla="*/ 56 h 94"/>
                <a:gd name="T56" fmla="*/ 60 w 88"/>
                <a:gd name="T57" fmla="*/ 56 h 94"/>
                <a:gd name="T58" fmla="*/ 60 w 88"/>
                <a:gd name="T59" fmla="*/ 56 h 94"/>
                <a:gd name="T60" fmla="*/ 64 w 88"/>
                <a:gd name="T61" fmla="*/ 56 h 94"/>
                <a:gd name="T62" fmla="*/ 66 w 88"/>
                <a:gd name="T63" fmla="*/ 58 h 94"/>
                <a:gd name="T64" fmla="*/ 88 w 88"/>
                <a:gd name="T65" fmla="*/ 82 h 94"/>
                <a:gd name="T66" fmla="*/ 88 w 88"/>
                <a:gd name="T67" fmla="*/ 82 h 94"/>
                <a:gd name="T68" fmla="*/ 88 w 88"/>
                <a:gd name="T69" fmla="*/ 88 h 94"/>
                <a:gd name="T70" fmla="*/ 86 w 88"/>
                <a:gd name="T71" fmla="*/ 92 h 94"/>
                <a:gd name="T72" fmla="*/ 86 w 88"/>
                <a:gd name="T73" fmla="*/ 92 h 94"/>
                <a:gd name="T74" fmla="*/ 86 w 88"/>
                <a:gd name="T75" fmla="*/ 92 h 94"/>
                <a:gd name="T76" fmla="*/ 82 w 88"/>
                <a:gd name="T77" fmla="*/ 94 h 94"/>
                <a:gd name="T78" fmla="*/ 76 w 88"/>
                <a:gd name="T79" fmla="*/ 92 h 94"/>
                <a:gd name="T80" fmla="*/ 56 w 88"/>
                <a:gd name="T81" fmla="*/ 68 h 94"/>
                <a:gd name="T82" fmla="*/ 56 w 88"/>
                <a:gd name="T83" fmla="*/ 68 h 94"/>
                <a:gd name="T84" fmla="*/ 54 w 88"/>
                <a:gd name="T85" fmla="*/ 64 h 94"/>
                <a:gd name="T86" fmla="*/ 54 w 88"/>
                <a:gd name="T87" fmla="*/ 60 h 94"/>
                <a:gd name="T88" fmla="*/ 54 w 88"/>
                <a:gd name="T89" fmla="*/ 60 h 94"/>
                <a:gd name="T90" fmla="*/ 54 w 88"/>
                <a:gd name="T91" fmla="*/ 60 h 94"/>
                <a:gd name="T92" fmla="*/ 52 w 88"/>
                <a:gd name="T93" fmla="*/ 60 h 94"/>
                <a:gd name="T94" fmla="*/ 48 w 88"/>
                <a:gd name="T95" fmla="*/ 58 h 94"/>
                <a:gd name="T96" fmla="*/ 36 w 88"/>
                <a:gd name="T97" fmla="*/ 44 h 94"/>
                <a:gd name="T98" fmla="*/ 36 w 88"/>
                <a:gd name="T99" fmla="*/ 4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94">
                  <a:moveTo>
                    <a:pt x="36" y="44"/>
                  </a:moveTo>
                  <a:lnTo>
                    <a:pt x="36" y="44"/>
                  </a:lnTo>
                  <a:lnTo>
                    <a:pt x="26" y="50"/>
                  </a:lnTo>
                  <a:lnTo>
                    <a:pt x="16" y="54"/>
                  </a:lnTo>
                  <a:lnTo>
                    <a:pt x="8" y="54"/>
                  </a:lnTo>
                  <a:lnTo>
                    <a:pt x="2" y="50"/>
                  </a:lnTo>
                  <a:lnTo>
                    <a:pt x="2" y="50"/>
                  </a:lnTo>
                  <a:lnTo>
                    <a:pt x="2" y="48"/>
                  </a:lnTo>
                  <a:lnTo>
                    <a:pt x="0" y="44"/>
                  </a:lnTo>
                  <a:lnTo>
                    <a:pt x="4" y="34"/>
                  </a:lnTo>
                  <a:lnTo>
                    <a:pt x="10" y="24"/>
                  </a:lnTo>
                  <a:lnTo>
                    <a:pt x="20" y="14"/>
                  </a:lnTo>
                  <a:lnTo>
                    <a:pt x="20" y="14"/>
                  </a:lnTo>
                  <a:lnTo>
                    <a:pt x="32" y="6"/>
                  </a:lnTo>
                  <a:lnTo>
                    <a:pt x="42" y="0"/>
                  </a:lnTo>
                  <a:lnTo>
                    <a:pt x="52" y="0"/>
                  </a:lnTo>
                  <a:lnTo>
                    <a:pt x="56" y="2"/>
                  </a:lnTo>
                  <a:lnTo>
                    <a:pt x="58" y="4"/>
                  </a:lnTo>
                  <a:lnTo>
                    <a:pt x="58" y="4"/>
                  </a:lnTo>
                  <a:lnTo>
                    <a:pt x="60" y="10"/>
                  </a:lnTo>
                  <a:lnTo>
                    <a:pt x="58" y="16"/>
                  </a:lnTo>
                  <a:lnTo>
                    <a:pt x="54" y="26"/>
                  </a:lnTo>
                  <a:lnTo>
                    <a:pt x="46" y="36"/>
                  </a:lnTo>
                  <a:lnTo>
                    <a:pt x="46" y="36"/>
                  </a:lnTo>
                  <a:lnTo>
                    <a:pt x="58" y="50"/>
                  </a:lnTo>
                  <a:lnTo>
                    <a:pt x="58" y="50"/>
                  </a:lnTo>
                  <a:lnTo>
                    <a:pt x="60" y="52"/>
                  </a:lnTo>
                  <a:lnTo>
                    <a:pt x="60" y="56"/>
                  </a:lnTo>
                  <a:lnTo>
                    <a:pt x="60" y="56"/>
                  </a:lnTo>
                  <a:lnTo>
                    <a:pt x="60" y="56"/>
                  </a:lnTo>
                  <a:lnTo>
                    <a:pt x="64" y="56"/>
                  </a:lnTo>
                  <a:lnTo>
                    <a:pt x="66" y="58"/>
                  </a:lnTo>
                  <a:lnTo>
                    <a:pt x="88" y="82"/>
                  </a:lnTo>
                  <a:lnTo>
                    <a:pt x="88" y="82"/>
                  </a:lnTo>
                  <a:lnTo>
                    <a:pt x="88" y="88"/>
                  </a:lnTo>
                  <a:lnTo>
                    <a:pt x="86" y="92"/>
                  </a:lnTo>
                  <a:lnTo>
                    <a:pt x="86" y="92"/>
                  </a:lnTo>
                  <a:lnTo>
                    <a:pt x="86" y="92"/>
                  </a:lnTo>
                  <a:lnTo>
                    <a:pt x="82" y="94"/>
                  </a:lnTo>
                  <a:lnTo>
                    <a:pt x="76" y="92"/>
                  </a:lnTo>
                  <a:lnTo>
                    <a:pt x="56" y="68"/>
                  </a:lnTo>
                  <a:lnTo>
                    <a:pt x="56" y="68"/>
                  </a:lnTo>
                  <a:lnTo>
                    <a:pt x="54" y="64"/>
                  </a:lnTo>
                  <a:lnTo>
                    <a:pt x="54" y="60"/>
                  </a:lnTo>
                  <a:lnTo>
                    <a:pt x="54" y="60"/>
                  </a:lnTo>
                  <a:lnTo>
                    <a:pt x="54" y="60"/>
                  </a:lnTo>
                  <a:lnTo>
                    <a:pt x="52" y="60"/>
                  </a:lnTo>
                  <a:lnTo>
                    <a:pt x="48" y="58"/>
                  </a:lnTo>
                  <a:lnTo>
                    <a:pt x="36" y="44"/>
                  </a:lnTo>
                  <a:lnTo>
                    <a:pt x="36" y="4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39" name="Freeform 791"/>
            <p:cNvSpPr>
              <a:spLocks/>
            </p:cNvSpPr>
            <p:nvPr/>
          </p:nvSpPr>
          <p:spPr bwMode="auto">
            <a:xfrm>
              <a:off x="4019" y="326"/>
              <a:ext cx="62" cy="66"/>
            </a:xfrm>
            <a:custGeom>
              <a:avLst/>
              <a:gdLst>
                <a:gd name="T0" fmla="*/ 16 w 62"/>
                <a:gd name="T1" fmla="*/ 4 h 66"/>
                <a:gd name="T2" fmla="*/ 16 w 62"/>
                <a:gd name="T3" fmla="*/ 4 h 66"/>
                <a:gd name="T4" fmla="*/ 20 w 62"/>
                <a:gd name="T5" fmla="*/ 0 h 66"/>
                <a:gd name="T6" fmla="*/ 18 w 62"/>
                <a:gd name="T7" fmla="*/ 0 h 66"/>
                <a:gd name="T8" fmla="*/ 10 w 62"/>
                <a:gd name="T9" fmla="*/ 8 h 66"/>
                <a:gd name="T10" fmla="*/ 0 w 62"/>
                <a:gd name="T11" fmla="*/ 16 h 66"/>
                <a:gd name="T12" fmla="*/ 0 w 62"/>
                <a:gd name="T13" fmla="*/ 18 h 66"/>
                <a:gd name="T14" fmla="*/ 4 w 62"/>
                <a:gd name="T15" fmla="*/ 16 h 66"/>
                <a:gd name="T16" fmla="*/ 4 w 62"/>
                <a:gd name="T17" fmla="*/ 16 h 66"/>
                <a:gd name="T18" fmla="*/ 16 w 62"/>
                <a:gd name="T19" fmla="*/ 30 h 66"/>
                <a:gd name="T20" fmla="*/ 16 w 62"/>
                <a:gd name="T21" fmla="*/ 30 h 66"/>
                <a:gd name="T22" fmla="*/ 20 w 62"/>
                <a:gd name="T23" fmla="*/ 32 h 66"/>
                <a:gd name="T24" fmla="*/ 24 w 62"/>
                <a:gd name="T25" fmla="*/ 32 h 66"/>
                <a:gd name="T26" fmla="*/ 24 w 62"/>
                <a:gd name="T27" fmla="*/ 32 h 66"/>
                <a:gd name="T28" fmla="*/ 24 w 62"/>
                <a:gd name="T29" fmla="*/ 32 h 66"/>
                <a:gd name="T30" fmla="*/ 24 w 62"/>
                <a:gd name="T31" fmla="*/ 36 h 66"/>
                <a:gd name="T32" fmla="*/ 26 w 62"/>
                <a:gd name="T33" fmla="*/ 40 h 66"/>
                <a:gd name="T34" fmla="*/ 48 w 62"/>
                <a:gd name="T35" fmla="*/ 64 h 66"/>
                <a:gd name="T36" fmla="*/ 48 w 62"/>
                <a:gd name="T37" fmla="*/ 64 h 66"/>
                <a:gd name="T38" fmla="*/ 50 w 62"/>
                <a:gd name="T39" fmla="*/ 66 h 66"/>
                <a:gd name="T40" fmla="*/ 54 w 62"/>
                <a:gd name="T41" fmla="*/ 66 h 66"/>
                <a:gd name="T42" fmla="*/ 60 w 62"/>
                <a:gd name="T43" fmla="*/ 64 h 66"/>
                <a:gd name="T44" fmla="*/ 60 w 62"/>
                <a:gd name="T45" fmla="*/ 64 h 66"/>
                <a:gd name="T46" fmla="*/ 60 w 62"/>
                <a:gd name="T47" fmla="*/ 64 h 66"/>
                <a:gd name="T48" fmla="*/ 62 w 62"/>
                <a:gd name="T49" fmla="*/ 58 h 66"/>
                <a:gd name="T50" fmla="*/ 62 w 62"/>
                <a:gd name="T51" fmla="*/ 56 h 66"/>
                <a:gd name="T52" fmla="*/ 62 w 62"/>
                <a:gd name="T53" fmla="*/ 54 h 66"/>
                <a:gd name="T54" fmla="*/ 38 w 62"/>
                <a:gd name="T55" fmla="*/ 28 h 66"/>
                <a:gd name="T56" fmla="*/ 38 w 62"/>
                <a:gd name="T57" fmla="*/ 28 h 66"/>
                <a:gd name="T58" fmla="*/ 36 w 62"/>
                <a:gd name="T59" fmla="*/ 26 h 66"/>
                <a:gd name="T60" fmla="*/ 32 w 62"/>
                <a:gd name="T61" fmla="*/ 26 h 66"/>
                <a:gd name="T62" fmla="*/ 32 w 62"/>
                <a:gd name="T63" fmla="*/ 26 h 66"/>
                <a:gd name="T64" fmla="*/ 32 w 62"/>
                <a:gd name="T65" fmla="*/ 26 h 66"/>
                <a:gd name="T66" fmla="*/ 32 w 62"/>
                <a:gd name="T67" fmla="*/ 22 h 66"/>
                <a:gd name="T68" fmla="*/ 30 w 62"/>
                <a:gd name="T69" fmla="*/ 18 h 66"/>
                <a:gd name="T70" fmla="*/ 16 w 62"/>
                <a:gd name="T71" fmla="*/ 4 h 66"/>
                <a:gd name="T72" fmla="*/ 16 w 62"/>
                <a:gd name="T73"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6">
                  <a:moveTo>
                    <a:pt x="16" y="4"/>
                  </a:moveTo>
                  <a:lnTo>
                    <a:pt x="16" y="4"/>
                  </a:lnTo>
                  <a:lnTo>
                    <a:pt x="20" y="0"/>
                  </a:lnTo>
                  <a:lnTo>
                    <a:pt x="18" y="0"/>
                  </a:lnTo>
                  <a:lnTo>
                    <a:pt x="10" y="8"/>
                  </a:lnTo>
                  <a:lnTo>
                    <a:pt x="0" y="16"/>
                  </a:lnTo>
                  <a:lnTo>
                    <a:pt x="0" y="18"/>
                  </a:lnTo>
                  <a:lnTo>
                    <a:pt x="4" y="16"/>
                  </a:lnTo>
                  <a:lnTo>
                    <a:pt x="4" y="16"/>
                  </a:lnTo>
                  <a:lnTo>
                    <a:pt x="16" y="30"/>
                  </a:lnTo>
                  <a:lnTo>
                    <a:pt x="16" y="30"/>
                  </a:lnTo>
                  <a:lnTo>
                    <a:pt x="20" y="32"/>
                  </a:lnTo>
                  <a:lnTo>
                    <a:pt x="24" y="32"/>
                  </a:lnTo>
                  <a:lnTo>
                    <a:pt x="24" y="32"/>
                  </a:lnTo>
                  <a:lnTo>
                    <a:pt x="24" y="32"/>
                  </a:lnTo>
                  <a:lnTo>
                    <a:pt x="24" y="36"/>
                  </a:lnTo>
                  <a:lnTo>
                    <a:pt x="26" y="40"/>
                  </a:lnTo>
                  <a:lnTo>
                    <a:pt x="48" y="64"/>
                  </a:lnTo>
                  <a:lnTo>
                    <a:pt x="48" y="64"/>
                  </a:lnTo>
                  <a:lnTo>
                    <a:pt x="50" y="66"/>
                  </a:lnTo>
                  <a:lnTo>
                    <a:pt x="54" y="66"/>
                  </a:lnTo>
                  <a:lnTo>
                    <a:pt x="60" y="64"/>
                  </a:lnTo>
                  <a:lnTo>
                    <a:pt x="60" y="64"/>
                  </a:lnTo>
                  <a:lnTo>
                    <a:pt x="60" y="64"/>
                  </a:lnTo>
                  <a:lnTo>
                    <a:pt x="62" y="58"/>
                  </a:lnTo>
                  <a:lnTo>
                    <a:pt x="62" y="56"/>
                  </a:lnTo>
                  <a:lnTo>
                    <a:pt x="62" y="54"/>
                  </a:lnTo>
                  <a:lnTo>
                    <a:pt x="38" y="28"/>
                  </a:lnTo>
                  <a:lnTo>
                    <a:pt x="38" y="28"/>
                  </a:lnTo>
                  <a:lnTo>
                    <a:pt x="36" y="26"/>
                  </a:lnTo>
                  <a:lnTo>
                    <a:pt x="32" y="26"/>
                  </a:lnTo>
                  <a:lnTo>
                    <a:pt x="32" y="26"/>
                  </a:lnTo>
                  <a:lnTo>
                    <a:pt x="32" y="26"/>
                  </a:lnTo>
                  <a:lnTo>
                    <a:pt x="32" y="22"/>
                  </a:lnTo>
                  <a:lnTo>
                    <a:pt x="30" y="18"/>
                  </a:lnTo>
                  <a:lnTo>
                    <a:pt x="16" y="4"/>
                  </a:lnTo>
                  <a:lnTo>
                    <a:pt x="1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0" name="Freeform 792"/>
            <p:cNvSpPr>
              <a:spLocks/>
            </p:cNvSpPr>
            <p:nvPr/>
          </p:nvSpPr>
          <p:spPr bwMode="auto">
            <a:xfrm>
              <a:off x="3937" y="368"/>
              <a:ext cx="100" cy="72"/>
            </a:xfrm>
            <a:custGeom>
              <a:avLst/>
              <a:gdLst>
                <a:gd name="T0" fmla="*/ 34 w 100"/>
                <a:gd name="T1" fmla="*/ 48 h 72"/>
                <a:gd name="T2" fmla="*/ 34 w 100"/>
                <a:gd name="T3" fmla="*/ 48 h 72"/>
                <a:gd name="T4" fmla="*/ 26 w 100"/>
                <a:gd name="T5" fmla="*/ 58 h 72"/>
                <a:gd name="T6" fmla="*/ 20 w 100"/>
                <a:gd name="T7" fmla="*/ 64 h 72"/>
                <a:gd name="T8" fmla="*/ 12 w 100"/>
                <a:gd name="T9" fmla="*/ 68 h 72"/>
                <a:gd name="T10" fmla="*/ 6 w 100"/>
                <a:gd name="T11" fmla="*/ 68 h 72"/>
                <a:gd name="T12" fmla="*/ 6 w 100"/>
                <a:gd name="T13" fmla="*/ 68 h 72"/>
                <a:gd name="T14" fmla="*/ 4 w 100"/>
                <a:gd name="T15" fmla="*/ 66 h 72"/>
                <a:gd name="T16" fmla="*/ 2 w 100"/>
                <a:gd name="T17" fmla="*/ 64 h 72"/>
                <a:gd name="T18" fmla="*/ 0 w 100"/>
                <a:gd name="T19" fmla="*/ 54 h 72"/>
                <a:gd name="T20" fmla="*/ 0 w 100"/>
                <a:gd name="T21" fmla="*/ 42 h 72"/>
                <a:gd name="T22" fmla="*/ 4 w 100"/>
                <a:gd name="T23" fmla="*/ 28 h 72"/>
                <a:gd name="T24" fmla="*/ 4 w 100"/>
                <a:gd name="T25" fmla="*/ 28 h 72"/>
                <a:gd name="T26" fmla="*/ 10 w 100"/>
                <a:gd name="T27" fmla="*/ 16 h 72"/>
                <a:gd name="T28" fmla="*/ 18 w 100"/>
                <a:gd name="T29" fmla="*/ 6 h 72"/>
                <a:gd name="T30" fmla="*/ 26 w 100"/>
                <a:gd name="T31" fmla="*/ 2 h 72"/>
                <a:gd name="T32" fmla="*/ 30 w 100"/>
                <a:gd name="T33" fmla="*/ 0 h 72"/>
                <a:gd name="T34" fmla="*/ 34 w 100"/>
                <a:gd name="T35" fmla="*/ 2 h 72"/>
                <a:gd name="T36" fmla="*/ 34 w 100"/>
                <a:gd name="T37" fmla="*/ 2 h 72"/>
                <a:gd name="T38" fmla="*/ 38 w 100"/>
                <a:gd name="T39" fmla="*/ 6 h 72"/>
                <a:gd name="T40" fmla="*/ 40 w 100"/>
                <a:gd name="T41" fmla="*/ 14 h 72"/>
                <a:gd name="T42" fmla="*/ 40 w 100"/>
                <a:gd name="T43" fmla="*/ 24 h 72"/>
                <a:gd name="T44" fmla="*/ 38 w 100"/>
                <a:gd name="T45" fmla="*/ 36 h 72"/>
                <a:gd name="T46" fmla="*/ 38 w 100"/>
                <a:gd name="T47" fmla="*/ 36 h 72"/>
                <a:gd name="T48" fmla="*/ 56 w 100"/>
                <a:gd name="T49" fmla="*/ 42 h 72"/>
                <a:gd name="T50" fmla="*/ 56 w 100"/>
                <a:gd name="T51" fmla="*/ 42 h 72"/>
                <a:gd name="T52" fmla="*/ 58 w 100"/>
                <a:gd name="T53" fmla="*/ 44 h 72"/>
                <a:gd name="T54" fmla="*/ 60 w 100"/>
                <a:gd name="T55" fmla="*/ 48 h 72"/>
                <a:gd name="T56" fmla="*/ 60 w 100"/>
                <a:gd name="T57" fmla="*/ 48 h 72"/>
                <a:gd name="T58" fmla="*/ 60 w 100"/>
                <a:gd name="T59" fmla="*/ 48 h 72"/>
                <a:gd name="T60" fmla="*/ 62 w 100"/>
                <a:gd name="T61" fmla="*/ 46 h 72"/>
                <a:gd name="T62" fmla="*/ 66 w 100"/>
                <a:gd name="T63" fmla="*/ 46 h 72"/>
                <a:gd name="T64" fmla="*/ 96 w 100"/>
                <a:gd name="T65" fmla="*/ 58 h 72"/>
                <a:gd name="T66" fmla="*/ 96 w 100"/>
                <a:gd name="T67" fmla="*/ 58 h 72"/>
                <a:gd name="T68" fmla="*/ 100 w 100"/>
                <a:gd name="T69" fmla="*/ 62 h 72"/>
                <a:gd name="T70" fmla="*/ 100 w 100"/>
                <a:gd name="T71" fmla="*/ 68 h 72"/>
                <a:gd name="T72" fmla="*/ 100 w 100"/>
                <a:gd name="T73" fmla="*/ 68 h 72"/>
                <a:gd name="T74" fmla="*/ 100 w 100"/>
                <a:gd name="T75" fmla="*/ 68 h 72"/>
                <a:gd name="T76" fmla="*/ 96 w 100"/>
                <a:gd name="T77" fmla="*/ 72 h 72"/>
                <a:gd name="T78" fmla="*/ 90 w 100"/>
                <a:gd name="T79" fmla="*/ 72 h 72"/>
                <a:gd name="T80" fmla="*/ 62 w 100"/>
                <a:gd name="T81" fmla="*/ 60 h 72"/>
                <a:gd name="T82" fmla="*/ 62 w 100"/>
                <a:gd name="T83" fmla="*/ 60 h 72"/>
                <a:gd name="T84" fmla="*/ 58 w 100"/>
                <a:gd name="T85" fmla="*/ 58 h 72"/>
                <a:gd name="T86" fmla="*/ 58 w 100"/>
                <a:gd name="T87" fmla="*/ 54 h 72"/>
                <a:gd name="T88" fmla="*/ 58 w 100"/>
                <a:gd name="T89" fmla="*/ 54 h 72"/>
                <a:gd name="T90" fmla="*/ 58 w 100"/>
                <a:gd name="T91" fmla="*/ 54 h 72"/>
                <a:gd name="T92" fmla="*/ 54 w 100"/>
                <a:gd name="T93" fmla="*/ 56 h 72"/>
                <a:gd name="T94" fmla="*/ 50 w 100"/>
                <a:gd name="T95" fmla="*/ 54 h 72"/>
                <a:gd name="T96" fmla="*/ 34 w 100"/>
                <a:gd name="T97" fmla="*/ 48 h 72"/>
                <a:gd name="T98" fmla="*/ 34 w 100"/>
                <a:gd name="T99"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2">
                  <a:moveTo>
                    <a:pt x="34" y="48"/>
                  </a:moveTo>
                  <a:lnTo>
                    <a:pt x="34" y="48"/>
                  </a:lnTo>
                  <a:lnTo>
                    <a:pt x="26" y="58"/>
                  </a:lnTo>
                  <a:lnTo>
                    <a:pt x="20" y="64"/>
                  </a:lnTo>
                  <a:lnTo>
                    <a:pt x="12" y="68"/>
                  </a:lnTo>
                  <a:lnTo>
                    <a:pt x="6" y="68"/>
                  </a:lnTo>
                  <a:lnTo>
                    <a:pt x="6" y="68"/>
                  </a:lnTo>
                  <a:lnTo>
                    <a:pt x="4" y="66"/>
                  </a:lnTo>
                  <a:lnTo>
                    <a:pt x="2" y="64"/>
                  </a:lnTo>
                  <a:lnTo>
                    <a:pt x="0" y="54"/>
                  </a:lnTo>
                  <a:lnTo>
                    <a:pt x="0" y="42"/>
                  </a:lnTo>
                  <a:lnTo>
                    <a:pt x="4" y="28"/>
                  </a:lnTo>
                  <a:lnTo>
                    <a:pt x="4" y="28"/>
                  </a:lnTo>
                  <a:lnTo>
                    <a:pt x="10" y="16"/>
                  </a:lnTo>
                  <a:lnTo>
                    <a:pt x="18" y="6"/>
                  </a:lnTo>
                  <a:lnTo>
                    <a:pt x="26" y="2"/>
                  </a:lnTo>
                  <a:lnTo>
                    <a:pt x="30" y="0"/>
                  </a:lnTo>
                  <a:lnTo>
                    <a:pt x="34" y="2"/>
                  </a:lnTo>
                  <a:lnTo>
                    <a:pt x="34" y="2"/>
                  </a:lnTo>
                  <a:lnTo>
                    <a:pt x="38" y="6"/>
                  </a:lnTo>
                  <a:lnTo>
                    <a:pt x="40" y="14"/>
                  </a:lnTo>
                  <a:lnTo>
                    <a:pt x="40" y="24"/>
                  </a:lnTo>
                  <a:lnTo>
                    <a:pt x="38" y="36"/>
                  </a:lnTo>
                  <a:lnTo>
                    <a:pt x="38" y="36"/>
                  </a:lnTo>
                  <a:lnTo>
                    <a:pt x="56" y="42"/>
                  </a:lnTo>
                  <a:lnTo>
                    <a:pt x="56" y="42"/>
                  </a:lnTo>
                  <a:lnTo>
                    <a:pt x="58" y="44"/>
                  </a:lnTo>
                  <a:lnTo>
                    <a:pt x="60" y="48"/>
                  </a:lnTo>
                  <a:lnTo>
                    <a:pt x="60" y="48"/>
                  </a:lnTo>
                  <a:lnTo>
                    <a:pt x="60" y="48"/>
                  </a:lnTo>
                  <a:lnTo>
                    <a:pt x="62" y="46"/>
                  </a:lnTo>
                  <a:lnTo>
                    <a:pt x="66" y="46"/>
                  </a:lnTo>
                  <a:lnTo>
                    <a:pt x="96" y="58"/>
                  </a:lnTo>
                  <a:lnTo>
                    <a:pt x="96" y="58"/>
                  </a:lnTo>
                  <a:lnTo>
                    <a:pt x="100" y="62"/>
                  </a:lnTo>
                  <a:lnTo>
                    <a:pt x="100" y="68"/>
                  </a:lnTo>
                  <a:lnTo>
                    <a:pt x="100" y="68"/>
                  </a:lnTo>
                  <a:lnTo>
                    <a:pt x="100" y="68"/>
                  </a:lnTo>
                  <a:lnTo>
                    <a:pt x="96" y="72"/>
                  </a:lnTo>
                  <a:lnTo>
                    <a:pt x="90" y="72"/>
                  </a:lnTo>
                  <a:lnTo>
                    <a:pt x="62" y="60"/>
                  </a:lnTo>
                  <a:lnTo>
                    <a:pt x="62" y="60"/>
                  </a:lnTo>
                  <a:lnTo>
                    <a:pt x="58" y="58"/>
                  </a:lnTo>
                  <a:lnTo>
                    <a:pt x="58" y="54"/>
                  </a:lnTo>
                  <a:lnTo>
                    <a:pt x="58" y="54"/>
                  </a:lnTo>
                  <a:lnTo>
                    <a:pt x="58" y="54"/>
                  </a:lnTo>
                  <a:lnTo>
                    <a:pt x="54" y="56"/>
                  </a:lnTo>
                  <a:lnTo>
                    <a:pt x="50" y="54"/>
                  </a:lnTo>
                  <a:lnTo>
                    <a:pt x="34" y="48"/>
                  </a:lnTo>
                  <a:lnTo>
                    <a:pt x="34" y="4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1" name="Freeform 793"/>
            <p:cNvSpPr>
              <a:spLocks/>
            </p:cNvSpPr>
            <p:nvPr/>
          </p:nvSpPr>
          <p:spPr bwMode="auto">
            <a:xfrm>
              <a:off x="3967" y="398"/>
              <a:ext cx="74" cy="44"/>
            </a:xfrm>
            <a:custGeom>
              <a:avLst/>
              <a:gdLst>
                <a:gd name="T0" fmla="*/ 8 w 74"/>
                <a:gd name="T1" fmla="*/ 4 h 44"/>
                <a:gd name="T2" fmla="*/ 8 w 74"/>
                <a:gd name="T3" fmla="*/ 4 h 44"/>
                <a:gd name="T4" fmla="*/ 10 w 74"/>
                <a:gd name="T5" fmla="*/ 0 h 44"/>
                <a:gd name="T6" fmla="*/ 8 w 74"/>
                <a:gd name="T7" fmla="*/ 0 h 44"/>
                <a:gd name="T8" fmla="*/ 4 w 74"/>
                <a:gd name="T9" fmla="*/ 12 h 44"/>
                <a:gd name="T10" fmla="*/ 0 w 74"/>
                <a:gd name="T11" fmla="*/ 22 h 44"/>
                <a:gd name="T12" fmla="*/ 0 w 74"/>
                <a:gd name="T13" fmla="*/ 24 h 44"/>
                <a:gd name="T14" fmla="*/ 2 w 74"/>
                <a:gd name="T15" fmla="*/ 20 h 44"/>
                <a:gd name="T16" fmla="*/ 2 w 74"/>
                <a:gd name="T17" fmla="*/ 20 h 44"/>
                <a:gd name="T18" fmla="*/ 20 w 74"/>
                <a:gd name="T19" fmla="*/ 28 h 44"/>
                <a:gd name="T20" fmla="*/ 20 w 74"/>
                <a:gd name="T21" fmla="*/ 28 h 44"/>
                <a:gd name="T22" fmla="*/ 24 w 74"/>
                <a:gd name="T23" fmla="*/ 28 h 44"/>
                <a:gd name="T24" fmla="*/ 28 w 74"/>
                <a:gd name="T25" fmla="*/ 26 h 44"/>
                <a:gd name="T26" fmla="*/ 28 w 74"/>
                <a:gd name="T27" fmla="*/ 26 h 44"/>
                <a:gd name="T28" fmla="*/ 28 w 74"/>
                <a:gd name="T29" fmla="*/ 26 h 44"/>
                <a:gd name="T30" fmla="*/ 28 w 74"/>
                <a:gd name="T31" fmla="*/ 30 h 44"/>
                <a:gd name="T32" fmla="*/ 32 w 74"/>
                <a:gd name="T33" fmla="*/ 32 h 44"/>
                <a:gd name="T34" fmla="*/ 64 w 74"/>
                <a:gd name="T35" fmla="*/ 44 h 44"/>
                <a:gd name="T36" fmla="*/ 64 w 74"/>
                <a:gd name="T37" fmla="*/ 44 h 44"/>
                <a:gd name="T38" fmla="*/ 66 w 74"/>
                <a:gd name="T39" fmla="*/ 44 h 44"/>
                <a:gd name="T40" fmla="*/ 70 w 74"/>
                <a:gd name="T41" fmla="*/ 44 h 44"/>
                <a:gd name="T42" fmla="*/ 74 w 74"/>
                <a:gd name="T43" fmla="*/ 38 h 44"/>
                <a:gd name="T44" fmla="*/ 74 w 74"/>
                <a:gd name="T45" fmla="*/ 38 h 44"/>
                <a:gd name="T46" fmla="*/ 74 w 74"/>
                <a:gd name="T47" fmla="*/ 38 h 44"/>
                <a:gd name="T48" fmla="*/ 74 w 74"/>
                <a:gd name="T49" fmla="*/ 32 h 44"/>
                <a:gd name="T50" fmla="*/ 72 w 74"/>
                <a:gd name="T51" fmla="*/ 28 h 44"/>
                <a:gd name="T52" fmla="*/ 70 w 74"/>
                <a:gd name="T53" fmla="*/ 28 h 44"/>
                <a:gd name="T54" fmla="*/ 38 w 74"/>
                <a:gd name="T55" fmla="*/ 16 h 44"/>
                <a:gd name="T56" fmla="*/ 38 w 74"/>
                <a:gd name="T57" fmla="*/ 16 h 44"/>
                <a:gd name="T58" fmla="*/ 34 w 74"/>
                <a:gd name="T59" fmla="*/ 14 h 44"/>
                <a:gd name="T60" fmla="*/ 32 w 74"/>
                <a:gd name="T61" fmla="*/ 16 h 44"/>
                <a:gd name="T62" fmla="*/ 32 w 74"/>
                <a:gd name="T63" fmla="*/ 16 h 44"/>
                <a:gd name="T64" fmla="*/ 32 w 74"/>
                <a:gd name="T65" fmla="*/ 16 h 44"/>
                <a:gd name="T66" fmla="*/ 30 w 74"/>
                <a:gd name="T67" fmla="*/ 12 h 44"/>
                <a:gd name="T68" fmla="*/ 26 w 74"/>
                <a:gd name="T69" fmla="*/ 10 h 44"/>
                <a:gd name="T70" fmla="*/ 8 w 74"/>
                <a:gd name="T71" fmla="*/ 4 h 44"/>
                <a:gd name="T72" fmla="*/ 8 w 74"/>
                <a:gd name="T7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8" y="4"/>
                  </a:moveTo>
                  <a:lnTo>
                    <a:pt x="8" y="4"/>
                  </a:lnTo>
                  <a:lnTo>
                    <a:pt x="10" y="0"/>
                  </a:lnTo>
                  <a:lnTo>
                    <a:pt x="8" y="0"/>
                  </a:lnTo>
                  <a:lnTo>
                    <a:pt x="4" y="12"/>
                  </a:lnTo>
                  <a:lnTo>
                    <a:pt x="0" y="22"/>
                  </a:lnTo>
                  <a:lnTo>
                    <a:pt x="0" y="24"/>
                  </a:lnTo>
                  <a:lnTo>
                    <a:pt x="2" y="20"/>
                  </a:lnTo>
                  <a:lnTo>
                    <a:pt x="2" y="20"/>
                  </a:lnTo>
                  <a:lnTo>
                    <a:pt x="20" y="28"/>
                  </a:lnTo>
                  <a:lnTo>
                    <a:pt x="20" y="28"/>
                  </a:lnTo>
                  <a:lnTo>
                    <a:pt x="24" y="28"/>
                  </a:lnTo>
                  <a:lnTo>
                    <a:pt x="28" y="26"/>
                  </a:lnTo>
                  <a:lnTo>
                    <a:pt x="28" y="26"/>
                  </a:lnTo>
                  <a:lnTo>
                    <a:pt x="28" y="26"/>
                  </a:lnTo>
                  <a:lnTo>
                    <a:pt x="28" y="30"/>
                  </a:lnTo>
                  <a:lnTo>
                    <a:pt x="32" y="32"/>
                  </a:lnTo>
                  <a:lnTo>
                    <a:pt x="64" y="44"/>
                  </a:lnTo>
                  <a:lnTo>
                    <a:pt x="64" y="44"/>
                  </a:lnTo>
                  <a:lnTo>
                    <a:pt x="66" y="44"/>
                  </a:lnTo>
                  <a:lnTo>
                    <a:pt x="70" y="44"/>
                  </a:lnTo>
                  <a:lnTo>
                    <a:pt x="74" y="38"/>
                  </a:lnTo>
                  <a:lnTo>
                    <a:pt x="74" y="38"/>
                  </a:lnTo>
                  <a:lnTo>
                    <a:pt x="74" y="38"/>
                  </a:lnTo>
                  <a:lnTo>
                    <a:pt x="74" y="32"/>
                  </a:lnTo>
                  <a:lnTo>
                    <a:pt x="72" y="28"/>
                  </a:lnTo>
                  <a:lnTo>
                    <a:pt x="70" y="28"/>
                  </a:lnTo>
                  <a:lnTo>
                    <a:pt x="38" y="16"/>
                  </a:lnTo>
                  <a:lnTo>
                    <a:pt x="38" y="16"/>
                  </a:lnTo>
                  <a:lnTo>
                    <a:pt x="34" y="14"/>
                  </a:lnTo>
                  <a:lnTo>
                    <a:pt x="32" y="16"/>
                  </a:lnTo>
                  <a:lnTo>
                    <a:pt x="32" y="16"/>
                  </a:lnTo>
                  <a:lnTo>
                    <a:pt x="32" y="16"/>
                  </a:lnTo>
                  <a:lnTo>
                    <a:pt x="30" y="12"/>
                  </a:lnTo>
                  <a:lnTo>
                    <a:pt x="26" y="10"/>
                  </a:lnTo>
                  <a:lnTo>
                    <a:pt x="8" y="4"/>
                  </a:lnTo>
                  <a:lnTo>
                    <a:pt x="8"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2" name="Freeform 794"/>
            <p:cNvSpPr>
              <a:spLocks/>
            </p:cNvSpPr>
            <p:nvPr/>
          </p:nvSpPr>
          <p:spPr bwMode="auto">
            <a:xfrm>
              <a:off x="3919" y="456"/>
              <a:ext cx="104" cy="74"/>
            </a:xfrm>
            <a:custGeom>
              <a:avLst/>
              <a:gdLst>
                <a:gd name="T0" fmla="*/ 34 w 104"/>
                <a:gd name="T1" fmla="*/ 44 h 74"/>
                <a:gd name="T2" fmla="*/ 34 w 104"/>
                <a:gd name="T3" fmla="*/ 44 h 74"/>
                <a:gd name="T4" fmla="*/ 32 w 104"/>
                <a:gd name="T5" fmla="*/ 54 h 74"/>
                <a:gd name="T6" fmla="*/ 30 w 104"/>
                <a:gd name="T7" fmla="*/ 64 h 74"/>
                <a:gd name="T8" fmla="*/ 24 w 104"/>
                <a:gd name="T9" fmla="*/ 70 h 74"/>
                <a:gd name="T10" fmla="*/ 18 w 104"/>
                <a:gd name="T11" fmla="*/ 74 h 74"/>
                <a:gd name="T12" fmla="*/ 18 w 104"/>
                <a:gd name="T13" fmla="*/ 74 h 74"/>
                <a:gd name="T14" fmla="*/ 16 w 104"/>
                <a:gd name="T15" fmla="*/ 72 h 74"/>
                <a:gd name="T16" fmla="*/ 12 w 104"/>
                <a:gd name="T17" fmla="*/ 70 h 74"/>
                <a:gd name="T18" fmla="*/ 6 w 104"/>
                <a:gd name="T19" fmla="*/ 62 h 74"/>
                <a:gd name="T20" fmla="*/ 2 w 104"/>
                <a:gd name="T21" fmla="*/ 52 h 74"/>
                <a:gd name="T22" fmla="*/ 0 w 104"/>
                <a:gd name="T23" fmla="*/ 38 h 74"/>
                <a:gd name="T24" fmla="*/ 0 w 104"/>
                <a:gd name="T25" fmla="*/ 38 h 74"/>
                <a:gd name="T26" fmla="*/ 2 w 104"/>
                <a:gd name="T27" fmla="*/ 24 h 74"/>
                <a:gd name="T28" fmla="*/ 4 w 104"/>
                <a:gd name="T29" fmla="*/ 12 h 74"/>
                <a:gd name="T30" fmla="*/ 10 w 104"/>
                <a:gd name="T31" fmla="*/ 4 h 74"/>
                <a:gd name="T32" fmla="*/ 14 w 104"/>
                <a:gd name="T33" fmla="*/ 2 h 74"/>
                <a:gd name="T34" fmla="*/ 16 w 104"/>
                <a:gd name="T35" fmla="*/ 0 h 74"/>
                <a:gd name="T36" fmla="*/ 16 w 104"/>
                <a:gd name="T37" fmla="*/ 0 h 74"/>
                <a:gd name="T38" fmla="*/ 22 w 104"/>
                <a:gd name="T39" fmla="*/ 2 h 74"/>
                <a:gd name="T40" fmla="*/ 28 w 104"/>
                <a:gd name="T41" fmla="*/ 8 h 74"/>
                <a:gd name="T42" fmla="*/ 32 w 104"/>
                <a:gd name="T43" fmla="*/ 18 h 74"/>
                <a:gd name="T44" fmla="*/ 34 w 104"/>
                <a:gd name="T45" fmla="*/ 30 h 74"/>
                <a:gd name="T46" fmla="*/ 34 w 104"/>
                <a:gd name="T47" fmla="*/ 30 h 74"/>
                <a:gd name="T48" fmla="*/ 54 w 104"/>
                <a:gd name="T49" fmla="*/ 28 h 74"/>
                <a:gd name="T50" fmla="*/ 54 w 104"/>
                <a:gd name="T51" fmla="*/ 28 h 74"/>
                <a:gd name="T52" fmla="*/ 56 w 104"/>
                <a:gd name="T53" fmla="*/ 30 h 74"/>
                <a:gd name="T54" fmla="*/ 58 w 104"/>
                <a:gd name="T55" fmla="*/ 32 h 74"/>
                <a:gd name="T56" fmla="*/ 58 w 104"/>
                <a:gd name="T57" fmla="*/ 32 h 74"/>
                <a:gd name="T58" fmla="*/ 58 w 104"/>
                <a:gd name="T59" fmla="*/ 32 h 74"/>
                <a:gd name="T60" fmla="*/ 62 w 104"/>
                <a:gd name="T61" fmla="*/ 30 h 74"/>
                <a:gd name="T62" fmla="*/ 64 w 104"/>
                <a:gd name="T63" fmla="*/ 28 h 74"/>
                <a:gd name="T64" fmla="*/ 96 w 104"/>
                <a:gd name="T65" fmla="*/ 28 h 74"/>
                <a:gd name="T66" fmla="*/ 96 w 104"/>
                <a:gd name="T67" fmla="*/ 28 h 74"/>
                <a:gd name="T68" fmla="*/ 102 w 104"/>
                <a:gd name="T69" fmla="*/ 30 h 74"/>
                <a:gd name="T70" fmla="*/ 104 w 104"/>
                <a:gd name="T71" fmla="*/ 34 h 74"/>
                <a:gd name="T72" fmla="*/ 104 w 104"/>
                <a:gd name="T73" fmla="*/ 34 h 74"/>
                <a:gd name="T74" fmla="*/ 104 w 104"/>
                <a:gd name="T75" fmla="*/ 34 h 74"/>
                <a:gd name="T76" fmla="*/ 102 w 104"/>
                <a:gd name="T77" fmla="*/ 40 h 74"/>
                <a:gd name="T78" fmla="*/ 98 w 104"/>
                <a:gd name="T79" fmla="*/ 42 h 74"/>
                <a:gd name="T80" fmla="*/ 66 w 104"/>
                <a:gd name="T81" fmla="*/ 42 h 74"/>
                <a:gd name="T82" fmla="*/ 66 w 104"/>
                <a:gd name="T83" fmla="*/ 42 h 74"/>
                <a:gd name="T84" fmla="*/ 62 w 104"/>
                <a:gd name="T85" fmla="*/ 42 h 74"/>
                <a:gd name="T86" fmla="*/ 60 w 104"/>
                <a:gd name="T87" fmla="*/ 40 h 74"/>
                <a:gd name="T88" fmla="*/ 60 w 104"/>
                <a:gd name="T89" fmla="*/ 40 h 74"/>
                <a:gd name="T90" fmla="*/ 60 w 104"/>
                <a:gd name="T91" fmla="*/ 40 h 74"/>
                <a:gd name="T92" fmla="*/ 58 w 104"/>
                <a:gd name="T93" fmla="*/ 42 h 74"/>
                <a:gd name="T94" fmla="*/ 54 w 104"/>
                <a:gd name="T95" fmla="*/ 42 h 74"/>
                <a:gd name="T96" fmla="*/ 34 w 104"/>
                <a:gd name="T97" fmla="*/ 44 h 74"/>
                <a:gd name="T98" fmla="*/ 34 w 104"/>
                <a:gd name="T99"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74">
                  <a:moveTo>
                    <a:pt x="34" y="44"/>
                  </a:moveTo>
                  <a:lnTo>
                    <a:pt x="34" y="44"/>
                  </a:lnTo>
                  <a:lnTo>
                    <a:pt x="32" y="54"/>
                  </a:lnTo>
                  <a:lnTo>
                    <a:pt x="30" y="64"/>
                  </a:lnTo>
                  <a:lnTo>
                    <a:pt x="24" y="70"/>
                  </a:lnTo>
                  <a:lnTo>
                    <a:pt x="18" y="74"/>
                  </a:lnTo>
                  <a:lnTo>
                    <a:pt x="18" y="74"/>
                  </a:lnTo>
                  <a:lnTo>
                    <a:pt x="16" y="72"/>
                  </a:lnTo>
                  <a:lnTo>
                    <a:pt x="12" y="70"/>
                  </a:lnTo>
                  <a:lnTo>
                    <a:pt x="6" y="62"/>
                  </a:lnTo>
                  <a:lnTo>
                    <a:pt x="2" y="52"/>
                  </a:lnTo>
                  <a:lnTo>
                    <a:pt x="0" y="38"/>
                  </a:lnTo>
                  <a:lnTo>
                    <a:pt x="0" y="38"/>
                  </a:lnTo>
                  <a:lnTo>
                    <a:pt x="2" y="24"/>
                  </a:lnTo>
                  <a:lnTo>
                    <a:pt x="4" y="12"/>
                  </a:lnTo>
                  <a:lnTo>
                    <a:pt x="10" y="4"/>
                  </a:lnTo>
                  <a:lnTo>
                    <a:pt x="14" y="2"/>
                  </a:lnTo>
                  <a:lnTo>
                    <a:pt x="16" y="0"/>
                  </a:lnTo>
                  <a:lnTo>
                    <a:pt x="16" y="0"/>
                  </a:lnTo>
                  <a:lnTo>
                    <a:pt x="22" y="2"/>
                  </a:lnTo>
                  <a:lnTo>
                    <a:pt x="28" y="8"/>
                  </a:lnTo>
                  <a:lnTo>
                    <a:pt x="32" y="18"/>
                  </a:lnTo>
                  <a:lnTo>
                    <a:pt x="34" y="30"/>
                  </a:lnTo>
                  <a:lnTo>
                    <a:pt x="34" y="30"/>
                  </a:lnTo>
                  <a:lnTo>
                    <a:pt x="54" y="28"/>
                  </a:lnTo>
                  <a:lnTo>
                    <a:pt x="54" y="28"/>
                  </a:lnTo>
                  <a:lnTo>
                    <a:pt x="56" y="30"/>
                  </a:lnTo>
                  <a:lnTo>
                    <a:pt x="58" y="32"/>
                  </a:lnTo>
                  <a:lnTo>
                    <a:pt x="58" y="32"/>
                  </a:lnTo>
                  <a:lnTo>
                    <a:pt x="58" y="32"/>
                  </a:lnTo>
                  <a:lnTo>
                    <a:pt x="62" y="30"/>
                  </a:lnTo>
                  <a:lnTo>
                    <a:pt x="64" y="28"/>
                  </a:lnTo>
                  <a:lnTo>
                    <a:pt x="96" y="28"/>
                  </a:lnTo>
                  <a:lnTo>
                    <a:pt x="96" y="28"/>
                  </a:lnTo>
                  <a:lnTo>
                    <a:pt x="102" y="30"/>
                  </a:lnTo>
                  <a:lnTo>
                    <a:pt x="104" y="34"/>
                  </a:lnTo>
                  <a:lnTo>
                    <a:pt x="104" y="34"/>
                  </a:lnTo>
                  <a:lnTo>
                    <a:pt x="104" y="34"/>
                  </a:lnTo>
                  <a:lnTo>
                    <a:pt x="102" y="40"/>
                  </a:lnTo>
                  <a:lnTo>
                    <a:pt x="98" y="42"/>
                  </a:lnTo>
                  <a:lnTo>
                    <a:pt x="66" y="42"/>
                  </a:lnTo>
                  <a:lnTo>
                    <a:pt x="66" y="42"/>
                  </a:lnTo>
                  <a:lnTo>
                    <a:pt x="62" y="42"/>
                  </a:lnTo>
                  <a:lnTo>
                    <a:pt x="60" y="40"/>
                  </a:lnTo>
                  <a:lnTo>
                    <a:pt x="60" y="40"/>
                  </a:lnTo>
                  <a:lnTo>
                    <a:pt x="60" y="40"/>
                  </a:lnTo>
                  <a:lnTo>
                    <a:pt x="58" y="42"/>
                  </a:lnTo>
                  <a:lnTo>
                    <a:pt x="54" y="42"/>
                  </a:lnTo>
                  <a:lnTo>
                    <a:pt x="34" y="44"/>
                  </a:lnTo>
                  <a:lnTo>
                    <a:pt x="34" y="4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3" name="Freeform 795"/>
            <p:cNvSpPr>
              <a:spLocks/>
            </p:cNvSpPr>
            <p:nvPr/>
          </p:nvSpPr>
          <p:spPr bwMode="auto">
            <a:xfrm>
              <a:off x="3951" y="480"/>
              <a:ext cx="76" cy="26"/>
            </a:xfrm>
            <a:custGeom>
              <a:avLst/>
              <a:gdLst>
                <a:gd name="T0" fmla="*/ 2 w 76"/>
                <a:gd name="T1" fmla="*/ 4 h 26"/>
                <a:gd name="T2" fmla="*/ 2 w 76"/>
                <a:gd name="T3" fmla="*/ 4 h 26"/>
                <a:gd name="T4" fmla="*/ 0 w 76"/>
                <a:gd name="T5" fmla="*/ 0 h 26"/>
                <a:gd name="T6" fmla="*/ 0 w 76"/>
                <a:gd name="T7" fmla="*/ 2 h 26"/>
                <a:gd name="T8" fmla="*/ 0 w 76"/>
                <a:gd name="T9" fmla="*/ 14 h 26"/>
                <a:gd name="T10" fmla="*/ 2 w 76"/>
                <a:gd name="T11" fmla="*/ 26 h 26"/>
                <a:gd name="T12" fmla="*/ 2 w 76"/>
                <a:gd name="T13" fmla="*/ 26 h 26"/>
                <a:gd name="T14" fmla="*/ 2 w 76"/>
                <a:gd name="T15" fmla="*/ 22 h 26"/>
                <a:gd name="T16" fmla="*/ 2 w 76"/>
                <a:gd name="T17" fmla="*/ 22 h 26"/>
                <a:gd name="T18" fmla="*/ 22 w 76"/>
                <a:gd name="T19" fmla="*/ 22 h 26"/>
                <a:gd name="T20" fmla="*/ 22 w 76"/>
                <a:gd name="T21" fmla="*/ 22 h 26"/>
                <a:gd name="T22" fmla="*/ 26 w 76"/>
                <a:gd name="T23" fmla="*/ 20 h 26"/>
                <a:gd name="T24" fmla="*/ 28 w 76"/>
                <a:gd name="T25" fmla="*/ 16 h 26"/>
                <a:gd name="T26" fmla="*/ 28 w 76"/>
                <a:gd name="T27" fmla="*/ 16 h 26"/>
                <a:gd name="T28" fmla="*/ 28 w 76"/>
                <a:gd name="T29" fmla="*/ 16 h 26"/>
                <a:gd name="T30" fmla="*/ 30 w 76"/>
                <a:gd name="T31" fmla="*/ 20 h 26"/>
                <a:gd name="T32" fmla="*/ 34 w 76"/>
                <a:gd name="T33" fmla="*/ 20 h 26"/>
                <a:gd name="T34" fmla="*/ 68 w 76"/>
                <a:gd name="T35" fmla="*/ 18 h 26"/>
                <a:gd name="T36" fmla="*/ 68 w 76"/>
                <a:gd name="T37" fmla="*/ 18 h 26"/>
                <a:gd name="T38" fmla="*/ 72 w 76"/>
                <a:gd name="T39" fmla="*/ 18 h 26"/>
                <a:gd name="T40" fmla="*/ 74 w 76"/>
                <a:gd name="T41" fmla="*/ 16 h 26"/>
                <a:gd name="T42" fmla="*/ 76 w 76"/>
                <a:gd name="T43" fmla="*/ 10 h 26"/>
                <a:gd name="T44" fmla="*/ 76 w 76"/>
                <a:gd name="T45" fmla="*/ 10 h 26"/>
                <a:gd name="T46" fmla="*/ 76 w 76"/>
                <a:gd name="T47" fmla="*/ 10 h 26"/>
                <a:gd name="T48" fmla="*/ 74 w 76"/>
                <a:gd name="T49" fmla="*/ 4 h 26"/>
                <a:gd name="T50" fmla="*/ 70 w 76"/>
                <a:gd name="T51" fmla="*/ 2 h 26"/>
                <a:gd name="T52" fmla="*/ 68 w 76"/>
                <a:gd name="T53" fmla="*/ 0 h 26"/>
                <a:gd name="T54" fmla="*/ 34 w 76"/>
                <a:gd name="T55" fmla="*/ 2 h 26"/>
                <a:gd name="T56" fmla="*/ 34 w 76"/>
                <a:gd name="T57" fmla="*/ 2 h 26"/>
                <a:gd name="T58" fmla="*/ 30 w 76"/>
                <a:gd name="T59" fmla="*/ 4 h 26"/>
                <a:gd name="T60" fmla="*/ 28 w 76"/>
                <a:gd name="T61" fmla="*/ 6 h 26"/>
                <a:gd name="T62" fmla="*/ 28 w 76"/>
                <a:gd name="T63" fmla="*/ 6 h 26"/>
                <a:gd name="T64" fmla="*/ 28 w 76"/>
                <a:gd name="T65" fmla="*/ 6 h 26"/>
                <a:gd name="T66" fmla="*/ 26 w 76"/>
                <a:gd name="T67" fmla="*/ 4 h 26"/>
                <a:gd name="T68" fmla="*/ 22 w 76"/>
                <a:gd name="T69" fmla="*/ 4 h 26"/>
                <a:gd name="T70" fmla="*/ 2 w 76"/>
                <a:gd name="T71" fmla="*/ 4 h 26"/>
                <a:gd name="T72" fmla="*/ 2 w 76"/>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26">
                  <a:moveTo>
                    <a:pt x="2" y="4"/>
                  </a:moveTo>
                  <a:lnTo>
                    <a:pt x="2" y="4"/>
                  </a:lnTo>
                  <a:lnTo>
                    <a:pt x="0" y="0"/>
                  </a:lnTo>
                  <a:lnTo>
                    <a:pt x="0" y="2"/>
                  </a:lnTo>
                  <a:lnTo>
                    <a:pt x="0" y="14"/>
                  </a:lnTo>
                  <a:lnTo>
                    <a:pt x="2" y="26"/>
                  </a:lnTo>
                  <a:lnTo>
                    <a:pt x="2" y="26"/>
                  </a:lnTo>
                  <a:lnTo>
                    <a:pt x="2" y="22"/>
                  </a:lnTo>
                  <a:lnTo>
                    <a:pt x="2" y="22"/>
                  </a:lnTo>
                  <a:lnTo>
                    <a:pt x="22" y="22"/>
                  </a:lnTo>
                  <a:lnTo>
                    <a:pt x="22" y="22"/>
                  </a:lnTo>
                  <a:lnTo>
                    <a:pt x="26" y="20"/>
                  </a:lnTo>
                  <a:lnTo>
                    <a:pt x="28" y="16"/>
                  </a:lnTo>
                  <a:lnTo>
                    <a:pt x="28" y="16"/>
                  </a:lnTo>
                  <a:lnTo>
                    <a:pt x="28" y="16"/>
                  </a:lnTo>
                  <a:lnTo>
                    <a:pt x="30" y="20"/>
                  </a:lnTo>
                  <a:lnTo>
                    <a:pt x="34" y="20"/>
                  </a:lnTo>
                  <a:lnTo>
                    <a:pt x="68" y="18"/>
                  </a:lnTo>
                  <a:lnTo>
                    <a:pt x="68" y="18"/>
                  </a:lnTo>
                  <a:lnTo>
                    <a:pt x="72" y="18"/>
                  </a:lnTo>
                  <a:lnTo>
                    <a:pt x="74" y="16"/>
                  </a:lnTo>
                  <a:lnTo>
                    <a:pt x="76" y="10"/>
                  </a:lnTo>
                  <a:lnTo>
                    <a:pt x="76" y="10"/>
                  </a:lnTo>
                  <a:lnTo>
                    <a:pt x="76" y="10"/>
                  </a:lnTo>
                  <a:lnTo>
                    <a:pt x="74" y="4"/>
                  </a:lnTo>
                  <a:lnTo>
                    <a:pt x="70" y="2"/>
                  </a:lnTo>
                  <a:lnTo>
                    <a:pt x="68" y="0"/>
                  </a:lnTo>
                  <a:lnTo>
                    <a:pt x="34" y="2"/>
                  </a:lnTo>
                  <a:lnTo>
                    <a:pt x="34" y="2"/>
                  </a:lnTo>
                  <a:lnTo>
                    <a:pt x="30" y="4"/>
                  </a:lnTo>
                  <a:lnTo>
                    <a:pt x="28" y="6"/>
                  </a:lnTo>
                  <a:lnTo>
                    <a:pt x="28" y="6"/>
                  </a:lnTo>
                  <a:lnTo>
                    <a:pt x="28" y="6"/>
                  </a:lnTo>
                  <a:lnTo>
                    <a:pt x="26" y="4"/>
                  </a:lnTo>
                  <a:lnTo>
                    <a:pt x="22" y="4"/>
                  </a:lnTo>
                  <a:lnTo>
                    <a:pt x="2" y="4"/>
                  </a:lnTo>
                  <a:lnTo>
                    <a:pt x="2"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4" name="Freeform 796"/>
            <p:cNvSpPr>
              <a:spLocks/>
            </p:cNvSpPr>
            <p:nvPr/>
          </p:nvSpPr>
          <p:spPr bwMode="auto">
            <a:xfrm>
              <a:off x="3911" y="544"/>
              <a:ext cx="102" cy="70"/>
            </a:xfrm>
            <a:custGeom>
              <a:avLst/>
              <a:gdLst>
                <a:gd name="T0" fmla="*/ 36 w 102"/>
                <a:gd name="T1" fmla="*/ 38 h 70"/>
                <a:gd name="T2" fmla="*/ 36 w 102"/>
                <a:gd name="T3" fmla="*/ 38 h 70"/>
                <a:gd name="T4" fmla="*/ 36 w 102"/>
                <a:gd name="T5" fmla="*/ 50 h 70"/>
                <a:gd name="T6" fmla="*/ 36 w 102"/>
                <a:gd name="T7" fmla="*/ 60 h 70"/>
                <a:gd name="T8" fmla="*/ 32 w 102"/>
                <a:gd name="T9" fmla="*/ 66 h 70"/>
                <a:gd name="T10" fmla="*/ 26 w 102"/>
                <a:gd name="T11" fmla="*/ 70 h 70"/>
                <a:gd name="T12" fmla="*/ 26 w 102"/>
                <a:gd name="T13" fmla="*/ 70 h 70"/>
                <a:gd name="T14" fmla="*/ 22 w 102"/>
                <a:gd name="T15" fmla="*/ 70 h 70"/>
                <a:gd name="T16" fmla="*/ 20 w 102"/>
                <a:gd name="T17" fmla="*/ 70 h 70"/>
                <a:gd name="T18" fmla="*/ 12 w 102"/>
                <a:gd name="T19" fmla="*/ 62 h 70"/>
                <a:gd name="T20" fmla="*/ 6 w 102"/>
                <a:gd name="T21" fmla="*/ 52 h 70"/>
                <a:gd name="T22" fmla="*/ 2 w 102"/>
                <a:gd name="T23" fmla="*/ 38 h 70"/>
                <a:gd name="T24" fmla="*/ 2 w 102"/>
                <a:gd name="T25" fmla="*/ 38 h 70"/>
                <a:gd name="T26" fmla="*/ 0 w 102"/>
                <a:gd name="T27" fmla="*/ 24 h 70"/>
                <a:gd name="T28" fmla="*/ 2 w 102"/>
                <a:gd name="T29" fmla="*/ 12 h 70"/>
                <a:gd name="T30" fmla="*/ 6 w 102"/>
                <a:gd name="T31" fmla="*/ 4 h 70"/>
                <a:gd name="T32" fmla="*/ 8 w 102"/>
                <a:gd name="T33" fmla="*/ 0 h 70"/>
                <a:gd name="T34" fmla="*/ 12 w 102"/>
                <a:gd name="T35" fmla="*/ 0 h 70"/>
                <a:gd name="T36" fmla="*/ 12 w 102"/>
                <a:gd name="T37" fmla="*/ 0 h 70"/>
                <a:gd name="T38" fmla="*/ 18 w 102"/>
                <a:gd name="T39" fmla="*/ 0 h 70"/>
                <a:gd name="T40" fmla="*/ 24 w 102"/>
                <a:gd name="T41" fmla="*/ 6 h 70"/>
                <a:gd name="T42" fmla="*/ 30 w 102"/>
                <a:gd name="T43" fmla="*/ 14 h 70"/>
                <a:gd name="T44" fmla="*/ 34 w 102"/>
                <a:gd name="T45" fmla="*/ 24 h 70"/>
                <a:gd name="T46" fmla="*/ 34 w 102"/>
                <a:gd name="T47" fmla="*/ 24 h 70"/>
                <a:gd name="T48" fmla="*/ 52 w 102"/>
                <a:gd name="T49" fmla="*/ 20 h 70"/>
                <a:gd name="T50" fmla="*/ 52 w 102"/>
                <a:gd name="T51" fmla="*/ 20 h 70"/>
                <a:gd name="T52" fmla="*/ 56 w 102"/>
                <a:gd name="T53" fmla="*/ 20 h 70"/>
                <a:gd name="T54" fmla="*/ 58 w 102"/>
                <a:gd name="T55" fmla="*/ 22 h 70"/>
                <a:gd name="T56" fmla="*/ 58 w 102"/>
                <a:gd name="T57" fmla="*/ 22 h 70"/>
                <a:gd name="T58" fmla="*/ 58 w 102"/>
                <a:gd name="T59" fmla="*/ 22 h 70"/>
                <a:gd name="T60" fmla="*/ 60 w 102"/>
                <a:gd name="T61" fmla="*/ 20 h 70"/>
                <a:gd name="T62" fmla="*/ 64 w 102"/>
                <a:gd name="T63" fmla="*/ 18 h 70"/>
                <a:gd name="T64" fmla="*/ 94 w 102"/>
                <a:gd name="T65" fmla="*/ 12 h 70"/>
                <a:gd name="T66" fmla="*/ 94 w 102"/>
                <a:gd name="T67" fmla="*/ 12 h 70"/>
                <a:gd name="T68" fmla="*/ 100 w 102"/>
                <a:gd name="T69" fmla="*/ 12 h 70"/>
                <a:gd name="T70" fmla="*/ 102 w 102"/>
                <a:gd name="T71" fmla="*/ 16 h 70"/>
                <a:gd name="T72" fmla="*/ 102 w 102"/>
                <a:gd name="T73" fmla="*/ 16 h 70"/>
                <a:gd name="T74" fmla="*/ 102 w 102"/>
                <a:gd name="T75" fmla="*/ 16 h 70"/>
                <a:gd name="T76" fmla="*/ 102 w 102"/>
                <a:gd name="T77" fmla="*/ 22 h 70"/>
                <a:gd name="T78" fmla="*/ 98 w 102"/>
                <a:gd name="T79" fmla="*/ 26 h 70"/>
                <a:gd name="T80" fmla="*/ 66 w 102"/>
                <a:gd name="T81" fmla="*/ 32 h 70"/>
                <a:gd name="T82" fmla="*/ 66 w 102"/>
                <a:gd name="T83" fmla="*/ 32 h 70"/>
                <a:gd name="T84" fmla="*/ 62 w 102"/>
                <a:gd name="T85" fmla="*/ 32 h 70"/>
                <a:gd name="T86" fmla="*/ 60 w 102"/>
                <a:gd name="T87" fmla="*/ 30 h 70"/>
                <a:gd name="T88" fmla="*/ 60 w 102"/>
                <a:gd name="T89" fmla="*/ 30 h 70"/>
                <a:gd name="T90" fmla="*/ 60 w 102"/>
                <a:gd name="T91" fmla="*/ 30 h 70"/>
                <a:gd name="T92" fmla="*/ 58 w 102"/>
                <a:gd name="T93" fmla="*/ 32 h 70"/>
                <a:gd name="T94" fmla="*/ 56 w 102"/>
                <a:gd name="T95" fmla="*/ 34 h 70"/>
                <a:gd name="T96" fmla="*/ 36 w 102"/>
                <a:gd name="T97" fmla="*/ 38 h 70"/>
                <a:gd name="T98" fmla="*/ 36 w 102"/>
                <a:gd name="T99"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6" y="38"/>
                  </a:moveTo>
                  <a:lnTo>
                    <a:pt x="36" y="38"/>
                  </a:lnTo>
                  <a:lnTo>
                    <a:pt x="36" y="50"/>
                  </a:lnTo>
                  <a:lnTo>
                    <a:pt x="36" y="60"/>
                  </a:lnTo>
                  <a:lnTo>
                    <a:pt x="32" y="66"/>
                  </a:lnTo>
                  <a:lnTo>
                    <a:pt x="26" y="70"/>
                  </a:lnTo>
                  <a:lnTo>
                    <a:pt x="26" y="70"/>
                  </a:lnTo>
                  <a:lnTo>
                    <a:pt x="22" y="70"/>
                  </a:lnTo>
                  <a:lnTo>
                    <a:pt x="20" y="70"/>
                  </a:lnTo>
                  <a:lnTo>
                    <a:pt x="12" y="62"/>
                  </a:lnTo>
                  <a:lnTo>
                    <a:pt x="6" y="52"/>
                  </a:lnTo>
                  <a:lnTo>
                    <a:pt x="2" y="38"/>
                  </a:lnTo>
                  <a:lnTo>
                    <a:pt x="2" y="38"/>
                  </a:lnTo>
                  <a:lnTo>
                    <a:pt x="0" y="24"/>
                  </a:lnTo>
                  <a:lnTo>
                    <a:pt x="2" y="12"/>
                  </a:lnTo>
                  <a:lnTo>
                    <a:pt x="6" y="4"/>
                  </a:lnTo>
                  <a:lnTo>
                    <a:pt x="8" y="0"/>
                  </a:lnTo>
                  <a:lnTo>
                    <a:pt x="12" y="0"/>
                  </a:lnTo>
                  <a:lnTo>
                    <a:pt x="12" y="0"/>
                  </a:lnTo>
                  <a:lnTo>
                    <a:pt x="18" y="0"/>
                  </a:lnTo>
                  <a:lnTo>
                    <a:pt x="24" y="6"/>
                  </a:lnTo>
                  <a:lnTo>
                    <a:pt x="30" y="14"/>
                  </a:lnTo>
                  <a:lnTo>
                    <a:pt x="34" y="24"/>
                  </a:lnTo>
                  <a:lnTo>
                    <a:pt x="34" y="24"/>
                  </a:lnTo>
                  <a:lnTo>
                    <a:pt x="52" y="20"/>
                  </a:lnTo>
                  <a:lnTo>
                    <a:pt x="52" y="20"/>
                  </a:lnTo>
                  <a:lnTo>
                    <a:pt x="56" y="20"/>
                  </a:lnTo>
                  <a:lnTo>
                    <a:pt x="58" y="22"/>
                  </a:lnTo>
                  <a:lnTo>
                    <a:pt x="58" y="22"/>
                  </a:lnTo>
                  <a:lnTo>
                    <a:pt x="58" y="22"/>
                  </a:lnTo>
                  <a:lnTo>
                    <a:pt x="60" y="20"/>
                  </a:lnTo>
                  <a:lnTo>
                    <a:pt x="64" y="18"/>
                  </a:lnTo>
                  <a:lnTo>
                    <a:pt x="94" y="12"/>
                  </a:lnTo>
                  <a:lnTo>
                    <a:pt x="94" y="12"/>
                  </a:lnTo>
                  <a:lnTo>
                    <a:pt x="100" y="12"/>
                  </a:lnTo>
                  <a:lnTo>
                    <a:pt x="102" y="16"/>
                  </a:lnTo>
                  <a:lnTo>
                    <a:pt x="102" y="16"/>
                  </a:lnTo>
                  <a:lnTo>
                    <a:pt x="102" y="16"/>
                  </a:lnTo>
                  <a:lnTo>
                    <a:pt x="102" y="22"/>
                  </a:lnTo>
                  <a:lnTo>
                    <a:pt x="98" y="26"/>
                  </a:lnTo>
                  <a:lnTo>
                    <a:pt x="66" y="32"/>
                  </a:lnTo>
                  <a:lnTo>
                    <a:pt x="66" y="32"/>
                  </a:lnTo>
                  <a:lnTo>
                    <a:pt x="62" y="32"/>
                  </a:lnTo>
                  <a:lnTo>
                    <a:pt x="60" y="30"/>
                  </a:lnTo>
                  <a:lnTo>
                    <a:pt x="60" y="30"/>
                  </a:lnTo>
                  <a:lnTo>
                    <a:pt x="60" y="30"/>
                  </a:lnTo>
                  <a:lnTo>
                    <a:pt x="58" y="32"/>
                  </a:lnTo>
                  <a:lnTo>
                    <a:pt x="56" y="34"/>
                  </a:lnTo>
                  <a:lnTo>
                    <a:pt x="36" y="38"/>
                  </a:lnTo>
                  <a:lnTo>
                    <a:pt x="36" y="38"/>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5" name="Freeform 797"/>
            <p:cNvSpPr>
              <a:spLocks/>
            </p:cNvSpPr>
            <p:nvPr/>
          </p:nvSpPr>
          <p:spPr bwMode="auto">
            <a:xfrm>
              <a:off x="3941" y="552"/>
              <a:ext cx="76" cy="38"/>
            </a:xfrm>
            <a:custGeom>
              <a:avLst/>
              <a:gdLst>
                <a:gd name="T0" fmla="*/ 2 w 76"/>
                <a:gd name="T1" fmla="*/ 16 h 38"/>
                <a:gd name="T2" fmla="*/ 2 w 76"/>
                <a:gd name="T3" fmla="*/ 16 h 38"/>
                <a:gd name="T4" fmla="*/ 2 w 76"/>
                <a:gd name="T5" fmla="*/ 12 h 38"/>
                <a:gd name="T6" fmla="*/ 0 w 76"/>
                <a:gd name="T7" fmla="*/ 12 h 38"/>
                <a:gd name="T8" fmla="*/ 4 w 76"/>
                <a:gd name="T9" fmla="*/ 24 h 38"/>
                <a:gd name="T10" fmla="*/ 6 w 76"/>
                <a:gd name="T11" fmla="*/ 36 h 38"/>
                <a:gd name="T12" fmla="*/ 6 w 76"/>
                <a:gd name="T13" fmla="*/ 38 h 38"/>
                <a:gd name="T14" fmla="*/ 6 w 76"/>
                <a:gd name="T15" fmla="*/ 34 h 38"/>
                <a:gd name="T16" fmla="*/ 6 w 76"/>
                <a:gd name="T17" fmla="*/ 34 h 38"/>
                <a:gd name="T18" fmla="*/ 26 w 76"/>
                <a:gd name="T19" fmla="*/ 28 h 38"/>
                <a:gd name="T20" fmla="*/ 26 w 76"/>
                <a:gd name="T21" fmla="*/ 28 h 38"/>
                <a:gd name="T22" fmla="*/ 30 w 76"/>
                <a:gd name="T23" fmla="*/ 26 h 38"/>
                <a:gd name="T24" fmla="*/ 30 w 76"/>
                <a:gd name="T25" fmla="*/ 24 h 38"/>
                <a:gd name="T26" fmla="*/ 30 w 76"/>
                <a:gd name="T27" fmla="*/ 24 h 38"/>
                <a:gd name="T28" fmla="*/ 30 w 76"/>
                <a:gd name="T29" fmla="*/ 24 h 38"/>
                <a:gd name="T30" fmla="*/ 34 w 76"/>
                <a:gd name="T31" fmla="*/ 26 h 38"/>
                <a:gd name="T32" fmla="*/ 38 w 76"/>
                <a:gd name="T33" fmla="*/ 26 h 38"/>
                <a:gd name="T34" fmla="*/ 72 w 76"/>
                <a:gd name="T35" fmla="*/ 18 h 38"/>
                <a:gd name="T36" fmla="*/ 72 w 76"/>
                <a:gd name="T37" fmla="*/ 18 h 38"/>
                <a:gd name="T38" fmla="*/ 74 w 76"/>
                <a:gd name="T39" fmla="*/ 16 h 38"/>
                <a:gd name="T40" fmla="*/ 76 w 76"/>
                <a:gd name="T41" fmla="*/ 14 h 38"/>
                <a:gd name="T42" fmla="*/ 76 w 76"/>
                <a:gd name="T43" fmla="*/ 8 h 38"/>
                <a:gd name="T44" fmla="*/ 76 w 76"/>
                <a:gd name="T45" fmla="*/ 8 h 38"/>
                <a:gd name="T46" fmla="*/ 76 w 76"/>
                <a:gd name="T47" fmla="*/ 8 h 38"/>
                <a:gd name="T48" fmla="*/ 72 w 76"/>
                <a:gd name="T49" fmla="*/ 2 h 38"/>
                <a:gd name="T50" fmla="*/ 70 w 76"/>
                <a:gd name="T51" fmla="*/ 0 h 38"/>
                <a:gd name="T52" fmla="*/ 68 w 76"/>
                <a:gd name="T53" fmla="*/ 0 h 38"/>
                <a:gd name="T54" fmla="*/ 34 w 76"/>
                <a:gd name="T55" fmla="*/ 8 h 38"/>
                <a:gd name="T56" fmla="*/ 34 w 76"/>
                <a:gd name="T57" fmla="*/ 8 h 38"/>
                <a:gd name="T58" fmla="*/ 30 w 76"/>
                <a:gd name="T59" fmla="*/ 10 h 38"/>
                <a:gd name="T60" fmla="*/ 28 w 76"/>
                <a:gd name="T61" fmla="*/ 14 h 38"/>
                <a:gd name="T62" fmla="*/ 28 w 76"/>
                <a:gd name="T63" fmla="*/ 14 h 38"/>
                <a:gd name="T64" fmla="*/ 28 w 76"/>
                <a:gd name="T65" fmla="*/ 14 h 38"/>
                <a:gd name="T66" fmla="*/ 26 w 76"/>
                <a:gd name="T67" fmla="*/ 10 h 38"/>
                <a:gd name="T68" fmla="*/ 22 w 76"/>
                <a:gd name="T69" fmla="*/ 12 h 38"/>
                <a:gd name="T70" fmla="*/ 2 w 76"/>
                <a:gd name="T71" fmla="*/ 16 h 38"/>
                <a:gd name="T72" fmla="*/ 2 w 76"/>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2" y="16"/>
                  </a:moveTo>
                  <a:lnTo>
                    <a:pt x="2" y="16"/>
                  </a:lnTo>
                  <a:lnTo>
                    <a:pt x="2" y="12"/>
                  </a:lnTo>
                  <a:lnTo>
                    <a:pt x="0" y="12"/>
                  </a:lnTo>
                  <a:lnTo>
                    <a:pt x="4" y="24"/>
                  </a:lnTo>
                  <a:lnTo>
                    <a:pt x="6" y="36"/>
                  </a:lnTo>
                  <a:lnTo>
                    <a:pt x="6" y="38"/>
                  </a:lnTo>
                  <a:lnTo>
                    <a:pt x="6" y="34"/>
                  </a:lnTo>
                  <a:lnTo>
                    <a:pt x="6" y="34"/>
                  </a:lnTo>
                  <a:lnTo>
                    <a:pt x="26" y="28"/>
                  </a:lnTo>
                  <a:lnTo>
                    <a:pt x="26" y="28"/>
                  </a:lnTo>
                  <a:lnTo>
                    <a:pt x="30" y="26"/>
                  </a:lnTo>
                  <a:lnTo>
                    <a:pt x="30" y="24"/>
                  </a:lnTo>
                  <a:lnTo>
                    <a:pt x="30" y="24"/>
                  </a:lnTo>
                  <a:lnTo>
                    <a:pt x="30" y="24"/>
                  </a:lnTo>
                  <a:lnTo>
                    <a:pt x="34" y="26"/>
                  </a:lnTo>
                  <a:lnTo>
                    <a:pt x="38" y="26"/>
                  </a:lnTo>
                  <a:lnTo>
                    <a:pt x="72" y="18"/>
                  </a:lnTo>
                  <a:lnTo>
                    <a:pt x="72" y="18"/>
                  </a:lnTo>
                  <a:lnTo>
                    <a:pt x="74" y="16"/>
                  </a:lnTo>
                  <a:lnTo>
                    <a:pt x="76" y="14"/>
                  </a:lnTo>
                  <a:lnTo>
                    <a:pt x="76" y="8"/>
                  </a:lnTo>
                  <a:lnTo>
                    <a:pt x="76" y="8"/>
                  </a:lnTo>
                  <a:lnTo>
                    <a:pt x="76" y="8"/>
                  </a:lnTo>
                  <a:lnTo>
                    <a:pt x="72" y="2"/>
                  </a:lnTo>
                  <a:lnTo>
                    <a:pt x="70" y="0"/>
                  </a:lnTo>
                  <a:lnTo>
                    <a:pt x="68" y="0"/>
                  </a:lnTo>
                  <a:lnTo>
                    <a:pt x="34" y="8"/>
                  </a:lnTo>
                  <a:lnTo>
                    <a:pt x="34" y="8"/>
                  </a:lnTo>
                  <a:lnTo>
                    <a:pt x="30" y="10"/>
                  </a:lnTo>
                  <a:lnTo>
                    <a:pt x="28" y="14"/>
                  </a:lnTo>
                  <a:lnTo>
                    <a:pt x="28" y="14"/>
                  </a:lnTo>
                  <a:lnTo>
                    <a:pt x="28" y="14"/>
                  </a:lnTo>
                  <a:lnTo>
                    <a:pt x="26" y="10"/>
                  </a:lnTo>
                  <a:lnTo>
                    <a:pt x="22"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6" name="Freeform 798"/>
            <p:cNvSpPr>
              <a:spLocks/>
            </p:cNvSpPr>
            <p:nvPr/>
          </p:nvSpPr>
          <p:spPr bwMode="auto">
            <a:xfrm>
              <a:off x="4373" y="432"/>
              <a:ext cx="102" cy="70"/>
            </a:xfrm>
            <a:custGeom>
              <a:avLst/>
              <a:gdLst>
                <a:gd name="T0" fmla="*/ 68 w 102"/>
                <a:gd name="T1" fmla="*/ 30 h 70"/>
                <a:gd name="T2" fmla="*/ 68 w 102"/>
                <a:gd name="T3" fmla="*/ 30 h 70"/>
                <a:gd name="T4" fmla="*/ 68 w 102"/>
                <a:gd name="T5" fmla="*/ 18 h 70"/>
                <a:gd name="T6" fmla="*/ 70 w 102"/>
                <a:gd name="T7" fmla="*/ 10 h 70"/>
                <a:gd name="T8" fmla="*/ 74 w 102"/>
                <a:gd name="T9" fmla="*/ 2 h 70"/>
                <a:gd name="T10" fmla="*/ 80 w 102"/>
                <a:gd name="T11" fmla="*/ 0 h 70"/>
                <a:gd name="T12" fmla="*/ 80 w 102"/>
                <a:gd name="T13" fmla="*/ 0 h 70"/>
                <a:gd name="T14" fmla="*/ 82 w 102"/>
                <a:gd name="T15" fmla="*/ 0 h 70"/>
                <a:gd name="T16" fmla="*/ 86 w 102"/>
                <a:gd name="T17" fmla="*/ 2 h 70"/>
                <a:gd name="T18" fmla="*/ 92 w 102"/>
                <a:gd name="T19" fmla="*/ 8 h 70"/>
                <a:gd name="T20" fmla="*/ 98 w 102"/>
                <a:gd name="T21" fmla="*/ 18 h 70"/>
                <a:gd name="T22" fmla="*/ 102 w 102"/>
                <a:gd name="T23" fmla="*/ 32 h 70"/>
                <a:gd name="T24" fmla="*/ 102 w 102"/>
                <a:gd name="T25" fmla="*/ 32 h 70"/>
                <a:gd name="T26" fmla="*/ 102 w 102"/>
                <a:gd name="T27" fmla="*/ 46 h 70"/>
                <a:gd name="T28" fmla="*/ 100 w 102"/>
                <a:gd name="T29" fmla="*/ 58 h 70"/>
                <a:gd name="T30" fmla="*/ 96 w 102"/>
                <a:gd name="T31" fmla="*/ 68 h 70"/>
                <a:gd name="T32" fmla="*/ 94 w 102"/>
                <a:gd name="T33" fmla="*/ 70 h 70"/>
                <a:gd name="T34" fmla="*/ 90 w 102"/>
                <a:gd name="T35" fmla="*/ 70 h 70"/>
                <a:gd name="T36" fmla="*/ 90 w 102"/>
                <a:gd name="T37" fmla="*/ 70 h 70"/>
                <a:gd name="T38" fmla="*/ 84 w 102"/>
                <a:gd name="T39" fmla="*/ 70 h 70"/>
                <a:gd name="T40" fmla="*/ 78 w 102"/>
                <a:gd name="T41" fmla="*/ 64 h 70"/>
                <a:gd name="T42" fmla="*/ 72 w 102"/>
                <a:gd name="T43" fmla="*/ 56 h 70"/>
                <a:gd name="T44" fmla="*/ 70 w 102"/>
                <a:gd name="T45" fmla="*/ 44 h 70"/>
                <a:gd name="T46" fmla="*/ 70 w 102"/>
                <a:gd name="T47" fmla="*/ 44 h 70"/>
                <a:gd name="T48" fmla="*/ 50 w 102"/>
                <a:gd name="T49" fmla="*/ 48 h 70"/>
                <a:gd name="T50" fmla="*/ 50 w 102"/>
                <a:gd name="T51" fmla="*/ 48 h 70"/>
                <a:gd name="T52" fmla="*/ 48 w 102"/>
                <a:gd name="T53" fmla="*/ 46 h 70"/>
                <a:gd name="T54" fmla="*/ 44 w 102"/>
                <a:gd name="T55" fmla="*/ 44 h 70"/>
                <a:gd name="T56" fmla="*/ 44 w 102"/>
                <a:gd name="T57" fmla="*/ 44 h 70"/>
                <a:gd name="T58" fmla="*/ 44 w 102"/>
                <a:gd name="T59" fmla="*/ 44 h 70"/>
                <a:gd name="T60" fmla="*/ 42 w 102"/>
                <a:gd name="T61" fmla="*/ 48 h 70"/>
                <a:gd name="T62" fmla="*/ 40 w 102"/>
                <a:gd name="T63" fmla="*/ 48 h 70"/>
                <a:gd name="T64" fmla="*/ 8 w 102"/>
                <a:gd name="T65" fmla="*/ 54 h 70"/>
                <a:gd name="T66" fmla="*/ 8 w 102"/>
                <a:gd name="T67" fmla="*/ 54 h 70"/>
                <a:gd name="T68" fmla="*/ 2 w 102"/>
                <a:gd name="T69" fmla="*/ 52 h 70"/>
                <a:gd name="T70" fmla="*/ 0 w 102"/>
                <a:gd name="T71" fmla="*/ 48 h 70"/>
                <a:gd name="T72" fmla="*/ 0 w 102"/>
                <a:gd name="T73" fmla="*/ 48 h 70"/>
                <a:gd name="T74" fmla="*/ 0 w 102"/>
                <a:gd name="T75" fmla="*/ 48 h 70"/>
                <a:gd name="T76" fmla="*/ 2 w 102"/>
                <a:gd name="T77" fmla="*/ 42 h 70"/>
                <a:gd name="T78" fmla="*/ 6 w 102"/>
                <a:gd name="T79" fmla="*/ 40 h 70"/>
                <a:gd name="T80" fmla="*/ 38 w 102"/>
                <a:gd name="T81" fmla="*/ 36 h 70"/>
                <a:gd name="T82" fmla="*/ 38 w 102"/>
                <a:gd name="T83" fmla="*/ 36 h 70"/>
                <a:gd name="T84" fmla="*/ 40 w 102"/>
                <a:gd name="T85" fmla="*/ 36 h 70"/>
                <a:gd name="T86" fmla="*/ 44 w 102"/>
                <a:gd name="T87" fmla="*/ 38 h 70"/>
                <a:gd name="T88" fmla="*/ 44 w 102"/>
                <a:gd name="T89" fmla="*/ 38 h 70"/>
                <a:gd name="T90" fmla="*/ 44 w 102"/>
                <a:gd name="T91" fmla="*/ 38 h 70"/>
                <a:gd name="T92" fmla="*/ 46 w 102"/>
                <a:gd name="T93" fmla="*/ 34 h 70"/>
                <a:gd name="T94" fmla="*/ 48 w 102"/>
                <a:gd name="T95" fmla="*/ 34 h 70"/>
                <a:gd name="T96" fmla="*/ 68 w 102"/>
                <a:gd name="T97" fmla="*/ 30 h 70"/>
                <a:gd name="T98" fmla="*/ 68 w 102"/>
                <a:gd name="T99" fmla="*/ 3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8" y="30"/>
                  </a:moveTo>
                  <a:lnTo>
                    <a:pt x="68" y="30"/>
                  </a:lnTo>
                  <a:lnTo>
                    <a:pt x="68" y="18"/>
                  </a:lnTo>
                  <a:lnTo>
                    <a:pt x="70" y="10"/>
                  </a:lnTo>
                  <a:lnTo>
                    <a:pt x="74" y="2"/>
                  </a:lnTo>
                  <a:lnTo>
                    <a:pt x="80" y="0"/>
                  </a:lnTo>
                  <a:lnTo>
                    <a:pt x="80" y="0"/>
                  </a:lnTo>
                  <a:lnTo>
                    <a:pt x="82" y="0"/>
                  </a:lnTo>
                  <a:lnTo>
                    <a:pt x="86" y="2"/>
                  </a:lnTo>
                  <a:lnTo>
                    <a:pt x="92" y="8"/>
                  </a:lnTo>
                  <a:lnTo>
                    <a:pt x="98" y="18"/>
                  </a:lnTo>
                  <a:lnTo>
                    <a:pt x="102" y="32"/>
                  </a:lnTo>
                  <a:lnTo>
                    <a:pt x="102" y="32"/>
                  </a:lnTo>
                  <a:lnTo>
                    <a:pt x="102" y="46"/>
                  </a:lnTo>
                  <a:lnTo>
                    <a:pt x="100" y="58"/>
                  </a:lnTo>
                  <a:lnTo>
                    <a:pt x="96" y="68"/>
                  </a:lnTo>
                  <a:lnTo>
                    <a:pt x="94" y="70"/>
                  </a:lnTo>
                  <a:lnTo>
                    <a:pt x="90" y="70"/>
                  </a:lnTo>
                  <a:lnTo>
                    <a:pt x="90" y="70"/>
                  </a:lnTo>
                  <a:lnTo>
                    <a:pt x="84" y="70"/>
                  </a:lnTo>
                  <a:lnTo>
                    <a:pt x="78" y="64"/>
                  </a:lnTo>
                  <a:lnTo>
                    <a:pt x="72" y="56"/>
                  </a:lnTo>
                  <a:lnTo>
                    <a:pt x="70" y="44"/>
                  </a:lnTo>
                  <a:lnTo>
                    <a:pt x="70" y="44"/>
                  </a:lnTo>
                  <a:lnTo>
                    <a:pt x="50" y="48"/>
                  </a:lnTo>
                  <a:lnTo>
                    <a:pt x="50" y="48"/>
                  </a:lnTo>
                  <a:lnTo>
                    <a:pt x="48" y="46"/>
                  </a:lnTo>
                  <a:lnTo>
                    <a:pt x="44" y="44"/>
                  </a:lnTo>
                  <a:lnTo>
                    <a:pt x="44" y="44"/>
                  </a:lnTo>
                  <a:lnTo>
                    <a:pt x="44" y="44"/>
                  </a:lnTo>
                  <a:lnTo>
                    <a:pt x="42" y="48"/>
                  </a:lnTo>
                  <a:lnTo>
                    <a:pt x="40" y="48"/>
                  </a:lnTo>
                  <a:lnTo>
                    <a:pt x="8" y="54"/>
                  </a:lnTo>
                  <a:lnTo>
                    <a:pt x="8" y="54"/>
                  </a:lnTo>
                  <a:lnTo>
                    <a:pt x="2" y="52"/>
                  </a:lnTo>
                  <a:lnTo>
                    <a:pt x="0" y="48"/>
                  </a:lnTo>
                  <a:lnTo>
                    <a:pt x="0" y="48"/>
                  </a:lnTo>
                  <a:lnTo>
                    <a:pt x="0" y="48"/>
                  </a:lnTo>
                  <a:lnTo>
                    <a:pt x="2" y="42"/>
                  </a:lnTo>
                  <a:lnTo>
                    <a:pt x="6" y="40"/>
                  </a:lnTo>
                  <a:lnTo>
                    <a:pt x="38" y="36"/>
                  </a:lnTo>
                  <a:lnTo>
                    <a:pt x="38" y="36"/>
                  </a:lnTo>
                  <a:lnTo>
                    <a:pt x="40" y="36"/>
                  </a:lnTo>
                  <a:lnTo>
                    <a:pt x="44" y="38"/>
                  </a:lnTo>
                  <a:lnTo>
                    <a:pt x="44" y="38"/>
                  </a:lnTo>
                  <a:lnTo>
                    <a:pt x="44" y="38"/>
                  </a:lnTo>
                  <a:lnTo>
                    <a:pt x="46" y="34"/>
                  </a:lnTo>
                  <a:lnTo>
                    <a:pt x="48" y="34"/>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7" name="Freeform 799"/>
            <p:cNvSpPr>
              <a:spLocks/>
            </p:cNvSpPr>
            <p:nvPr/>
          </p:nvSpPr>
          <p:spPr bwMode="auto">
            <a:xfrm>
              <a:off x="4369" y="456"/>
              <a:ext cx="76" cy="32"/>
            </a:xfrm>
            <a:custGeom>
              <a:avLst/>
              <a:gdLst>
                <a:gd name="T0" fmla="*/ 74 w 76"/>
                <a:gd name="T1" fmla="*/ 22 h 32"/>
                <a:gd name="T2" fmla="*/ 74 w 76"/>
                <a:gd name="T3" fmla="*/ 22 h 32"/>
                <a:gd name="T4" fmla="*/ 76 w 76"/>
                <a:gd name="T5" fmla="*/ 26 h 32"/>
                <a:gd name="T6" fmla="*/ 76 w 76"/>
                <a:gd name="T7" fmla="*/ 24 h 32"/>
                <a:gd name="T8" fmla="*/ 74 w 76"/>
                <a:gd name="T9" fmla="*/ 12 h 32"/>
                <a:gd name="T10" fmla="*/ 72 w 76"/>
                <a:gd name="T11" fmla="*/ 0 h 32"/>
                <a:gd name="T12" fmla="*/ 72 w 76"/>
                <a:gd name="T13" fmla="*/ 0 h 32"/>
                <a:gd name="T14" fmla="*/ 72 w 76"/>
                <a:gd name="T15" fmla="*/ 4 h 32"/>
                <a:gd name="T16" fmla="*/ 72 w 76"/>
                <a:gd name="T17" fmla="*/ 4 h 32"/>
                <a:gd name="T18" fmla="*/ 52 w 76"/>
                <a:gd name="T19" fmla="*/ 8 h 32"/>
                <a:gd name="T20" fmla="*/ 52 w 76"/>
                <a:gd name="T21" fmla="*/ 8 h 32"/>
                <a:gd name="T22" fmla="*/ 48 w 76"/>
                <a:gd name="T23" fmla="*/ 8 h 32"/>
                <a:gd name="T24" fmla="*/ 46 w 76"/>
                <a:gd name="T25" fmla="*/ 12 h 32"/>
                <a:gd name="T26" fmla="*/ 46 w 76"/>
                <a:gd name="T27" fmla="*/ 12 h 32"/>
                <a:gd name="T28" fmla="*/ 46 w 76"/>
                <a:gd name="T29" fmla="*/ 12 h 32"/>
                <a:gd name="T30" fmla="*/ 44 w 76"/>
                <a:gd name="T31" fmla="*/ 10 h 32"/>
                <a:gd name="T32" fmla="*/ 40 w 76"/>
                <a:gd name="T33" fmla="*/ 10 h 32"/>
                <a:gd name="T34" fmla="*/ 6 w 76"/>
                <a:gd name="T35" fmla="*/ 16 h 32"/>
                <a:gd name="T36" fmla="*/ 6 w 76"/>
                <a:gd name="T37" fmla="*/ 16 h 32"/>
                <a:gd name="T38" fmla="*/ 4 w 76"/>
                <a:gd name="T39" fmla="*/ 16 h 32"/>
                <a:gd name="T40" fmla="*/ 2 w 76"/>
                <a:gd name="T41" fmla="*/ 18 h 32"/>
                <a:gd name="T42" fmla="*/ 0 w 76"/>
                <a:gd name="T43" fmla="*/ 26 h 32"/>
                <a:gd name="T44" fmla="*/ 0 w 76"/>
                <a:gd name="T45" fmla="*/ 26 h 32"/>
                <a:gd name="T46" fmla="*/ 0 w 76"/>
                <a:gd name="T47" fmla="*/ 26 h 32"/>
                <a:gd name="T48" fmla="*/ 4 w 76"/>
                <a:gd name="T49" fmla="*/ 32 h 32"/>
                <a:gd name="T50" fmla="*/ 6 w 76"/>
                <a:gd name="T51" fmla="*/ 32 h 32"/>
                <a:gd name="T52" fmla="*/ 8 w 76"/>
                <a:gd name="T53" fmla="*/ 32 h 32"/>
                <a:gd name="T54" fmla="*/ 42 w 76"/>
                <a:gd name="T55" fmla="*/ 26 h 32"/>
                <a:gd name="T56" fmla="*/ 42 w 76"/>
                <a:gd name="T57" fmla="*/ 26 h 32"/>
                <a:gd name="T58" fmla="*/ 46 w 76"/>
                <a:gd name="T59" fmla="*/ 26 h 32"/>
                <a:gd name="T60" fmla="*/ 48 w 76"/>
                <a:gd name="T61" fmla="*/ 22 h 32"/>
                <a:gd name="T62" fmla="*/ 48 w 76"/>
                <a:gd name="T63" fmla="*/ 22 h 32"/>
                <a:gd name="T64" fmla="*/ 48 w 76"/>
                <a:gd name="T65" fmla="*/ 22 h 32"/>
                <a:gd name="T66" fmla="*/ 50 w 76"/>
                <a:gd name="T67" fmla="*/ 24 h 32"/>
                <a:gd name="T68" fmla="*/ 54 w 76"/>
                <a:gd name="T69" fmla="*/ 24 h 32"/>
                <a:gd name="T70" fmla="*/ 74 w 76"/>
                <a:gd name="T71" fmla="*/ 22 h 32"/>
                <a:gd name="T72" fmla="*/ 74 w 76"/>
                <a:gd name="T73"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2">
                  <a:moveTo>
                    <a:pt x="74" y="22"/>
                  </a:moveTo>
                  <a:lnTo>
                    <a:pt x="74" y="22"/>
                  </a:lnTo>
                  <a:lnTo>
                    <a:pt x="76" y="26"/>
                  </a:lnTo>
                  <a:lnTo>
                    <a:pt x="76" y="24"/>
                  </a:lnTo>
                  <a:lnTo>
                    <a:pt x="74" y="12"/>
                  </a:lnTo>
                  <a:lnTo>
                    <a:pt x="72" y="0"/>
                  </a:lnTo>
                  <a:lnTo>
                    <a:pt x="72" y="0"/>
                  </a:lnTo>
                  <a:lnTo>
                    <a:pt x="72" y="4"/>
                  </a:lnTo>
                  <a:lnTo>
                    <a:pt x="72" y="4"/>
                  </a:lnTo>
                  <a:lnTo>
                    <a:pt x="52" y="8"/>
                  </a:lnTo>
                  <a:lnTo>
                    <a:pt x="52" y="8"/>
                  </a:lnTo>
                  <a:lnTo>
                    <a:pt x="48" y="8"/>
                  </a:lnTo>
                  <a:lnTo>
                    <a:pt x="46" y="12"/>
                  </a:lnTo>
                  <a:lnTo>
                    <a:pt x="46" y="12"/>
                  </a:lnTo>
                  <a:lnTo>
                    <a:pt x="46" y="12"/>
                  </a:lnTo>
                  <a:lnTo>
                    <a:pt x="44" y="10"/>
                  </a:lnTo>
                  <a:lnTo>
                    <a:pt x="40" y="10"/>
                  </a:lnTo>
                  <a:lnTo>
                    <a:pt x="6" y="16"/>
                  </a:lnTo>
                  <a:lnTo>
                    <a:pt x="6" y="16"/>
                  </a:lnTo>
                  <a:lnTo>
                    <a:pt x="4" y="16"/>
                  </a:lnTo>
                  <a:lnTo>
                    <a:pt x="2" y="18"/>
                  </a:lnTo>
                  <a:lnTo>
                    <a:pt x="0" y="26"/>
                  </a:lnTo>
                  <a:lnTo>
                    <a:pt x="0" y="26"/>
                  </a:lnTo>
                  <a:lnTo>
                    <a:pt x="0" y="26"/>
                  </a:lnTo>
                  <a:lnTo>
                    <a:pt x="4" y="32"/>
                  </a:lnTo>
                  <a:lnTo>
                    <a:pt x="6" y="32"/>
                  </a:lnTo>
                  <a:lnTo>
                    <a:pt x="8" y="32"/>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8" name="Freeform 800"/>
            <p:cNvSpPr>
              <a:spLocks/>
            </p:cNvSpPr>
            <p:nvPr/>
          </p:nvSpPr>
          <p:spPr bwMode="auto">
            <a:xfrm>
              <a:off x="4369" y="544"/>
              <a:ext cx="100" cy="68"/>
            </a:xfrm>
            <a:custGeom>
              <a:avLst/>
              <a:gdLst>
                <a:gd name="T0" fmla="*/ 66 w 100"/>
                <a:gd name="T1" fmla="*/ 22 h 68"/>
                <a:gd name="T2" fmla="*/ 66 w 100"/>
                <a:gd name="T3" fmla="*/ 22 h 68"/>
                <a:gd name="T4" fmla="*/ 72 w 100"/>
                <a:gd name="T5" fmla="*/ 12 h 68"/>
                <a:gd name="T6" fmla="*/ 78 w 100"/>
                <a:gd name="T7" fmla="*/ 4 h 68"/>
                <a:gd name="T8" fmla="*/ 86 w 100"/>
                <a:gd name="T9" fmla="*/ 0 h 68"/>
                <a:gd name="T10" fmla="*/ 92 w 100"/>
                <a:gd name="T11" fmla="*/ 0 h 68"/>
                <a:gd name="T12" fmla="*/ 92 w 100"/>
                <a:gd name="T13" fmla="*/ 0 h 68"/>
                <a:gd name="T14" fmla="*/ 94 w 100"/>
                <a:gd name="T15" fmla="*/ 0 h 68"/>
                <a:gd name="T16" fmla="*/ 98 w 100"/>
                <a:gd name="T17" fmla="*/ 4 h 68"/>
                <a:gd name="T18" fmla="*/ 100 w 100"/>
                <a:gd name="T19" fmla="*/ 14 h 68"/>
                <a:gd name="T20" fmla="*/ 100 w 100"/>
                <a:gd name="T21" fmla="*/ 26 h 68"/>
                <a:gd name="T22" fmla="*/ 96 w 100"/>
                <a:gd name="T23" fmla="*/ 38 h 68"/>
                <a:gd name="T24" fmla="*/ 96 w 100"/>
                <a:gd name="T25" fmla="*/ 38 h 68"/>
                <a:gd name="T26" fmla="*/ 92 w 100"/>
                <a:gd name="T27" fmla="*/ 52 h 68"/>
                <a:gd name="T28" fmla="*/ 84 w 100"/>
                <a:gd name="T29" fmla="*/ 62 h 68"/>
                <a:gd name="T30" fmla="*/ 76 w 100"/>
                <a:gd name="T31" fmla="*/ 68 h 68"/>
                <a:gd name="T32" fmla="*/ 74 w 100"/>
                <a:gd name="T33" fmla="*/ 68 h 68"/>
                <a:gd name="T34" fmla="*/ 70 w 100"/>
                <a:gd name="T35" fmla="*/ 68 h 68"/>
                <a:gd name="T36" fmla="*/ 70 w 100"/>
                <a:gd name="T37" fmla="*/ 68 h 68"/>
                <a:gd name="T38" fmla="*/ 64 w 100"/>
                <a:gd name="T39" fmla="*/ 64 h 68"/>
                <a:gd name="T40" fmla="*/ 62 w 100"/>
                <a:gd name="T41" fmla="*/ 56 h 68"/>
                <a:gd name="T42" fmla="*/ 62 w 100"/>
                <a:gd name="T43" fmla="*/ 46 h 68"/>
                <a:gd name="T44" fmla="*/ 62 w 100"/>
                <a:gd name="T45" fmla="*/ 36 h 68"/>
                <a:gd name="T46" fmla="*/ 62 w 100"/>
                <a:gd name="T47" fmla="*/ 36 h 68"/>
                <a:gd name="T48" fmla="*/ 44 w 100"/>
                <a:gd name="T49" fmla="*/ 30 h 68"/>
                <a:gd name="T50" fmla="*/ 44 w 100"/>
                <a:gd name="T51" fmla="*/ 30 h 68"/>
                <a:gd name="T52" fmla="*/ 42 w 100"/>
                <a:gd name="T53" fmla="*/ 28 h 68"/>
                <a:gd name="T54" fmla="*/ 40 w 100"/>
                <a:gd name="T55" fmla="*/ 24 h 68"/>
                <a:gd name="T56" fmla="*/ 40 w 100"/>
                <a:gd name="T57" fmla="*/ 24 h 68"/>
                <a:gd name="T58" fmla="*/ 40 w 100"/>
                <a:gd name="T59" fmla="*/ 24 h 68"/>
                <a:gd name="T60" fmla="*/ 38 w 100"/>
                <a:gd name="T61" fmla="*/ 26 h 68"/>
                <a:gd name="T62" fmla="*/ 34 w 100"/>
                <a:gd name="T63" fmla="*/ 26 h 68"/>
                <a:gd name="T64" fmla="*/ 4 w 100"/>
                <a:gd name="T65" fmla="*/ 16 h 68"/>
                <a:gd name="T66" fmla="*/ 4 w 100"/>
                <a:gd name="T67" fmla="*/ 16 h 68"/>
                <a:gd name="T68" fmla="*/ 0 w 100"/>
                <a:gd name="T69" fmla="*/ 12 h 68"/>
                <a:gd name="T70" fmla="*/ 0 w 100"/>
                <a:gd name="T71" fmla="*/ 8 h 68"/>
                <a:gd name="T72" fmla="*/ 0 w 100"/>
                <a:gd name="T73" fmla="*/ 8 h 68"/>
                <a:gd name="T74" fmla="*/ 0 w 100"/>
                <a:gd name="T75" fmla="*/ 8 h 68"/>
                <a:gd name="T76" fmla="*/ 2 w 100"/>
                <a:gd name="T77" fmla="*/ 4 h 68"/>
                <a:gd name="T78" fmla="*/ 8 w 100"/>
                <a:gd name="T79" fmla="*/ 4 h 68"/>
                <a:gd name="T80" fmla="*/ 38 w 100"/>
                <a:gd name="T81" fmla="*/ 12 h 68"/>
                <a:gd name="T82" fmla="*/ 38 w 100"/>
                <a:gd name="T83" fmla="*/ 12 h 68"/>
                <a:gd name="T84" fmla="*/ 40 w 100"/>
                <a:gd name="T85" fmla="*/ 14 h 68"/>
                <a:gd name="T86" fmla="*/ 42 w 100"/>
                <a:gd name="T87" fmla="*/ 18 h 68"/>
                <a:gd name="T88" fmla="*/ 42 w 100"/>
                <a:gd name="T89" fmla="*/ 18 h 68"/>
                <a:gd name="T90" fmla="*/ 42 w 100"/>
                <a:gd name="T91" fmla="*/ 18 h 68"/>
                <a:gd name="T92" fmla="*/ 46 w 100"/>
                <a:gd name="T93" fmla="*/ 16 h 68"/>
                <a:gd name="T94" fmla="*/ 48 w 100"/>
                <a:gd name="T95" fmla="*/ 16 h 68"/>
                <a:gd name="T96" fmla="*/ 66 w 100"/>
                <a:gd name="T97" fmla="*/ 22 h 68"/>
                <a:gd name="T98" fmla="*/ 66 w 100"/>
                <a:gd name="T99"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68">
                  <a:moveTo>
                    <a:pt x="66" y="22"/>
                  </a:moveTo>
                  <a:lnTo>
                    <a:pt x="66" y="22"/>
                  </a:lnTo>
                  <a:lnTo>
                    <a:pt x="72" y="12"/>
                  </a:lnTo>
                  <a:lnTo>
                    <a:pt x="78" y="4"/>
                  </a:lnTo>
                  <a:lnTo>
                    <a:pt x="86" y="0"/>
                  </a:lnTo>
                  <a:lnTo>
                    <a:pt x="92" y="0"/>
                  </a:lnTo>
                  <a:lnTo>
                    <a:pt x="92" y="0"/>
                  </a:lnTo>
                  <a:lnTo>
                    <a:pt x="94" y="0"/>
                  </a:lnTo>
                  <a:lnTo>
                    <a:pt x="98" y="4"/>
                  </a:lnTo>
                  <a:lnTo>
                    <a:pt x="100" y="14"/>
                  </a:lnTo>
                  <a:lnTo>
                    <a:pt x="100" y="26"/>
                  </a:lnTo>
                  <a:lnTo>
                    <a:pt x="96" y="38"/>
                  </a:lnTo>
                  <a:lnTo>
                    <a:pt x="96" y="38"/>
                  </a:lnTo>
                  <a:lnTo>
                    <a:pt x="92" y="52"/>
                  </a:lnTo>
                  <a:lnTo>
                    <a:pt x="84" y="62"/>
                  </a:lnTo>
                  <a:lnTo>
                    <a:pt x="76" y="68"/>
                  </a:lnTo>
                  <a:lnTo>
                    <a:pt x="74" y="68"/>
                  </a:lnTo>
                  <a:lnTo>
                    <a:pt x="70" y="68"/>
                  </a:lnTo>
                  <a:lnTo>
                    <a:pt x="70" y="68"/>
                  </a:lnTo>
                  <a:lnTo>
                    <a:pt x="64" y="64"/>
                  </a:lnTo>
                  <a:lnTo>
                    <a:pt x="62" y="56"/>
                  </a:lnTo>
                  <a:lnTo>
                    <a:pt x="62" y="46"/>
                  </a:lnTo>
                  <a:lnTo>
                    <a:pt x="62" y="36"/>
                  </a:lnTo>
                  <a:lnTo>
                    <a:pt x="62" y="36"/>
                  </a:lnTo>
                  <a:lnTo>
                    <a:pt x="44" y="30"/>
                  </a:lnTo>
                  <a:lnTo>
                    <a:pt x="44" y="30"/>
                  </a:lnTo>
                  <a:lnTo>
                    <a:pt x="42" y="28"/>
                  </a:lnTo>
                  <a:lnTo>
                    <a:pt x="40" y="24"/>
                  </a:lnTo>
                  <a:lnTo>
                    <a:pt x="40" y="24"/>
                  </a:lnTo>
                  <a:lnTo>
                    <a:pt x="40" y="24"/>
                  </a:lnTo>
                  <a:lnTo>
                    <a:pt x="38" y="26"/>
                  </a:lnTo>
                  <a:lnTo>
                    <a:pt x="34" y="26"/>
                  </a:lnTo>
                  <a:lnTo>
                    <a:pt x="4" y="16"/>
                  </a:lnTo>
                  <a:lnTo>
                    <a:pt x="4" y="16"/>
                  </a:lnTo>
                  <a:lnTo>
                    <a:pt x="0" y="12"/>
                  </a:lnTo>
                  <a:lnTo>
                    <a:pt x="0" y="8"/>
                  </a:lnTo>
                  <a:lnTo>
                    <a:pt x="0" y="8"/>
                  </a:lnTo>
                  <a:lnTo>
                    <a:pt x="0" y="8"/>
                  </a:lnTo>
                  <a:lnTo>
                    <a:pt x="2" y="4"/>
                  </a:lnTo>
                  <a:lnTo>
                    <a:pt x="8" y="4"/>
                  </a:lnTo>
                  <a:lnTo>
                    <a:pt x="38" y="12"/>
                  </a:lnTo>
                  <a:lnTo>
                    <a:pt x="38" y="12"/>
                  </a:lnTo>
                  <a:lnTo>
                    <a:pt x="40" y="14"/>
                  </a:lnTo>
                  <a:lnTo>
                    <a:pt x="42" y="18"/>
                  </a:lnTo>
                  <a:lnTo>
                    <a:pt x="42" y="18"/>
                  </a:lnTo>
                  <a:lnTo>
                    <a:pt x="42" y="18"/>
                  </a:lnTo>
                  <a:lnTo>
                    <a:pt x="46" y="16"/>
                  </a:lnTo>
                  <a:lnTo>
                    <a:pt x="48" y="16"/>
                  </a:lnTo>
                  <a:lnTo>
                    <a:pt x="66" y="22"/>
                  </a:lnTo>
                  <a:lnTo>
                    <a:pt x="66" y="2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49" name="Freeform 801"/>
            <p:cNvSpPr>
              <a:spLocks/>
            </p:cNvSpPr>
            <p:nvPr/>
          </p:nvSpPr>
          <p:spPr bwMode="auto">
            <a:xfrm>
              <a:off x="4365" y="544"/>
              <a:ext cx="74" cy="40"/>
            </a:xfrm>
            <a:custGeom>
              <a:avLst/>
              <a:gdLst>
                <a:gd name="T0" fmla="*/ 68 w 74"/>
                <a:gd name="T1" fmla="*/ 36 h 40"/>
                <a:gd name="T2" fmla="*/ 68 w 74"/>
                <a:gd name="T3" fmla="*/ 36 h 40"/>
                <a:gd name="T4" fmla="*/ 66 w 74"/>
                <a:gd name="T5" fmla="*/ 40 h 40"/>
                <a:gd name="T6" fmla="*/ 66 w 74"/>
                <a:gd name="T7" fmla="*/ 40 h 40"/>
                <a:gd name="T8" fmla="*/ 70 w 74"/>
                <a:gd name="T9" fmla="*/ 28 h 40"/>
                <a:gd name="T10" fmla="*/ 74 w 74"/>
                <a:gd name="T11" fmla="*/ 16 h 40"/>
                <a:gd name="T12" fmla="*/ 74 w 74"/>
                <a:gd name="T13" fmla="*/ 16 h 40"/>
                <a:gd name="T14" fmla="*/ 72 w 74"/>
                <a:gd name="T15" fmla="*/ 20 h 40"/>
                <a:gd name="T16" fmla="*/ 72 w 74"/>
                <a:gd name="T17" fmla="*/ 20 h 40"/>
                <a:gd name="T18" fmla="*/ 52 w 74"/>
                <a:gd name="T19" fmla="*/ 14 h 40"/>
                <a:gd name="T20" fmla="*/ 52 w 74"/>
                <a:gd name="T21" fmla="*/ 14 h 40"/>
                <a:gd name="T22" fmla="*/ 50 w 74"/>
                <a:gd name="T23" fmla="*/ 14 h 40"/>
                <a:gd name="T24" fmla="*/ 46 w 74"/>
                <a:gd name="T25" fmla="*/ 16 h 40"/>
                <a:gd name="T26" fmla="*/ 46 w 74"/>
                <a:gd name="T27" fmla="*/ 16 h 40"/>
                <a:gd name="T28" fmla="*/ 46 w 74"/>
                <a:gd name="T29" fmla="*/ 16 h 40"/>
                <a:gd name="T30" fmla="*/ 44 w 74"/>
                <a:gd name="T31" fmla="*/ 12 h 40"/>
                <a:gd name="T32" fmla="*/ 42 w 74"/>
                <a:gd name="T33" fmla="*/ 10 h 40"/>
                <a:gd name="T34" fmla="*/ 8 w 74"/>
                <a:gd name="T35" fmla="*/ 0 h 40"/>
                <a:gd name="T36" fmla="*/ 8 w 74"/>
                <a:gd name="T37" fmla="*/ 0 h 40"/>
                <a:gd name="T38" fmla="*/ 6 w 74"/>
                <a:gd name="T39" fmla="*/ 0 h 40"/>
                <a:gd name="T40" fmla="*/ 2 w 74"/>
                <a:gd name="T41" fmla="*/ 2 h 40"/>
                <a:gd name="T42" fmla="*/ 0 w 74"/>
                <a:gd name="T43" fmla="*/ 8 h 40"/>
                <a:gd name="T44" fmla="*/ 0 w 74"/>
                <a:gd name="T45" fmla="*/ 8 h 40"/>
                <a:gd name="T46" fmla="*/ 0 w 74"/>
                <a:gd name="T47" fmla="*/ 8 h 40"/>
                <a:gd name="T48" fmla="*/ 0 w 74"/>
                <a:gd name="T49" fmla="*/ 14 h 40"/>
                <a:gd name="T50" fmla="*/ 0 w 74"/>
                <a:gd name="T51" fmla="*/ 16 h 40"/>
                <a:gd name="T52" fmla="*/ 2 w 74"/>
                <a:gd name="T53" fmla="*/ 18 h 40"/>
                <a:gd name="T54" fmla="*/ 36 w 74"/>
                <a:gd name="T55" fmla="*/ 28 h 40"/>
                <a:gd name="T56" fmla="*/ 36 w 74"/>
                <a:gd name="T57" fmla="*/ 28 h 40"/>
                <a:gd name="T58" fmla="*/ 40 w 74"/>
                <a:gd name="T59" fmla="*/ 28 h 40"/>
                <a:gd name="T60" fmla="*/ 42 w 74"/>
                <a:gd name="T61" fmla="*/ 26 h 40"/>
                <a:gd name="T62" fmla="*/ 42 w 74"/>
                <a:gd name="T63" fmla="*/ 26 h 40"/>
                <a:gd name="T64" fmla="*/ 42 w 74"/>
                <a:gd name="T65" fmla="*/ 26 h 40"/>
                <a:gd name="T66" fmla="*/ 44 w 74"/>
                <a:gd name="T67" fmla="*/ 30 h 40"/>
                <a:gd name="T68" fmla="*/ 48 w 74"/>
                <a:gd name="T69" fmla="*/ 30 h 40"/>
                <a:gd name="T70" fmla="*/ 68 w 74"/>
                <a:gd name="T71" fmla="*/ 36 h 40"/>
                <a:gd name="T72" fmla="*/ 68 w 74"/>
                <a:gd name="T73"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0">
                  <a:moveTo>
                    <a:pt x="68" y="36"/>
                  </a:moveTo>
                  <a:lnTo>
                    <a:pt x="68" y="36"/>
                  </a:lnTo>
                  <a:lnTo>
                    <a:pt x="66" y="40"/>
                  </a:lnTo>
                  <a:lnTo>
                    <a:pt x="66" y="40"/>
                  </a:lnTo>
                  <a:lnTo>
                    <a:pt x="70" y="28"/>
                  </a:lnTo>
                  <a:lnTo>
                    <a:pt x="74" y="16"/>
                  </a:lnTo>
                  <a:lnTo>
                    <a:pt x="74" y="16"/>
                  </a:lnTo>
                  <a:lnTo>
                    <a:pt x="72" y="20"/>
                  </a:lnTo>
                  <a:lnTo>
                    <a:pt x="72" y="20"/>
                  </a:lnTo>
                  <a:lnTo>
                    <a:pt x="52" y="14"/>
                  </a:lnTo>
                  <a:lnTo>
                    <a:pt x="52" y="14"/>
                  </a:lnTo>
                  <a:lnTo>
                    <a:pt x="50" y="14"/>
                  </a:lnTo>
                  <a:lnTo>
                    <a:pt x="46" y="16"/>
                  </a:lnTo>
                  <a:lnTo>
                    <a:pt x="46" y="16"/>
                  </a:lnTo>
                  <a:lnTo>
                    <a:pt x="46" y="16"/>
                  </a:lnTo>
                  <a:lnTo>
                    <a:pt x="44" y="12"/>
                  </a:lnTo>
                  <a:lnTo>
                    <a:pt x="42" y="10"/>
                  </a:lnTo>
                  <a:lnTo>
                    <a:pt x="8" y="0"/>
                  </a:lnTo>
                  <a:lnTo>
                    <a:pt x="8" y="0"/>
                  </a:lnTo>
                  <a:lnTo>
                    <a:pt x="6" y="0"/>
                  </a:lnTo>
                  <a:lnTo>
                    <a:pt x="2" y="2"/>
                  </a:lnTo>
                  <a:lnTo>
                    <a:pt x="0" y="8"/>
                  </a:lnTo>
                  <a:lnTo>
                    <a:pt x="0" y="8"/>
                  </a:lnTo>
                  <a:lnTo>
                    <a:pt x="0" y="8"/>
                  </a:lnTo>
                  <a:lnTo>
                    <a:pt x="0" y="14"/>
                  </a:lnTo>
                  <a:lnTo>
                    <a:pt x="0" y="16"/>
                  </a:lnTo>
                  <a:lnTo>
                    <a:pt x="2" y="18"/>
                  </a:lnTo>
                  <a:lnTo>
                    <a:pt x="36" y="28"/>
                  </a:lnTo>
                  <a:lnTo>
                    <a:pt x="36" y="28"/>
                  </a:lnTo>
                  <a:lnTo>
                    <a:pt x="40" y="28"/>
                  </a:lnTo>
                  <a:lnTo>
                    <a:pt x="42" y="26"/>
                  </a:lnTo>
                  <a:lnTo>
                    <a:pt x="42" y="26"/>
                  </a:lnTo>
                  <a:lnTo>
                    <a:pt x="42" y="26"/>
                  </a:lnTo>
                  <a:lnTo>
                    <a:pt x="44" y="30"/>
                  </a:lnTo>
                  <a:lnTo>
                    <a:pt x="48" y="30"/>
                  </a:lnTo>
                  <a:lnTo>
                    <a:pt x="68" y="36"/>
                  </a:lnTo>
                  <a:lnTo>
                    <a:pt x="68" y="3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0" name="Freeform 802"/>
            <p:cNvSpPr>
              <a:spLocks/>
            </p:cNvSpPr>
            <p:nvPr/>
          </p:nvSpPr>
          <p:spPr bwMode="auto">
            <a:xfrm>
              <a:off x="4337" y="620"/>
              <a:ext cx="98" cy="80"/>
            </a:xfrm>
            <a:custGeom>
              <a:avLst/>
              <a:gdLst>
                <a:gd name="T0" fmla="*/ 64 w 98"/>
                <a:gd name="T1" fmla="*/ 32 h 80"/>
                <a:gd name="T2" fmla="*/ 64 w 98"/>
                <a:gd name="T3" fmla="*/ 32 h 80"/>
                <a:gd name="T4" fmla="*/ 72 w 98"/>
                <a:gd name="T5" fmla="*/ 24 h 80"/>
                <a:gd name="T6" fmla="*/ 80 w 98"/>
                <a:gd name="T7" fmla="*/ 18 h 80"/>
                <a:gd name="T8" fmla="*/ 86 w 98"/>
                <a:gd name="T9" fmla="*/ 14 h 80"/>
                <a:gd name="T10" fmla="*/ 94 w 98"/>
                <a:gd name="T11" fmla="*/ 16 h 80"/>
                <a:gd name="T12" fmla="*/ 94 w 98"/>
                <a:gd name="T13" fmla="*/ 16 h 80"/>
                <a:gd name="T14" fmla="*/ 96 w 98"/>
                <a:gd name="T15" fmla="*/ 18 h 80"/>
                <a:gd name="T16" fmla="*/ 98 w 98"/>
                <a:gd name="T17" fmla="*/ 22 h 80"/>
                <a:gd name="T18" fmla="*/ 98 w 98"/>
                <a:gd name="T19" fmla="*/ 30 h 80"/>
                <a:gd name="T20" fmla="*/ 96 w 98"/>
                <a:gd name="T21" fmla="*/ 42 h 80"/>
                <a:gd name="T22" fmla="*/ 90 w 98"/>
                <a:gd name="T23" fmla="*/ 56 h 80"/>
                <a:gd name="T24" fmla="*/ 90 w 98"/>
                <a:gd name="T25" fmla="*/ 56 h 80"/>
                <a:gd name="T26" fmla="*/ 82 w 98"/>
                <a:gd name="T27" fmla="*/ 66 h 80"/>
                <a:gd name="T28" fmla="*/ 72 w 98"/>
                <a:gd name="T29" fmla="*/ 74 h 80"/>
                <a:gd name="T30" fmla="*/ 64 w 98"/>
                <a:gd name="T31" fmla="*/ 80 h 80"/>
                <a:gd name="T32" fmla="*/ 60 w 98"/>
                <a:gd name="T33" fmla="*/ 80 h 80"/>
                <a:gd name="T34" fmla="*/ 58 w 98"/>
                <a:gd name="T35" fmla="*/ 78 h 80"/>
                <a:gd name="T36" fmla="*/ 58 w 98"/>
                <a:gd name="T37" fmla="*/ 78 h 80"/>
                <a:gd name="T38" fmla="*/ 54 w 98"/>
                <a:gd name="T39" fmla="*/ 74 h 80"/>
                <a:gd name="T40" fmla="*/ 52 w 98"/>
                <a:gd name="T41" fmla="*/ 66 h 80"/>
                <a:gd name="T42" fmla="*/ 54 w 98"/>
                <a:gd name="T43" fmla="*/ 56 h 80"/>
                <a:gd name="T44" fmla="*/ 58 w 98"/>
                <a:gd name="T45" fmla="*/ 44 h 80"/>
                <a:gd name="T46" fmla="*/ 58 w 98"/>
                <a:gd name="T47" fmla="*/ 44 h 80"/>
                <a:gd name="T48" fmla="*/ 40 w 98"/>
                <a:gd name="T49" fmla="*/ 34 h 80"/>
                <a:gd name="T50" fmla="*/ 40 w 98"/>
                <a:gd name="T51" fmla="*/ 34 h 80"/>
                <a:gd name="T52" fmla="*/ 38 w 98"/>
                <a:gd name="T53" fmla="*/ 32 h 80"/>
                <a:gd name="T54" fmla="*/ 38 w 98"/>
                <a:gd name="T55" fmla="*/ 30 h 80"/>
                <a:gd name="T56" fmla="*/ 38 w 98"/>
                <a:gd name="T57" fmla="*/ 30 h 80"/>
                <a:gd name="T58" fmla="*/ 38 w 98"/>
                <a:gd name="T59" fmla="*/ 30 h 80"/>
                <a:gd name="T60" fmla="*/ 34 w 98"/>
                <a:gd name="T61" fmla="*/ 30 h 80"/>
                <a:gd name="T62" fmla="*/ 30 w 98"/>
                <a:gd name="T63" fmla="*/ 30 h 80"/>
                <a:gd name="T64" fmla="*/ 4 w 98"/>
                <a:gd name="T65" fmla="*/ 14 h 80"/>
                <a:gd name="T66" fmla="*/ 4 w 98"/>
                <a:gd name="T67" fmla="*/ 14 h 80"/>
                <a:gd name="T68" fmla="*/ 0 w 98"/>
                <a:gd name="T69" fmla="*/ 10 h 80"/>
                <a:gd name="T70" fmla="*/ 0 w 98"/>
                <a:gd name="T71" fmla="*/ 4 h 80"/>
                <a:gd name="T72" fmla="*/ 0 w 98"/>
                <a:gd name="T73" fmla="*/ 4 h 80"/>
                <a:gd name="T74" fmla="*/ 0 w 98"/>
                <a:gd name="T75" fmla="*/ 4 h 80"/>
                <a:gd name="T76" fmla="*/ 4 w 98"/>
                <a:gd name="T77" fmla="*/ 0 h 80"/>
                <a:gd name="T78" fmla="*/ 10 w 98"/>
                <a:gd name="T79" fmla="*/ 2 h 80"/>
                <a:gd name="T80" fmla="*/ 38 w 98"/>
                <a:gd name="T81" fmla="*/ 18 h 80"/>
                <a:gd name="T82" fmla="*/ 38 w 98"/>
                <a:gd name="T83" fmla="*/ 18 h 80"/>
                <a:gd name="T84" fmla="*/ 40 w 98"/>
                <a:gd name="T85" fmla="*/ 20 h 80"/>
                <a:gd name="T86" fmla="*/ 42 w 98"/>
                <a:gd name="T87" fmla="*/ 22 h 80"/>
                <a:gd name="T88" fmla="*/ 42 w 98"/>
                <a:gd name="T89" fmla="*/ 22 h 80"/>
                <a:gd name="T90" fmla="*/ 42 w 98"/>
                <a:gd name="T91" fmla="*/ 22 h 80"/>
                <a:gd name="T92" fmla="*/ 44 w 98"/>
                <a:gd name="T93" fmla="*/ 22 h 80"/>
                <a:gd name="T94" fmla="*/ 48 w 98"/>
                <a:gd name="T95" fmla="*/ 24 h 80"/>
                <a:gd name="T96" fmla="*/ 64 w 98"/>
                <a:gd name="T97" fmla="*/ 32 h 80"/>
                <a:gd name="T98" fmla="*/ 64 w 98"/>
                <a:gd name="T9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80">
                  <a:moveTo>
                    <a:pt x="64" y="32"/>
                  </a:moveTo>
                  <a:lnTo>
                    <a:pt x="64" y="32"/>
                  </a:lnTo>
                  <a:lnTo>
                    <a:pt x="72" y="24"/>
                  </a:lnTo>
                  <a:lnTo>
                    <a:pt x="80" y="18"/>
                  </a:lnTo>
                  <a:lnTo>
                    <a:pt x="86" y="14"/>
                  </a:lnTo>
                  <a:lnTo>
                    <a:pt x="94" y="16"/>
                  </a:lnTo>
                  <a:lnTo>
                    <a:pt x="94" y="16"/>
                  </a:lnTo>
                  <a:lnTo>
                    <a:pt x="96" y="18"/>
                  </a:lnTo>
                  <a:lnTo>
                    <a:pt x="98" y="22"/>
                  </a:lnTo>
                  <a:lnTo>
                    <a:pt x="98" y="30"/>
                  </a:lnTo>
                  <a:lnTo>
                    <a:pt x="96" y="42"/>
                  </a:lnTo>
                  <a:lnTo>
                    <a:pt x="90" y="56"/>
                  </a:lnTo>
                  <a:lnTo>
                    <a:pt x="90" y="56"/>
                  </a:lnTo>
                  <a:lnTo>
                    <a:pt x="82" y="66"/>
                  </a:lnTo>
                  <a:lnTo>
                    <a:pt x="72" y="74"/>
                  </a:lnTo>
                  <a:lnTo>
                    <a:pt x="64" y="80"/>
                  </a:lnTo>
                  <a:lnTo>
                    <a:pt x="60" y="80"/>
                  </a:lnTo>
                  <a:lnTo>
                    <a:pt x="58" y="78"/>
                  </a:lnTo>
                  <a:lnTo>
                    <a:pt x="58" y="78"/>
                  </a:lnTo>
                  <a:lnTo>
                    <a:pt x="54" y="74"/>
                  </a:lnTo>
                  <a:lnTo>
                    <a:pt x="52" y="66"/>
                  </a:lnTo>
                  <a:lnTo>
                    <a:pt x="54" y="56"/>
                  </a:lnTo>
                  <a:lnTo>
                    <a:pt x="58" y="44"/>
                  </a:lnTo>
                  <a:lnTo>
                    <a:pt x="58" y="44"/>
                  </a:lnTo>
                  <a:lnTo>
                    <a:pt x="40" y="34"/>
                  </a:lnTo>
                  <a:lnTo>
                    <a:pt x="40" y="34"/>
                  </a:lnTo>
                  <a:lnTo>
                    <a:pt x="38" y="32"/>
                  </a:lnTo>
                  <a:lnTo>
                    <a:pt x="38" y="30"/>
                  </a:lnTo>
                  <a:lnTo>
                    <a:pt x="38" y="30"/>
                  </a:lnTo>
                  <a:lnTo>
                    <a:pt x="38" y="30"/>
                  </a:lnTo>
                  <a:lnTo>
                    <a:pt x="34" y="30"/>
                  </a:lnTo>
                  <a:lnTo>
                    <a:pt x="30" y="30"/>
                  </a:lnTo>
                  <a:lnTo>
                    <a:pt x="4" y="14"/>
                  </a:lnTo>
                  <a:lnTo>
                    <a:pt x="4" y="14"/>
                  </a:lnTo>
                  <a:lnTo>
                    <a:pt x="0" y="10"/>
                  </a:lnTo>
                  <a:lnTo>
                    <a:pt x="0" y="4"/>
                  </a:lnTo>
                  <a:lnTo>
                    <a:pt x="0" y="4"/>
                  </a:lnTo>
                  <a:lnTo>
                    <a:pt x="0" y="4"/>
                  </a:lnTo>
                  <a:lnTo>
                    <a:pt x="4" y="0"/>
                  </a:lnTo>
                  <a:lnTo>
                    <a:pt x="10" y="2"/>
                  </a:lnTo>
                  <a:lnTo>
                    <a:pt x="38" y="18"/>
                  </a:lnTo>
                  <a:lnTo>
                    <a:pt x="38" y="18"/>
                  </a:lnTo>
                  <a:lnTo>
                    <a:pt x="40" y="20"/>
                  </a:lnTo>
                  <a:lnTo>
                    <a:pt x="42" y="22"/>
                  </a:lnTo>
                  <a:lnTo>
                    <a:pt x="42" y="22"/>
                  </a:lnTo>
                  <a:lnTo>
                    <a:pt x="42" y="22"/>
                  </a:lnTo>
                  <a:lnTo>
                    <a:pt x="44" y="22"/>
                  </a:lnTo>
                  <a:lnTo>
                    <a:pt x="48" y="24"/>
                  </a:lnTo>
                  <a:lnTo>
                    <a:pt x="64" y="32"/>
                  </a:lnTo>
                  <a:lnTo>
                    <a:pt x="64" y="3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1" name="Freeform 803"/>
            <p:cNvSpPr>
              <a:spLocks/>
            </p:cNvSpPr>
            <p:nvPr/>
          </p:nvSpPr>
          <p:spPr bwMode="auto">
            <a:xfrm>
              <a:off x="4333" y="618"/>
              <a:ext cx="72" cy="52"/>
            </a:xfrm>
            <a:custGeom>
              <a:avLst/>
              <a:gdLst>
                <a:gd name="T0" fmla="*/ 62 w 72"/>
                <a:gd name="T1" fmla="*/ 48 h 52"/>
                <a:gd name="T2" fmla="*/ 62 w 72"/>
                <a:gd name="T3" fmla="*/ 48 h 52"/>
                <a:gd name="T4" fmla="*/ 60 w 72"/>
                <a:gd name="T5" fmla="*/ 52 h 52"/>
                <a:gd name="T6" fmla="*/ 60 w 72"/>
                <a:gd name="T7" fmla="*/ 50 h 52"/>
                <a:gd name="T8" fmla="*/ 66 w 72"/>
                <a:gd name="T9" fmla="*/ 40 h 52"/>
                <a:gd name="T10" fmla="*/ 72 w 72"/>
                <a:gd name="T11" fmla="*/ 30 h 52"/>
                <a:gd name="T12" fmla="*/ 72 w 72"/>
                <a:gd name="T13" fmla="*/ 28 h 52"/>
                <a:gd name="T14" fmla="*/ 70 w 72"/>
                <a:gd name="T15" fmla="*/ 32 h 52"/>
                <a:gd name="T16" fmla="*/ 70 w 72"/>
                <a:gd name="T17" fmla="*/ 32 h 52"/>
                <a:gd name="T18" fmla="*/ 52 w 72"/>
                <a:gd name="T19" fmla="*/ 22 h 52"/>
                <a:gd name="T20" fmla="*/ 52 w 72"/>
                <a:gd name="T21" fmla="*/ 22 h 52"/>
                <a:gd name="T22" fmla="*/ 48 w 72"/>
                <a:gd name="T23" fmla="*/ 22 h 52"/>
                <a:gd name="T24" fmla="*/ 46 w 72"/>
                <a:gd name="T25" fmla="*/ 24 h 52"/>
                <a:gd name="T26" fmla="*/ 46 w 72"/>
                <a:gd name="T27" fmla="*/ 24 h 52"/>
                <a:gd name="T28" fmla="*/ 46 w 72"/>
                <a:gd name="T29" fmla="*/ 24 h 52"/>
                <a:gd name="T30" fmla="*/ 44 w 72"/>
                <a:gd name="T31" fmla="*/ 20 h 52"/>
                <a:gd name="T32" fmla="*/ 42 w 72"/>
                <a:gd name="T33" fmla="*/ 16 h 52"/>
                <a:gd name="T34" fmla="*/ 12 w 72"/>
                <a:gd name="T35" fmla="*/ 0 h 52"/>
                <a:gd name="T36" fmla="*/ 12 w 72"/>
                <a:gd name="T37" fmla="*/ 0 h 52"/>
                <a:gd name="T38" fmla="*/ 8 w 72"/>
                <a:gd name="T39" fmla="*/ 0 h 52"/>
                <a:gd name="T40" fmla="*/ 6 w 72"/>
                <a:gd name="T41" fmla="*/ 0 h 52"/>
                <a:gd name="T42" fmla="*/ 2 w 72"/>
                <a:gd name="T43" fmla="*/ 6 h 52"/>
                <a:gd name="T44" fmla="*/ 2 w 72"/>
                <a:gd name="T45" fmla="*/ 6 h 52"/>
                <a:gd name="T46" fmla="*/ 2 w 72"/>
                <a:gd name="T47" fmla="*/ 6 h 52"/>
                <a:gd name="T48" fmla="*/ 0 w 72"/>
                <a:gd name="T49" fmla="*/ 12 h 52"/>
                <a:gd name="T50" fmla="*/ 0 w 72"/>
                <a:gd name="T51" fmla="*/ 14 h 52"/>
                <a:gd name="T52" fmla="*/ 2 w 72"/>
                <a:gd name="T53" fmla="*/ 16 h 52"/>
                <a:gd name="T54" fmla="*/ 32 w 72"/>
                <a:gd name="T55" fmla="*/ 32 h 52"/>
                <a:gd name="T56" fmla="*/ 32 w 72"/>
                <a:gd name="T57" fmla="*/ 32 h 52"/>
                <a:gd name="T58" fmla="*/ 36 w 72"/>
                <a:gd name="T59" fmla="*/ 34 h 52"/>
                <a:gd name="T60" fmla="*/ 40 w 72"/>
                <a:gd name="T61" fmla="*/ 32 h 52"/>
                <a:gd name="T62" fmla="*/ 40 w 72"/>
                <a:gd name="T63" fmla="*/ 32 h 52"/>
                <a:gd name="T64" fmla="*/ 40 w 72"/>
                <a:gd name="T65" fmla="*/ 32 h 52"/>
                <a:gd name="T66" fmla="*/ 40 w 72"/>
                <a:gd name="T67" fmla="*/ 36 h 52"/>
                <a:gd name="T68" fmla="*/ 44 w 72"/>
                <a:gd name="T69" fmla="*/ 38 h 52"/>
                <a:gd name="T70" fmla="*/ 62 w 72"/>
                <a:gd name="T71" fmla="*/ 48 h 52"/>
                <a:gd name="T72" fmla="*/ 62 w 72"/>
                <a:gd name="T73"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52">
                  <a:moveTo>
                    <a:pt x="62" y="48"/>
                  </a:moveTo>
                  <a:lnTo>
                    <a:pt x="62" y="48"/>
                  </a:lnTo>
                  <a:lnTo>
                    <a:pt x="60" y="52"/>
                  </a:lnTo>
                  <a:lnTo>
                    <a:pt x="60" y="50"/>
                  </a:lnTo>
                  <a:lnTo>
                    <a:pt x="66" y="40"/>
                  </a:lnTo>
                  <a:lnTo>
                    <a:pt x="72" y="30"/>
                  </a:lnTo>
                  <a:lnTo>
                    <a:pt x="72" y="28"/>
                  </a:lnTo>
                  <a:lnTo>
                    <a:pt x="70" y="32"/>
                  </a:lnTo>
                  <a:lnTo>
                    <a:pt x="70" y="32"/>
                  </a:lnTo>
                  <a:lnTo>
                    <a:pt x="52" y="22"/>
                  </a:lnTo>
                  <a:lnTo>
                    <a:pt x="52" y="22"/>
                  </a:lnTo>
                  <a:lnTo>
                    <a:pt x="48" y="22"/>
                  </a:lnTo>
                  <a:lnTo>
                    <a:pt x="46" y="24"/>
                  </a:lnTo>
                  <a:lnTo>
                    <a:pt x="46" y="24"/>
                  </a:lnTo>
                  <a:lnTo>
                    <a:pt x="46" y="24"/>
                  </a:lnTo>
                  <a:lnTo>
                    <a:pt x="44" y="20"/>
                  </a:lnTo>
                  <a:lnTo>
                    <a:pt x="42" y="16"/>
                  </a:lnTo>
                  <a:lnTo>
                    <a:pt x="12" y="0"/>
                  </a:lnTo>
                  <a:lnTo>
                    <a:pt x="12" y="0"/>
                  </a:lnTo>
                  <a:lnTo>
                    <a:pt x="8" y="0"/>
                  </a:lnTo>
                  <a:lnTo>
                    <a:pt x="6" y="0"/>
                  </a:lnTo>
                  <a:lnTo>
                    <a:pt x="2" y="6"/>
                  </a:lnTo>
                  <a:lnTo>
                    <a:pt x="2" y="6"/>
                  </a:lnTo>
                  <a:lnTo>
                    <a:pt x="2" y="6"/>
                  </a:lnTo>
                  <a:lnTo>
                    <a:pt x="0" y="12"/>
                  </a:lnTo>
                  <a:lnTo>
                    <a:pt x="0" y="14"/>
                  </a:lnTo>
                  <a:lnTo>
                    <a:pt x="2" y="16"/>
                  </a:lnTo>
                  <a:lnTo>
                    <a:pt x="32" y="32"/>
                  </a:lnTo>
                  <a:lnTo>
                    <a:pt x="32" y="32"/>
                  </a:lnTo>
                  <a:lnTo>
                    <a:pt x="36" y="34"/>
                  </a:lnTo>
                  <a:lnTo>
                    <a:pt x="40" y="32"/>
                  </a:lnTo>
                  <a:lnTo>
                    <a:pt x="40" y="32"/>
                  </a:lnTo>
                  <a:lnTo>
                    <a:pt x="40" y="32"/>
                  </a:lnTo>
                  <a:lnTo>
                    <a:pt x="40" y="36"/>
                  </a:lnTo>
                  <a:lnTo>
                    <a:pt x="44" y="38"/>
                  </a:lnTo>
                  <a:lnTo>
                    <a:pt x="62" y="48"/>
                  </a:lnTo>
                  <a:lnTo>
                    <a:pt x="62" y="4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10" name="Group 862"/>
          <p:cNvGrpSpPr>
            <a:grpSpLocks/>
          </p:cNvGrpSpPr>
          <p:nvPr/>
        </p:nvGrpSpPr>
        <p:grpSpPr bwMode="auto">
          <a:xfrm>
            <a:off x="9777417" y="2038356"/>
            <a:ext cx="346075" cy="638175"/>
            <a:chOff x="5199" y="1284"/>
            <a:chExt cx="218" cy="402"/>
          </a:xfrm>
        </p:grpSpPr>
        <p:sp>
          <p:nvSpPr>
            <p:cNvPr id="2852" name="Freeform 804"/>
            <p:cNvSpPr>
              <a:spLocks/>
            </p:cNvSpPr>
            <p:nvPr/>
          </p:nvSpPr>
          <p:spPr bwMode="auto">
            <a:xfrm>
              <a:off x="5201" y="1284"/>
              <a:ext cx="92" cy="90"/>
            </a:xfrm>
            <a:custGeom>
              <a:avLst/>
              <a:gdLst>
                <a:gd name="T0" fmla="*/ 48 w 92"/>
                <a:gd name="T1" fmla="*/ 36 h 90"/>
                <a:gd name="T2" fmla="*/ 48 w 92"/>
                <a:gd name="T3" fmla="*/ 36 h 90"/>
                <a:gd name="T4" fmla="*/ 42 w 92"/>
                <a:gd name="T5" fmla="*/ 26 h 90"/>
                <a:gd name="T6" fmla="*/ 38 w 92"/>
                <a:gd name="T7" fmla="*/ 16 h 90"/>
                <a:gd name="T8" fmla="*/ 38 w 92"/>
                <a:gd name="T9" fmla="*/ 8 h 90"/>
                <a:gd name="T10" fmla="*/ 40 w 92"/>
                <a:gd name="T11" fmla="*/ 4 h 90"/>
                <a:gd name="T12" fmla="*/ 40 w 92"/>
                <a:gd name="T13" fmla="*/ 4 h 90"/>
                <a:gd name="T14" fmla="*/ 44 w 92"/>
                <a:gd name="T15" fmla="*/ 2 h 90"/>
                <a:gd name="T16" fmla="*/ 48 w 92"/>
                <a:gd name="T17" fmla="*/ 0 h 90"/>
                <a:gd name="T18" fmla="*/ 56 w 92"/>
                <a:gd name="T19" fmla="*/ 2 h 90"/>
                <a:gd name="T20" fmla="*/ 66 w 92"/>
                <a:gd name="T21" fmla="*/ 8 h 90"/>
                <a:gd name="T22" fmla="*/ 78 w 92"/>
                <a:gd name="T23" fmla="*/ 18 h 90"/>
                <a:gd name="T24" fmla="*/ 78 w 92"/>
                <a:gd name="T25" fmla="*/ 18 h 90"/>
                <a:gd name="T26" fmla="*/ 86 w 92"/>
                <a:gd name="T27" fmla="*/ 28 h 90"/>
                <a:gd name="T28" fmla="*/ 92 w 92"/>
                <a:gd name="T29" fmla="*/ 40 h 90"/>
                <a:gd name="T30" fmla="*/ 92 w 92"/>
                <a:gd name="T31" fmla="*/ 50 h 90"/>
                <a:gd name="T32" fmla="*/ 92 w 92"/>
                <a:gd name="T33" fmla="*/ 52 h 90"/>
                <a:gd name="T34" fmla="*/ 90 w 92"/>
                <a:gd name="T35" fmla="*/ 56 h 90"/>
                <a:gd name="T36" fmla="*/ 90 w 92"/>
                <a:gd name="T37" fmla="*/ 56 h 90"/>
                <a:gd name="T38" fmla="*/ 84 w 92"/>
                <a:gd name="T39" fmla="*/ 58 h 90"/>
                <a:gd name="T40" fmla="*/ 76 w 92"/>
                <a:gd name="T41" fmla="*/ 58 h 90"/>
                <a:gd name="T42" fmla="*/ 68 w 92"/>
                <a:gd name="T43" fmla="*/ 54 h 90"/>
                <a:gd name="T44" fmla="*/ 58 w 92"/>
                <a:gd name="T45" fmla="*/ 46 h 90"/>
                <a:gd name="T46" fmla="*/ 58 w 92"/>
                <a:gd name="T47" fmla="*/ 46 h 90"/>
                <a:gd name="T48" fmla="*/ 44 w 92"/>
                <a:gd name="T49" fmla="*/ 58 h 90"/>
                <a:gd name="T50" fmla="*/ 44 w 92"/>
                <a:gd name="T51" fmla="*/ 58 h 90"/>
                <a:gd name="T52" fmla="*/ 40 w 92"/>
                <a:gd name="T53" fmla="*/ 60 h 90"/>
                <a:gd name="T54" fmla="*/ 38 w 92"/>
                <a:gd name="T55" fmla="*/ 60 h 90"/>
                <a:gd name="T56" fmla="*/ 38 w 92"/>
                <a:gd name="T57" fmla="*/ 60 h 90"/>
                <a:gd name="T58" fmla="*/ 38 w 92"/>
                <a:gd name="T59" fmla="*/ 60 h 90"/>
                <a:gd name="T60" fmla="*/ 38 w 92"/>
                <a:gd name="T61" fmla="*/ 64 h 90"/>
                <a:gd name="T62" fmla="*/ 36 w 92"/>
                <a:gd name="T63" fmla="*/ 66 h 90"/>
                <a:gd name="T64" fmla="*/ 12 w 92"/>
                <a:gd name="T65" fmla="*/ 88 h 90"/>
                <a:gd name="T66" fmla="*/ 12 w 92"/>
                <a:gd name="T67" fmla="*/ 88 h 90"/>
                <a:gd name="T68" fmla="*/ 8 w 92"/>
                <a:gd name="T69" fmla="*/ 90 h 90"/>
                <a:gd name="T70" fmla="*/ 2 w 92"/>
                <a:gd name="T71" fmla="*/ 88 h 90"/>
                <a:gd name="T72" fmla="*/ 2 w 92"/>
                <a:gd name="T73" fmla="*/ 88 h 90"/>
                <a:gd name="T74" fmla="*/ 2 w 92"/>
                <a:gd name="T75" fmla="*/ 88 h 90"/>
                <a:gd name="T76" fmla="*/ 0 w 92"/>
                <a:gd name="T77" fmla="*/ 84 h 90"/>
                <a:gd name="T78" fmla="*/ 2 w 92"/>
                <a:gd name="T79" fmla="*/ 78 h 90"/>
                <a:gd name="T80" fmla="*/ 26 w 92"/>
                <a:gd name="T81" fmla="*/ 56 h 90"/>
                <a:gd name="T82" fmla="*/ 26 w 92"/>
                <a:gd name="T83" fmla="*/ 56 h 90"/>
                <a:gd name="T84" fmla="*/ 30 w 92"/>
                <a:gd name="T85" fmla="*/ 54 h 90"/>
                <a:gd name="T86" fmla="*/ 32 w 92"/>
                <a:gd name="T87" fmla="*/ 56 h 90"/>
                <a:gd name="T88" fmla="*/ 32 w 92"/>
                <a:gd name="T89" fmla="*/ 56 h 90"/>
                <a:gd name="T90" fmla="*/ 32 w 92"/>
                <a:gd name="T91" fmla="*/ 56 h 90"/>
                <a:gd name="T92" fmla="*/ 32 w 92"/>
                <a:gd name="T93" fmla="*/ 52 h 90"/>
                <a:gd name="T94" fmla="*/ 34 w 92"/>
                <a:gd name="T95" fmla="*/ 48 h 90"/>
                <a:gd name="T96" fmla="*/ 48 w 92"/>
                <a:gd name="T97" fmla="*/ 36 h 90"/>
                <a:gd name="T98" fmla="*/ 48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8" y="36"/>
                  </a:moveTo>
                  <a:lnTo>
                    <a:pt x="48" y="36"/>
                  </a:lnTo>
                  <a:lnTo>
                    <a:pt x="42" y="26"/>
                  </a:lnTo>
                  <a:lnTo>
                    <a:pt x="38" y="16"/>
                  </a:lnTo>
                  <a:lnTo>
                    <a:pt x="38" y="8"/>
                  </a:lnTo>
                  <a:lnTo>
                    <a:pt x="40" y="4"/>
                  </a:lnTo>
                  <a:lnTo>
                    <a:pt x="40" y="4"/>
                  </a:lnTo>
                  <a:lnTo>
                    <a:pt x="44" y="2"/>
                  </a:lnTo>
                  <a:lnTo>
                    <a:pt x="48" y="0"/>
                  </a:lnTo>
                  <a:lnTo>
                    <a:pt x="56" y="2"/>
                  </a:lnTo>
                  <a:lnTo>
                    <a:pt x="66" y="8"/>
                  </a:lnTo>
                  <a:lnTo>
                    <a:pt x="78" y="18"/>
                  </a:lnTo>
                  <a:lnTo>
                    <a:pt x="78" y="18"/>
                  </a:lnTo>
                  <a:lnTo>
                    <a:pt x="86" y="28"/>
                  </a:lnTo>
                  <a:lnTo>
                    <a:pt x="92" y="40"/>
                  </a:lnTo>
                  <a:lnTo>
                    <a:pt x="92" y="50"/>
                  </a:lnTo>
                  <a:lnTo>
                    <a:pt x="92" y="52"/>
                  </a:lnTo>
                  <a:lnTo>
                    <a:pt x="90" y="56"/>
                  </a:lnTo>
                  <a:lnTo>
                    <a:pt x="90" y="56"/>
                  </a:lnTo>
                  <a:lnTo>
                    <a:pt x="84" y="58"/>
                  </a:lnTo>
                  <a:lnTo>
                    <a:pt x="76" y="58"/>
                  </a:lnTo>
                  <a:lnTo>
                    <a:pt x="68" y="54"/>
                  </a:lnTo>
                  <a:lnTo>
                    <a:pt x="58" y="46"/>
                  </a:lnTo>
                  <a:lnTo>
                    <a:pt x="58" y="46"/>
                  </a:lnTo>
                  <a:lnTo>
                    <a:pt x="44" y="58"/>
                  </a:lnTo>
                  <a:lnTo>
                    <a:pt x="44" y="58"/>
                  </a:lnTo>
                  <a:lnTo>
                    <a:pt x="40" y="60"/>
                  </a:lnTo>
                  <a:lnTo>
                    <a:pt x="38" y="60"/>
                  </a:lnTo>
                  <a:lnTo>
                    <a:pt x="38" y="60"/>
                  </a:lnTo>
                  <a:lnTo>
                    <a:pt x="38" y="60"/>
                  </a:lnTo>
                  <a:lnTo>
                    <a:pt x="38" y="64"/>
                  </a:lnTo>
                  <a:lnTo>
                    <a:pt x="36" y="66"/>
                  </a:lnTo>
                  <a:lnTo>
                    <a:pt x="12" y="88"/>
                  </a:lnTo>
                  <a:lnTo>
                    <a:pt x="12" y="88"/>
                  </a:lnTo>
                  <a:lnTo>
                    <a:pt x="8" y="90"/>
                  </a:lnTo>
                  <a:lnTo>
                    <a:pt x="2" y="88"/>
                  </a:lnTo>
                  <a:lnTo>
                    <a:pt x="2" y="88"/>
                  </a:lnTo>
                  <a:lnTo>
                    <a:pt x="2" y="88"/>
                  </a:lnTo>
                  <a:lnTo>
                    <a:pt x="0" y="84"/>
                  </a:lnTo>
                  <a:lnTo>
                    <a:pt x="2" y="78"/>
                  </a:lnTo>
                  <a:lnTo>
                    <a:pt x="26" y="56"/>
                  </a:lnTo>
                  <a:lnTo>
                    <a:pt x="26" y="56"/>
                  </a:lnTo>
                  <a:lnTo>
                    <a:pt x="30" y="54"/>
                  </a:lnTo>
                  <a:lnTo>
                    <a:pt x="32" y="56"/>
                  </a:lnTo>
                  <a:lnTo>
                    <a:pt x="32" y="56"/>
                  </a:lnTo>
                  <a:lnTo>
                    <a:pt x="32" y="56"/>
                  </a:lnTo>
                  <a:lnTo>
                    <a:pt x="32" y="52"/>
                  </a:lnTo>
                  <a:lnTo>
                    <a:pt x="34" y="48"/>
                  </a:lnTo>
                  <a:lnTo>
                    <a:pt x="48" y="36"/>
                  </a:lnTo>
                  <a:lnTo>
                    <a:pt x="48"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3" name="Freeform 805"/>
            <p:cNvSpPr>
              <a:spLocks/>
            </p:cNvSpPr>
            <p:nvPr/>
          </p:nvSpPr>
          <p:spPr bwMode="auto">
            <a:xfrm>
              <a:off x="5199" y="1314"/>
              <a:ext cx="64" cy="64"/>
            </a:xfrm>
            <a:custGeom>
              <a:avLst/>
              <a:gdLst>
                <a:gd name="T0" fmla="*/ 62 w 64"/>
                <a:gd name="T1" fmla="*/ 16 h 64"/>
                <a:gd name="T2" fmla="*/ 62 w 64"/>
                <a:gd name="T3" fmla="*/ 16 h 64"/>
                <a:gd name="T4" fmla="*/ 64 w 64"/>
                <a:gd name="T5" fmla="*/ 20 h 64"/>
                <a:gd name="T6" fmla="*/ 64 w 64"/>
                <a:gd name="T7" fmla="*/ 18 h 64"/>
                <a:gd name="T8" fmla="*/ 56 w 64"/>
                <a:gd name="T9" fmla="*/ 8 h 64"/>
                <a:gd name="T10" fmla="*/ 48 w 64"/>
                <a:gd name="T11" fmla="*/ 0 h 64"/>
                <a:gd name="T12" fmla="*/ 46 w 64"/>
                <a:gd name="T13" fmla="*/ 0 h 64"/>
                <a:gd name="T14" fmla="*/ 48 w 64"/>
                <a:gd name="T15" fmla="*/ 4 h 64"/>
                <a:gd name="T16" fmla="*/ 48 w 64"/>
                <a:gd name="T17" fmla="*/ 4 h 64"/>
                <a:gd name="T18" fmla="*/ 34 w 64"/>
                <a:gd name="T19" fmla="*/ 18 h 64"/>
                <a:gd name="T20" fmla="*/ 34 w 64"/>
                <a:gd name="T21" fmla="*/ 18 h 64"/>
                <a:gd name="T22" fmla="*/ 32 w 64"/>
                <a:gd name="T23" fmla="*/ 20 h 64"/>
                <a:gd name="T24" fmla="*/ 34 w 64"/>
                <a:gd name="T25" fmla="*/ 24 h 64"/>
                <a:gd name="T26" fmla="*/ 34 w 64"/>
                <a:gd name="T27" fmla="*/ 24 h 64"/>
                <a:gd name="T28" fmla="*/ 34 w 64"/>
                <a:gd name="T29" fmla="*/ 24 h 64"/>
                <a:gd name="T30" fmla="*/ 30 w 64"/>
                <a:gd name="T31" fmla="*/ 24 h 64"/>
                <a:gd name="T32" fmla="*/ 26 w 64"/>
                <a:gd name="T33" fmla="*/ 26 h 64"/>
                <a:gd name="T34" fmla="*/ 2 w 64"/>
                <a:gd name="T35" fmla="*/ 50 h 64"/>
                <a:gd name="T36" fmla="*/ 2 w 64"/>
                <a:gd name="T37" fmla="*/ 50 h 64"/>
                <a:gd name="T38" fmla="*/ 0 w 64"/>
                <a:gd name="T39" fmla="*/ 52 h 64"/>
                <a:gd name="T40" fmla="*/ 0 w 64"/>
                <a:gd name="T41" fmla="*/ 56 h 64"/>
                <a:gd name="T42" fmla="*/ 2 w 64"/>
                <a:gd name="T43" fmla="*/ 62 h 64"/>
                <a:gd name="T44" fmla="*/ 2 w 64"/>
                <a:gd name="T45" fmla="*/ 62 h 64"/>
                <a:gd name="T46" fmla="*/ 2 w 64"/>
                <a:gd name="T47" fmla="*/ 62 h 64"/>
                <a:gd name="T48" fmla="*/ 8 w 64"/>
                <a:gd name="T49" fmla="*/ 64 h 64"/>
                <a:gd name="T50" fmla="*/ 12 w 64"/>
                <a:gd name="T51" fmla="*/ 64 h 64"/>
                <a:gd name="T52" fmla="*/ 14 w 64"/>
                <a:gd name="T53" fmla="*/ 64 h 64"/>
                <a:gd name="T54" fmla="*/ 38 w 64"/>
                <a:gd name="T55" fmla="*/ 40 h 64"/>
                <a:gd name="T56" fmla="*/ 38 w 64"/>
                <a:gd name="T57" fmla="*/ 40 h 64"/>
                <a:gd name="T58" fmla="*/ 40 w 64"/>
                <a:gd name="T59" fmla="*/ 36 h 64"/>
                <a:gd name="T60" fmla="*/ 40 w 64"/>
                <a:gd name="T61" fmla="*/ 32 h 64"/>
                <a:gd name="T62" fmla="*/ 40 w 64"/>
                <a:gd name="T63" fmla="*/ 32 h 64"/>
                <a:gd name="T64" fmla="*/ 40 w 64"/>
                <a:gd name="T65" fmla="*/ 32 h 64"/>
                <a:gd name="T66" fmla="*/ 44 w 64"/>
                <a:gd name="T67" fmla="*/ 32 h 64"/>
                <a:gd name="T68" fmla="*/ 46 w 64"/>
                <a:gd name="T69" fmla="*/ 30 h 64"/>
                <a:gd name="T70" fmla="*/ 60 w 64"/>
                <a:gd name="T71" fmla="*/ 16 h 64"/>
                <a:gd name="T72" fmla="*/ 62 w 64"/>
                <a:gd name="T73"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2" y="16"/>
                  </a:moveTo>
                  <a:lnTo>
                    <a:pt x="62" y="16"/>
                  </a:lnTo>
                  <a:lnTo>
                    <a:pt x="64" y="20"/>
                  </a:lnTo>
                  <a:lnTo>
                    <a:pt x="64" y="18"/>
                  </a:lnTo>
                  <a:lnTo>
                    <a:pt x="56" y="8"/>
                  </a:lnTo>
                  <a:lnTo>
                    <a:pt x="48" y="0"/>
                  </a:lnTo>
                  <a:lnTo>
                    <a:pt x="46" y="0"/>
                  </a:lnTo>
                  <a:lnTo>
                    <a:pt x="48" y="4"/>
                  </a:lnTo>
                  <a:lnTo>
                    <a:pt x="48" y="4"/>
                  </a:lnTo>
                  <a:lnTo>
                    <a:pt x="34" y="18"/>
                  </a:lnTo>
                  <a:lnTo>
                    <a:pt x="34" y="18"/>
                  </a:lnTo>
                  <a:lnTo>
                    <a:pt x="32" y="20"/>
                  </a:lnTo>
                  <a:lnTo>
                    <a:pt x="34" y="24"/>
                  </a:lnTo>
                  <a:lnTo>
                    <a:pt x="34" y="24"/>
                  </a:lnTo>
                  <a:lnTo>
                    <a:pt x="34" y="24"/>
                  </a:lnTo>
                  <a:lnTo>
                    <a:pt x="30" y="24"/>
                  </a:lnTo>
                  <a:lnTo>
                    <a:pt x="26" y="26"/>
                  </a:lnTo>
                  <a:lnTo>
                    <a:pt x="2" y="50"/>
                  </a:lnTo>
                  <a:lnTo>
                    <a:pt x="2" y="50"/>
                  </a:lnTo>
                  <a:lnTo>
                    <a:pt x="0" y="52"/>
                  </a:lnTo>
                  <a:lnTo>
                    <a:pt x="0" y="56"/>
                  </a:lnTo>
                  <a:lnTo>
                    <a:pt x="2" y="62"/>
                  </a:lnTo>
                  <a:lnTo>
                    <a:pt x="2" y="62"/>
                  </a:lnTo>
                  <a:lnTo>
                    <a:pt x="2" y="62"/>
                  </a:lnTo>
                  <a:lnTo>
                    <a:pt x="8" y="64"/>
                  </a:lnTo>
                  <a:lnTo>
                    <a:pt x="12" y="64"/>
                  </a:lnTo>
                  <a:lnTo>
                    <a:pt x="14" y="64"/>
                  </a:lnTo>
                  <a:lnTo>
                    <a:pt x="38" y="40"/>
                  </a:lnTo>
                  <a:lnTo>
                    <a:pt x="38" y="40"/>
                  </a:lnTo>
                  <a:lnTo>
                    <a:pt x="40" y="36"/>
                  </a:lnTo>
                  <a:lnTo>
                    <a:pt x="40" y="32"/>
                  </a:lnTo>
                  <a:lnTo>
                    <a:pt x="40" y="32"/>
                  </a:lnTo>
                  <a:lnTo>
                    <a:pt x="40" y="32"/>
                  </a:lnTo>
                  <a:lnTo>
                    <a:pt x="44" y="32"/>
                  </a:lnTo>
                  <a:lnTo>
                    <a:pt x="46" y="30"/>
                  </a:lnTo>
                  <a:lnTo>
                    <a:pt x="60" y="16"/>
                  </a:lnTo>
                  <a:lnTo>
                    <a:pt x="6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4" name="Freeform 806"/>
            <p:cNvSpPr>
              <a:spLocks/>
            </p:cNvSpPr>
            <p:nvPr/>
          </p:nvSpPr>
          <p:spPr bwMode="auto">
            <a:xfrm>
              <a:off x="5293" y="153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2 h 70"/>
                <a:gd name="T18" fmla="*/ 86 w 102"/>
                <a:gd name="T19" fmla="*/ 6 h 70"/>
                <a:gd name="T20" fmla="*/ 94 w 102"/>
                <a:gd name="T21" fmla="*/ 16 h 70"/>
                <a:gd name="T22" fmla="*/ 100 w 102"/>
                <a:gd name="T23" fmla="*/ 30 h 70"/>
                <a:gd name="T24" fmla="*/ 100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2"/>
                  </a:lnTo>
                  <a:lnTo>
                    <a:pt x="86" y="6"/>
                  </a:lnTo>
                  <a:lnTo>
                    <a:pt x="94" y="16"/>
                  </a:lnTo>
                  <a:lnTo>
                    <a:pt x="100" y="30"/>
                  </a:lnTo>
                  <a:lnTo>
                    <a:pt x="100"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5" name="Freeform 807"/>
            <p:cNvSpPr>
              <a:spLocks/>
            </p:cNvSpPr>
            <p:nvPr/>
          </p:nvSpPr>
          <p:spPr bwMode="auto">
            <a:xfrm>
              <a:off x="5291" y="155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6" name="Freeform 808"/>
            <p:cNvSpPr>
              <a:spLocks/>
            </p:cNvSpPr>
            <p:nvPr/>
          </p:nvSpPr>
          <p:spPr bwMode="auto">
            <a:xfrm>
              <a:off x="5315" y="1614"/>
              <a:ext cx="102" cy="72"/>
            </a:xfrm>
            <a:custGeom>
              <a:avLst/>
              <a:gdLst>
                <a:gd name="T0" fmla="*/ 68 w 102"/>
                <a:gd name="T1" fmla="*/ 32 h 72"/>
                <a:gd name="T2" fmla="*/ 68 w 102"/>
                <a:gd name="T3" fmla="*/ 32 h 72"/>
                <a:gd name="T4" fmla="*/ 68 w 102"/>
                <a:gd name="T5" fmla="*/ 20 h 72"/>
                <a:gd name="T6" fmla="*/ 72 w 102"/>
                <a:gd name="T7" fmla="*/ 10 h 72"/>
                <a:gd name="T8" fmla="*/ 76 w 102"/>
                <a:gd name="T9" fmla="*/ 4 h 72"/>
                <a:gd name="T10" fmla="*/ 82 w 102"/>
                <a:gd name="T11" fmla="*/ 0 h 72"/>
                <a:gd name="T12" fmla="*/ 82 w 102"/>
                <a:gd name="T13" fmla="*/ 0 h 72"/>
                <a:gd name="T14" fmla="*/ 86 w 102"/>
                <a:gd name="T15" fmla="*/ 0 h 72"/>
                <a:gd name="T16" fmla="*/ 88 w 102"/>
                <a:gd name="T17" fmla="*/ 2 h 72"/>
                <a:gd name="T18" fmla="*/ 94 w 102"/>
                <a:gd name="T19" fmla="*/ 10 h 72"/>
                <a:gd name="T20" fmla="*/ 100 w 102"/>
                <a:gd name="T21" fmla="*/ 22 h 72"/>
                <a:gd name="T22" fmla="*/ 102 w 102"/>
                <a:gd name="T23" fmla="*/ 36 h 72"/>
                <a:gd name="T24" fmla="*/ 102 w 102"/>
                <a:gd name="T25" fmla="*/ 36 h 72"/>
                <a:gd name="T26" fmla="*/ 102 w 102"/>
                <a:gd name="T27" fmla="*/ 50 h 72"/>
                <a:gd name="T28" fmla="*/ 100 w 102"/>
                <a:gd name="T29" fmla="*/ 62 h 72"/>
                <a:gd name="T30" fmla="*/ 94 w 102"/>
                <a:gd name="T31" fmla="*/ 70 h 72"/>
                <a:gd name="T32" fmla="*/ 92 w 102"/>
                <a:gd name="T33" fmla="*/ 72 h 72"/>
                <a:gd name="T34" fmla="*/ 88 w 102"/>
                <a:gd name="T35" fmla="*/ 72 h 72"/>
                <a:gd name="T36" fmla="*/ 88 w 102"/>
                <a:gd name="T37" fmla="*/ 72 h 72"/>
                <a:gd name="T38" fmla="*/ 82 w 102"/>
                <a:gd name="T39" fmla="*/ 72 h 72"/>
                <a:gd name="T40" fmla="*/ 76 w 102"/>
                <a:gd name="T41" fmla="*/ 66 h 72"/>
                <a:gd name="T42" fmla="*/ 72 w 102"/>
                <a:gd name="T43" fmla="*/ 56 h 72"/>
                <a:gd name="T44" fmla="*/ 68 w 102"/>
                <a:gd name="T45" fmla="*/ 44 h 72"/>
                <a:gd name="T46" fmla="*/ 68 w 102"/>
                <a:gd name="T47" fmla="*/ 44 h 72"/>
                <a:gd name="T48" fmla="*/ 50 w 102"/>
                <a:gd name="T49" fmla="*/ 46 h 72"/>
                <a:gd name="T50" fmla="*/ 50 w 102"/>
                <a:gd name="T51" fmla="*/ 46 h 72"/>
                <a:gd name="T52" fmla="*/ 46 w 102"/>
                <a:gd name="T53" fmla="*/ 46 h 72"/>
                <a:gd name="T54" fmla="*/ 44 w 102"/>
                <a:gd name="T55" fmla="*/ 44 h 72"/>
                <a:gd name="T56" fmla="*/ 44 w 102"/>
                <a:gd name="T57" fmla="*/ 44 h 72"/>
                <a:gd name="T58" fmla="*/ 44 w 102"/>
                <a:gd name="T59" fmla="*/ 44 h 72"/>
                <a:gd name="T60" fmla="*/ 42 w 102"/>
                <a:gd name="T61" fmla="*/ 46 h 72"/>
                <a:gd name="T62" fmla="*/ 38 w 102"/>
                <a:gd name="T63" fmla="*/ 48 h 72"/>
                <a:gd name="T64" fmla="*/ 6 w 102"/>
                <a:gd name="T65" fmla="*/ 50 h 72"/>
                <a:gd name="T66" fmla="*/ 6 w 102"/>
                <a:gd name="T67" fmla="*/ 50 h 72"/>
                <a:gd name="T68" fmla="*/ 2 w 102"/>
                <a:gd name="T69" fmla="*/ 48 h 72"/>
                <a:gd name="T70" fmla="*/ 0 w 102"/>
                <a:gd name="T71" fmla="*/ 44 h 72"/>
                <a:gd name="T72" fmla="*/ 0 w 102"/>
                <a:gd name="T73" fmla="*/ 44 h 72"/>
                <a:gd name="T74" fmla="*/ 0 w 102"/>
                <a:gd name="T75" fmla="*/ 44 h 72"/>
                <a:gd name="T76" fmla="*/ 0 w 102"/>
                <a:gd name="T77" fmla="*/ 38 h 72"/>
                <a:gd name="T78" fmla="*/ 6 w 102"/>
                <a:gd name="T79" fmla="*/ 36 h 72"/>
                <a:gd name="T80" fmla="*/ 38 w 102"/>
                <a:gd name="T81" fmla="*/ 34 h 72"/>
                <a:gd name="T82" fmla="*/ 38 w 102"/>
                <a:gd name="T83" fmla="*/ 34 h 72"/>
                <a:gd name="T84" fmla="*/ 40 w 102"/>
                <a:gd name="T85" fmla="*/ 34 h 72"/>
                <a:gd name="T86" fmla="*/ 44 w 102"/>
                <a:gd name="T87" fmla="*/ 36 h 72"/>
                <a:gd name="T88" fmla="*/ 44 w 102"/>
                <a:gd name="T89" fmla="*/ 36 h 72"/>
                <a:gd name="T90" fmla="*/ 44 w 102"/>
                <a:gd name="T91" fmla="*/ 36 h 72"/>
                <a:gd name="T92" fmla="*/ 46 w 102"/>
                <a:gd name="T93" fmla="*/ 34 h 72"/>
                <a:gd name="T94" fmla="*/ 48 w 102"/>
                <a:gd name="T95" fmla="*/ 32 h 72"/>
                <a:gd name="T96" fmla="*/ 68 w 102"/>
                <a:gd name="T97" fmla="*/ 32 h 72"/>
                <a:gd name="T98" fmla="*/ 68 w 102"/>
                <a:gd name="T9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2"/>
                  </a:moveTo>
                  <a:lnTo>
                    <a:pt x="68" y="32"/>
                  </a:lnTo>
                  <a:lnTo>
                    <a:pt x="68" y="20"/>
                  </a:lnTo>
                  <a:lnTo>
                    <a:pt x="72" y="10"/>
                  </a:lnTo>
                  <a:lnTo>
                    <a:pt x="76" y="4"/>
                  </a:lnTo>
                  <a:lnTo>
                    <a:pt x="82" y="0"/>
                  </a:lnTo>
                  <a:lnTo>
                    <a:pt x="82" y="0"/>
                  </a:lnTo>
                  <a:lnTo>
                    <a:pt x="86" y="0"/>
                  </a:lnTo>
                  <a:lnTo>
                    <a:pt x="88" y="2"/>
                  </a:lnTo>
                  <a:lnTo>
                    <a:pt x="94" y="10"/>
                  </a:lnTo>
                  <a:lnTo>
                    <a:pt x="100" y="22"/>
                  </a:lnTo>
                  <a:lnTo>
                    <a:pt x="102" y="36"/>
                  </a:lnTo>
                  <a:lnTo>
                    <a:pt x="102" y="36"/>
                  </a:lnTo>
                  <a:lnTo>
                    <a:pt x="102" y="50"/>
                  </a:lnTo>
                  <a:lnTo>
                    <a:pt x="100" y="62"/>
                  </a:lnTo>
                  <a:lnTo>
                    <a:pt x="94" y="70"/>
                  </a:lnTo>
                  <a:lnTo>
                    <a:pt x="92" y="72"/>
                  </a:lnTo>
                  <a:lnTo>
                    <a:pt x="88" y="72"/>
                  </a:lnTo>
                  <a:lnTo>
                    <a:pt x="88" y="72"/>
                  </a:lnTo>
                  <a:lnTo>
                    <a:pt x="82" y="72"/>
                  </a:lnTo>
                  <a:lnTo>
                    <a:pt x="76" y="66"/>
                  </a:lnTo>
                  <a:lnTo>
                    <a:pt x="72" y="56"/>
                  </a:lnTo>
                  <a:lnTo>
                    <a:pt x="68" y="44"/>
                  </a:lnTo>
                  <a:lnTo>
                    <a:pt x="68" y="44"/>
                  </a:lnTo>
                  <a:lnTo>
                    <a:pt x="50" y="46"/>
                  </a:lnTo>
                  <a:lnTo>
                    <a:pt x="50" y="46"/>
                  </a:lnTo>
                  <a:lnTo>
                    <a:pt x="46" y="46"/>
                  </a:lnTo>
                  <a:lnTo>
                    <a:pt x="44" y="44"/>
                  </a:lnTo>
                  <a:lnTo>
                    <a:pt x="44" y="44"/>
                  </a:lnTo>
                  <a:lnTo>
                    <a:pt x="44" y="44"/>
                  </a:lnTo>
                  <a:lnTo>
                    <a:pt x="42" y="46"/>
                  </a:lnTo>
                  <a:lnTo>
                    <a:pt x="38" y="48"/>
                  </a:lnTo>
                  <a:lnTo>
                    <a:pt x="6" y="50"/>
                  </a:lnTo>
                  <a:lnTo>
                    <a:pt x="6" y="50"/>
                  </a:lnTo>
                  <a:lnTo>
                    <a:pt x="2" y="48"/>
                  </a:lnTo>
                  <a:lnTo>
                    <a:pt x="0" y="44"/>
                  </a:lnTo>
                  <a:lnTo>
                    <a:pt x="0" y="44"/>
                  </a:lnTo>
                  <a:lnTo>
                    <a:pt x="0" y="44"/>
                  </a:lnTo>
                  <a:lnTo>
                    <a:pt x="0" y="38"/>
                  </a:lnTo>
                  <a:lnTo>
                    <a:pt x="6" y="36"/>
                  </a:lnTo>
                  <a:lnTo>
                    <a:pt x="38" y="34"/>
                  </a:lnTo>
                  <a:lnTo>
                    <a:pt x="38" y="34"/>
                  </a:lnTo>
                  <a:lnTo>
                    <a:pt x="40" y="34"/>
                  </a:lnTo>
                  <a:lnTo>
                    <a:pt x="44" y="36"/>
                  </a:lnTo>
                  <a:lnTo>
                    <a:pt x="44" y="36"/>
                  </a:lnTo>
                  <a:lnTo>
                    <a:pt x="44" y="36"/>
                  </a:lnTo>
                  <a:lnTo>
                    <a:pt x="46" y="34"/>
                  </a:lnTo>
                  <a:lnTo>
                    <a:pt x="48" y="32"/>
                  </a:lnTo>
                  <a:lnTo>
                    <a:pt x="68" y="32"/>
                  </a:lnTo>
                  <a:lnTo>
                    <a:pt x="68" y="3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7" name="Freeform 809"/>
            <p:cNvSpPr>
              <a:spLocks/>
            </p:cNvSpPr>
            <p:nvPr/>
          </p:nvSpPr>
          <p:spPr bwMode="auto">
            <a:xfrm>
              <a:off x="5311" y="1638"/>
              <a:ext cx="74" cy="30"/>
            </a:xfrm>
            <a:custGeom>
              <a:avLst/>
              <a:gdLst>
                <a:gd name="T0" fmla="*/ 74 w 74"/>
                <a:gd name="T1" fmla="*/ 22 h 30"/>
                <a:gd name="T2" fmla="*/ 74 w 74"/>
                <a:gd name="T3" fmla="*/ 22 h 30"/>
                <a:gd name="T4" fmla="*/ 74 w 74"/>
                <a:gd name="T5" fmla="*/ 26 h 30"/>
                <a:gd name="T6" fmla="*/ 74 w 74"/>
                <a:gd name="T7" fmla="*/ 26 h 30"/>
                <a:gd name="T8" fmla="*/ 74 w 74"/>
                <a:gd name="T9" fmla="*/ 12 h 30"/>
                <a:gd name="T10" fmla="*/ 72 w 74"/>
                <a:gd name="T11" fmla="*/ 0 h 30"/>
                <a:gd name="T12" fmla="*/ 72 w 74"/>
                <a:gd name="T13" fmla="*/ 0 h 30"/>
                <a:gd name="T14" fmla="*/ 72 w 74"/>
                <a:gd name="T15" fmla="*/ 4 h 30"/>
                <a:gd name="T16" fmla="*/ 72 w 74"/>
                <a:gd name="T17" fmla="*/ 4 h 30"/>
                <a:gd name="T18" fmla="*/ 52 w 74"/>
                <a:gd name="T19" fmla="*/ 6 h 30"/>
                <a:gd name="T20" fmla="*/ 52 w 74"/>
                <a:gd name="T21" fmla="*/ 6 h 30"/>
                <a:gd name="T22" fmla="*/ 48 w 74"/>
                <a:gd name="T23" fmla="*/ 8 h 30"/>
                <a:gd name="T24" fmla="*/ 46 w 74"/>
                <a:gd name="T25" fmla="*/ 12 h 30"/>
                <a:gd name="T26" fmla="*/ 46 w 74"/>
                <a:gd name="T27" fmla="*/ 12 h 30"/>
                <a:gd name="T28" fmla="*/ 46 w 74"/>
                <a:gd name="T29" fmla="*/ 12 h 30"/>
                <a:gd name="T30" fmla="*/ 44 w 74"/>
                <a:gd name="T31" fmla="*/ 8 h 30"/>
                <a:gd name="T32" fmla="*/ 40 w 74"/>
                <a:gd name="T33" fmla="*/ 8 h 30"/>
                <a:gd name="T34" fmla="*/ 6 w 74"/>
                <a:gd name="T35" fmla="*/ 12 h 30"/>
                <a:gd name="T36" fmla="*/ 6 w 74"/>
                <a:gd name="T37" fmla="*/ 12 h 30"/>
                <a:gd name="T38" fmla="*/ 4 w 74"/>
                <a:gd name="T39" fmla="*/ 12 h 30"/>
                <a:gd name="T40" fmla="*/ 2 w 74"/>
                <a:gd name="T41" fmla="*/ 14 h 30"/>
                <a:gd name="T42" fmla="*/ 0 w 74"/>
                <a:gd name="T43" fmla="*/ 22 h 30"/>
                <a:gd name="T44" fmla="*/ 0 w 74"/>
                <a:gd name="T45" fmla="*/ 22 h 30"/>
                <a:gd name="T46" fmla="*/ 0 w 74"/>
                <a:gd name="T47" fmla="*/ 22 h 30"/>
                <a:gd name="T48" fmla="*/ 2 w 74"/>
                <a:gd name="T49" fmla="*/ 28 h 30"/>
                <a:gd name="T50" fmla="*/ 4 w 74"/>
                <a:gd name="T51" fmla="*/ 28 h 30"/>
                <a:gd name="T52" fmla="*/ 8 w 74"/>
                <a:gd name="T53" fmla="*/ 30 h 30"/>
                <a:gd name="T54" fmla="*/ 42 w 74"/>
                <a:gd name="T55" fmla="*/ 26 h 30"/>
                <a:gd name="T56" fmla="*/ 42 w 74"/>
                <a:gd name="T57" fmla="*/ 26 h 30"/>
                <a:gd name="T58" fmla="*/ 44 w 74"/>
                <a:gd name="T59" fmla="*/ 24 h 30"/>
                <a:gd name="T60" fmla="*/ 48 w 74"/>
                <a:gd name="T61" fmla="*/ 22 h 30"/>
                <a:gd name="T62" fmla="*/ 48 w 74"/>
                <a:gd name="T63" fmla="*/ 22 h 30"/>
                <a:gd name="T64" fmla="*/ 48 w 74"/>
                <a:gd name="T65" fmla="*/ 22 h 30"/>
                <a:gd name="T66" fmla="*/ 50 w 74"/>
                <a:gd name="T67" fmla="*/ 24 h 30"/>
                <a:gd name="T68" fmla="*/ 54 w 74"/>
                <a:gd name="T69" fmla="*/ 24 h 30"/>
                <a:gd name="T70" fmla="*/ 74 w 74"/>
                <a:gd name="T71" fmla="*/ 22 h 30"/>
                <a:gd name="T72" fmla="*/ 74 w 74"/>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0">
                  <a:moveTo>
                    <a:pt x="74" y="22"/>
                  </a:moveTo>
                  <a:lnTo>
                    <a:pt x="74" y="22"/>
                  </a:lnTo>
                  <a:lnTo>
                    <a:pt x="74" y="26"/>
                  </a:lnTo>
                  <a:lnTo>
                    <a:pt x="74" y="26"/>
                  </a:lnTo>
                  <a:lnTo>
                    <a:pt x="74" y="12"/>
                  </a:lnTo>
                  <a:lnTo>
                    <a:pt x="72" y="0"/>
                  </a:lnTo>
                  <a:lnTo>
                    <a:pt x="72" y="0"/>
                  </a:lnTo>
                  <a:lnTo>
                    <a:pt x="72" y="4"/>
                  </a:lnTo>
                  <a:lnTo>
                    <a:pt x="72" y="4"/>
                  </a:lnTo>
                  <a:lnTo>
                    <a:pt x="52" y="6"/>
                  </a:lnTo>
                  <a:lnTo>
                    <a:pt x="52" y="6"/>
                  </a:lnTo>
                  <a:lnTo>
                    <a:pt x="48" y="8"/>
                  </a:lnTo>
                  <a:lnTo>
                    <a:pt x="46" y="12"/>
                  </a:lnTo>
                  <a:lnTo>
                    <a:pt x="46" y="12"/>
                  </a:lnTo>
                  <a:lnTo>
                    <a:pt x="46" y="12"/>
                  </a:lnTo>
                  <a:lnTo>
                    <a:pt x="44" y="8"/>
                  </a:lnTo>
                  <a:lnTo>
                    <a:pt x="40" y="8"/>
                  </a:lnTo>
                  <a:lnTo>
                    <a:pt x="6" y="12"/>
                  </a:lnTo>
                  <a:lnTo>
                    <a:pt x="6" y="12"/>
                  </a:lnTo>
                  <a:lnTo>
                    <a:pt x="4" y="12"/>
                  </a:lnTo>
                  <a:lnTo>
                    <a:pt x="2" y="14"/>
                  </a:lnTo>
                  <a:lnTo>
                    <a:pt x="0" y="22"/>
                  </a:lnTo>
                  <a:lnTo>
                    <a:pt x="0" y="22"/>
                  </a:lnTo>
                  <a:lnTo>
                    <a:pt x="0" y="22"/>
                  </a:lnTo>
                  <a:lnTo>
                    <a:pt x="2" y="28"/>
                  </a:lnTo>
                  <a:lnTo>
                    <a:pt x="4" y="28"/>
                  </a:lnTo>
                  <a:lnTo>
                    <a:pt x="8" y="30"/>
                  </a:lnTo>
                  <a:lnTo>
                    <a:pt x="42" y="26"/>
                  </a:lnTo>
                  <a:lnTo>
                    <a:pt x="42" y="26"/>
                  </a:lnTo>
                  <a:lnTo>
                    <a:pt x="44" y="24"/>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8" name="Freeform 810"/>
            <p:cNvSpPr>
              <a:spLocks/>
            </p:cNvSpPr>
            <p:nvPr/>
          </p:nvSpPr>
          <p:spPr bwMode="auto">
            <a:xfrm>
              <a:off x="5265" y="1452"/>
              <a:ext cx="102" cy="70"/>
            </a:xfrm>
            <a:custGeom>
              <a:avLst/>
              <a:gdLst>
                <a:gd name="T0" fmla="*/ 64 w 102"/>
                <a:gd name="T1" fmla="*/ 34 h 70"/>
                <a:gd name="T2" fmla="*/ 64 w 102"/>
                <a:gd name="T3" fmla="*/ 34 h 70"/>
                <a:gd name="T4" fmla="*/ 64 w 102"/>
                <a:gd name="T5" fmla="*/ 22 h 70"/>
                <a:gd name="T6" fmla="*/ 64 w 102"/>
                <a:gd name="T7" fmla="*/ 12 h 70"/>
                <a:gd name="T8" fmla="*/ 68 w 102"/>
                <a:gd name="T9" fmla="*/ 4 h 70"/>
                <a:gd name="T10" fmla="*/ 72 w 102"/>
                <a:gd name="T11" fmla="*/ 0 h 70"/>
                <a:gd name="T12" fmla="*/ 72 w 102"/>
                <a:gd name="T13" fmla="*/ 0 h 70"/>
                <a:gd name="T14" fmla="*/ 76 w 102"/>
                <a:gd name="T15" fmla="*/ 0 h 70"/>
                <a:gd name="T16" fmla="*/ 80 w 102"/>
                <a:gd name="T17" fmla="*/ 0 h 70"/>
                <a:gd name="T18" fmla="*/ 86 w 102"/>
                <a:gd name="T19" fmla="*/ 6 h 70"/>
                <a:gd name="T20" fmla="*/ 94 w 102"/>
                <a:gd name="T21" fmla="*/ 16 h 70"/>
                <a:gd name="T22" fmla="*/ 98 w 102"/>
                <a:gd name="T23" fmla="*/ 30 h 70"/>
                <a:gd name="T24" fmla="*/ 98 w 102"/>
                <a:gd name="T25" fmla="*/ 30 h 70"/>
                <a:gd name="T26" fmla="*/ 102 w 102"/>
                <a:gd name="T27" fmla="*/ 44 h 70"/>
                <a:gd name="T28" fmla="*/ 102 w 102"/>
                <a:gd name="T29" fmla="*/ 56 h 70"/>
                <a:gd name="T30" fmla="*/ 98 w 102"/>
                <a:gd name="T31" fmla="*/ 64 h 70"/>
                <a:gd name="T32" fmla="*/ 96 w 102"/>
                <a:gd name="T33" fmla="*/ 68 h 70"/>
                <a:gd name="T34" fmla="*/ 94 w 102"/>
                <a:gd name="T35" fmla="*/ 70 h 70"/>
                <a:gd name="T36" fmla="*/ 94 w 102"/>
                <a:gd name="T37" fmla="*/ 70 h 70"/>
                <a:gd name="T38" fmla="*/ 86 w 102"/>
                <a:gd name="T39" fmla="*/ 70 h 70"/>
                <a:gd name="T40" fmla="*/ 80 w 102"/>
                <a:gd name="T41" fmla="*/ 64 h 70"/>
                <a:gd name="T42" fmla="*/ 74 w 102"/>
                <a:gd name="T43" fmla="*/ 56 h 70"/>
                <a:gd name="T44" fmla="*/ 68 w 102"/>
                <a:gd name="T45" fmla="*/ 46 h 70"/>
                <a:gd name="T46" fmla="*/ 68 w 102"/>
                <a:gd name="T47" fmla="*/ 46 h 70"/>
                <a:gd name="T48" fmla="*/ 50 w 102"/>
                <a:gd name="T49" fmla="*/ 52 h 70"/>
                <a:gd name="T50" fmla="*/ 50 w 102"/>
                <a:gd name="T51" fmla="*/ 52 h 70"/>
                <a:gd name="T52" fmla="*/ 48 w 102"/>
                <a:gd name="T53" fmla="*/ 52 h 70"/>
                <a:gd name="T54" fmla="*/ 44 w 102"/>
                <a:gd name="T55" fmla="*/ 50 h 70"/>
                <a:gd name="T56" fmla="*/ 44 w 102"/>
                <a:gd name="T57" fmla="*/ 50 h 70"/>
                <a:gd name="T58" fmla="*/ 44 w 102"/>
                <a:gd name="T59" fmla="*/ 50 h 70"/>
                <a:gd name="T60" fmla="*/ 42 w 102"/>
                <a:gd name="T61" fmla="*/ 54 h 70"/>
                <a:gd name="T62" fmla="*/ 40 w 102"/>
                <a:gd name="T63" fmla="*/ 56 h 70"/>
                <a:gd name="T64" fmla="*/ 8 w 102"/>
                <a:gd name="T65" fmla="*/ 64 h 70"/>
                <a:gd name="T66" fmla="*/ 8 w 102"/>
                <a:gd name="T67" fmla="*/ 64 h 70"/>
                <a:gd name="T68" fmla="*/ 4 w 102"/>
                <a:gd name="T69" fmla="*/ 64 h 70"/>
                <a:gd name="T70" fmla="*/ 0 w 102"/>
                <a:gd name="T71" fmla="*/ 60 h 70"/>
                <a:gd name="T72" fmla="*/ 0 w 102"/>
                <a:gd name="T73" fmla="*/ 60 h 70"/>
                <a:gd name="T74" fmla="*/ 0 w 102"/>
                <a:gd name="T75" fmla="*/ 60 h 70"/>
                <a:gd name="T76" fmla="*/ 2 w 102"/>
                <a:gd name="T77" fmla="*/ 54 h 70"/>
                <a:gd name="T78" fmla="*/ 4 w 102"/>
                <a:gd name="T79" fmla="*/ 52 h 70"/>
                <a:gd name="T80" fmla="*/ 36 w 102"/>
                <a:gd name="T81" fmla="*/ 42 h 70"/>
                <a:gd name="T82" fmla="*/ 36 w 102"/>
                <a:gd name="T83" fmla="*/ 42 h 70"/>
                <a:gd name="T84" fmla="*/ 40 w 102"/>
                <a:gd name="T85" fmla="*/ 42 h 70"/>
                <a:gd name="T86" fmla="*/ 42 w 102"/>
                <a:gd name="T87" fmla="*/ 44 h 70"/>
                <a:gd name="T88" fmla="*/ 42 w 102"/>
                <a:gd name="T89" fmla="*/ 44 h 70"/>
                <a:gd name="T90" fmla="*/ 42 w 102"/>
                <a:gd name="T91" fmla="*/ 44 h 70"/>
                <a:gd name="T92" fmla="*/ 44 w 102"/>
                <a:gd name="T93" fmla="*/ 40 h 70"/>
                <a:gd name="T94" fmla="*/ 46 w 102"/>
                <a:gd name="T95" fmla="*/ 38 h 70"/>
                <a:gd name="T96" fmla="*/ 64 w 102"/>
                <a:gd name="T97" fmla="*/ 34 h 70"/>
                <a:gd name="T98" fmla="*/ 64 w 102"/>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64" y="34"/>
                  </a:moveTo>
                  <a:lnTo>
                    <a:pt x="64" y="34"/>
                  </a:lnTo>
                  <a:lnTo>
                    <a:pt x="64" y="22"/>
                  </a:lnTo>
                  <a:lnTo>
                    <a:pt x="64" y="12"/>
                  </a:lnTo>
                  <a:lnTo>
                    <a:pt x="68" y="4"/>
                  </a:lnTo>
                  <a:lnTo>
                    <a:pt x="72" y="0"/>
                  </a:lnTo>
                  <a:lnTo>
                    <a:pt x="72" y="0"/>
                  </a:lnTo>
                  <a:lnTo>
                    <a:pt x="76" y="0"/>
                  </a:lnTo>
                  <a:lnTo>
                    <a:pt x="80" y="0"/>
                  </a:lnTo>
                  <a:lnTo>
                    <a:pt x="86" y="6"/>
                  </a:lnTo>
                  <a:lnTo>
                    <a:pt x="94" y="16"/>
                  </a:lnTo>
                  <a:lnTo>
                    <a:pt x="98" y="30"/>
                  </a:lnTo>
                  <a:lnTo>
                    <a:pt x="98" y="30"/>
                  </a:lnTo>
                  <a:lnTo>
                    <a:pt x="102" y="44"/>
                  </a:lnTo>
                  <a:lnTo>
                    <a:pt x="102" y="56"/>
                  </a:lnTo>
                  <a:lnTo>
                    <a:pt x="98" y="64"/>
                  </a:lnTo>
                  <a:lnTo>
                    <a:pt x="96" y="68"/>
                  </a:lnTo>
                  <a:lnTo>
                    <a:pt x="94" y="70"/>
                  </a:lnTo>
                  <a:lnTo>
                    <a:pt x="94" y="70"/>
                  </a:lnTo>
                  <a:lnTo>
                    <a:pt x="86" y="70"/>
                  </a:lnTo>
                  <a:lnTo>
                    <a:pt x="80" y="64"/>
                  </a:lnTo>
                  <a:lnTo>
                    <a:pt x="74" y="56"/>
                  </a:lnTo>
                  <a:lnTo>
                    <a:pt x="68" y="46"/>
                  </a:lnTo>
                  <a:lnTo>
                    <a:pt x="68" y="46"/>
                  </a:lnTo>
                  <a:lnTo>
                    <a:pt x="50" y="52"/>
                  </a:lnTo>
                  <a:lnTo>
                    <a:pt x="50" y="52"/>
                  </a:lnTo>
                  <a:lnTo>
                    <a:pt x="48" y="52"/>
                  </a:lnTo>
                  <a:lnTo>
                    <a:pt x="44" y="50"/>
                  </a:lnTo>
                  <a:lnTo>
                    <a:pt x="44" y="50"/>
                  </a:lnTo>
                  <a:lnTo>
                    <a:pt x="44" y="50"/>
                  </a:lnTo>
                  <a:lnTo>
                    <a:pt x="42" y="54"/>
                  </a:lnTo>
                  <a:lnTo>
                    <a:pt x="40" y="56"/>
                  </a:lnTo>
                  <a:lnTo>
                    <a:pt x="8" y="64"/>
                  </a:lnTo>
                  <a:lnTo>
                    <a:pt x="8" y="64"/>
                  </a:lnTo>
                  <a:lnTo>
                    <a:pt x="4" y="64"/>
                  </a:lnTo>
                  <a:lnTo>
                    <a:pt x="0" y="60"/>
                  </a:lnTo>
                  <a:lnTo>
                    <a:pt x="0" y="60"/>
                  </a:lnTo>
                  <a:lnTo>
                    <a:pt x="0" y="60"/>
                  </a:lnTo>
                  <a:lnTo>
                    <a:pt x="2" y="54"/>
                  </a:lnTo>
                  <a:lnTo>
                    <a:pt x="4" y="52"/>
                  </a:lnTo>
                  <a:lnTo>
                    <a:pt x="36" y="42"/>
                  </a:lnTo>
                  <a:lnTo>
                    <a:pt x="36" y="42"/>
                  </a:lnTo>
                  <a:lnTo>
                    <a:pt x="40" y="42"/>
                  </a:lnTo>
                  <a:lnTo>
                    <a:pt x="42" y="44"/>
                  </a:lnTo>
                  <a:lnTo>
                    <a:pt x="42" y="44"/>
                  </a:lnTo>
                  <a:lnTo>
                    <a:pt x="42" y="44"/>
                  </a:lnTo>
                  <a:lnTo>
                    <a:pt x="44"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59" name="Freeform 811"/>
            <p:cNvSpPr>
              <a:spLocks/>
            </p:cNvSpPr>
            <p:nvPr/>
          </p:nvSpPr>
          <p:spPr bwMode="auto">
            <a:xfrm>
              <a:off x="5263" y="1478"/>
              <a:ext cx="74" cy="42"/>
            </a:xfrm>
            <a:custGeom>
              <a:avLst/>
              <a:gdLst>
                <a:gd name="T0" fmla="*/ 72 w 74"/>
                <a:gd name="T1" fmla="*/ 20 h 42"/>
                <a:gd name="T2" fmla="*/ 72 w 74"/>
                <a:gd name="T3" fmla="*/ 20 h 42"/>
                <a:gd name="T4" fmla="*/ 74 w 74"/>
                <a:gd name="T5" fmla="*/ 26 h 42"/>
                <a:gd name="T6" fmla="*/ 74 w 74"/>
                <a:gd name="T7" fmla="*/ 24 h 42"/>
                <a:gd name="T8" fmla="*/ 70 w 74"/>
                <a:gd name="T9" fmla="*/ 12 h 42"/>
                <a:gd name="T10" fmla="*/ 66 w 74"/>
                <a:gd name="T11" fmla="*/ 0 h 42"/>
                <a:gd name="T12" fmla="*/ 66 w 74"/>
                <a:gd name="T13" fmla="*/ 0 h 42"/>
                <a:gd name="T14" fmla="*/ 66 w 74"/>
                <a:gd name="T15" fmla="*/ 4 h 42"/>
                <a:gd name="T16" fmla="*/ 66 w 74"/>
                <a:gd name="T17" fmla="*/ 4 h 42"/>
                <a:gd name="T18" fmla="*/ 48 w 74"/>
                <a:gd name="T19" fmla="*/ 10 h 42"/>
                <a:gd name="T20" fmla="*/ 48 w 74"/>
                <a:gd name="T21" fmla="*/ 10 h 42"/>
                <a:gd name="T22" fmla="*/ 44 w 74"/>
                <a:gd name="T23" fmla="*/ 12 h 42"/>
                <a:gd name="T24" fmla="*/ 42 w 74"/>
                <a:gd name="T25" fmla="*/ 16 h 42"/>
                <a:gd name="T26" fmla="*/ 42 w 74"/>
                <a:gd name="T27" fmla="*/ 16 h 42"/>
                <a:gd name="T28" fmla="*/ 42 w 74"/>
                <a:gd name="T29" fmla="*/ 16 h 42"/>
                <a:gd name="T30" fmla="*/ 40 w 74"/>
                <a:gd name="T31" fmla="*/ 14 h 42"/>
                <a:gd name="T32" fmla="*/ 36 w 74"/>
                <a:gd name="T33" fmla="*/ 14 h 42"/>
                <a:gd name="T34" fmla="*/ 4 w 74"/>
                <a:gd name="T35" fmla="*/ 26 h 42"/>
                <a:gd name="T36" fmla="*/ 4 w 74"/>
                <a:gd name="T37" fmla="*/ 26 h 42"/>
                <a:gd name="T38" fmla="*/ 0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8 w 74"/>
                <a:gd name="T53" fmla="*/ 42 h 42"/>
                <a:gd name="T54" fmla="*/ 40 w 74"/>
                <a:gd name="T55" fmla="*/ 32 h 42"/>
                <a:gd name="T56" fmla="*/ 40 w 74"/>
                <a:gd name="T57" fmla="*/ 32 h 42"/>
                <a:gd name="T58" fmla="*/ 44 w 74"/>
                <a:gd name="T59" fmla="*/ 30 h 42"/>
                <a:gd name="T60" fmla="*/ 46 w 74"/>
                <a:gd name="T61" fmla="*/ 26 h 42"/>
                <a:gd name="T62" fmla="*/ 46 w 74"/>
                <a:gd name="T63" fmla="*/ 26 h 42"/>
                <a:gd name="T64" fmla="*/ 46 w 74"/>
                <a:gd name="T65" fmla="*/ 26 h 42"/>
                <a:gd name="T66" fmla="*/ 48 w 74"/>
                <a:gd name="T67" fmla="*/ 28 h 42"/>
                <a:gd name="T68" fmla="*/ 52 w 74"/>
                <a:gd name="T69" fmla="*/ 28 h 42"/>
                <a:gd name="T70" fmla="*/ 72 w 74"/>
                <a:gd name="T71" fmla="*/ 22 h 42"/>
                <a:gd name="T72" fmla="*/ 72 w 74"/>
                <a:gd name="T7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0"/>
                  </a:moveTo>
                  <a:lnTo>
                    <a:pt x="72" y="20"/>
                  </a:lnTo>
                  <a:lnTo>
                    <a:pt x="74" y="26"/>
                  </a:lnTo>
                  <a:lnTo>
                    <a:pt x="74" y="24"/>
                  </a:lnTo>
                  <a:lnTo>
                    <a:pt x="70" y="12"/>
                  </a:lnTo>
                  <a:lnTo>
                    <a:pt x="66" y="0"/>
                  </a:lnTo>
                  <a:lnTo>
                    <a:pt x="66" y="0"/>
                  </a:lnTo>
                  <a:lnTo>
                    <a:pt x="66" y="4"/>
                  </a:lnTo>
                  <a:lnTo>
                    <a:pt x="66" y="4"/>
                  </a:lnTo>
                  <a:lnTo>
                    <a:pt x="48" y="10"/>
                  </a:lnTo>
                  <a:lnTo>
                    <a:pt x="48" y="10"/>
                  </a:lnTo>
                  <a:lnTo>
                    <a:pt x="44" y="12"/>
                  </a:lnTo>
                  <a:lnTo>
                    <a:pt x="42" y="16"/>
                  </a:lnTo>
                  <a:lnTo>
                    <a:pt x="42" y="16"/>
                  </a:lnTo>
                  <a:lnTo>
                    <a:pt x="42" y="16"/>
                  </a:lnTo>
                  <a:lnTo>
                    <a:pt x="40" y="14"/>
                  </a:lnTo>
                  <a:lnTo>
                    <a:pt x="36" y="14"/>
                  </a:lnTo>
                  <a:lnTo>
                    <a:pt x="4" y="26"/>
                  </a:lnTo>
                  <a:lnTo>
                    <a:pt x="4" y="26"/>
                  </a:lnTo>
                  <a:lnTo>
                    <a:pt x="0" y="26"/>
                  </a:lnTo>
                  <a:lnTo>
                    <a:pt x="0" y="30"/>
                  </a:lnTo>
                  <a:lnTo>
                    <a:pt x="0" y="36"/>
                  </a:lnTo>
                  <a:lnTo>
                    <a:pt x="0" y="36"/>
                  </a:lnTo>
                  <a:lnTo>
                    <a:pt x="0" y="36"/>
                  </a:lnTo>
                  <a:lnTo>
                    <a:pt x="4" y="42"/>
                  </a:lnTo>
                  <a:lnTo>
                    <a:pt x="6" y="42"/>
                  </a:lnTo>
                  <a:lnTo>
                    <a:pt x="8" y="42"/>
                  </a:lnTo>
                  <a:lnTo>
                    <a:pt x="40" y="32"/>
                  </a:lnTo>
                  <a:lnTo>
                    <a:pt x="40" y="32"/>
                  </a:lnTo>
                  <a:lnTo>
                    <a:pt x="44" y="30"/>
                  </a:lnTo>
                  <a:lnTo>
                    <a:pt x="46" y="26"/>
                  </a:lnTo>
                  <a:lnTo>
                    <a:pt x="46" y="26"/>
                  </a:lnTo>
                  <a:lnTo>
                    <a:pt x="46" y="26"/>
                  </a:lnTo>
                  <a:lnTo>
                    <a:pt x="48" y="28"/>
                  </a:lnTo>
                  <a:lnTo>
                    <a:pt x="52" y="28"/>
                  </a:lnTo>
                  <a:lnTo>
                    <a:pt x="72" y="22"/>
                  </a:lnTo>
                  <a:lnTo>
                    <a:pt x="72" y="20"/>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0" name="Freeform 812"/>
            <p:cNvSpPr>
              <a:spLocks/>
            </p:cNvSpPr>
            <p:nvPr/>
          </p:nvSpPr>
          <p:spPr bwMode="auto">
            <a:xfrm>
              <a:off x="5231" y="1362"/>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0 h 70"/>
                <a:gd name="T12" fmla="*/ 70 w 100"/>
                <a:gd name="T13" fmla="*/ 0 h 70"/>
                <a:gd name="T14" fmla="*/ 74 w 100"/>
                <a:gd name="T15" fmla="*/ 0 h 70"/>
                <a:gd name="T16" fmla="*/ 78 w 100"/>
                <a:gd name="T17" fmla="*/ 0 h 70"/>
                <a:gd name="T18" fmla="*/ 86 w 100"/>
                <a:gd name="T19" fmla="*/ 6 h 70"/>
                <a:gd name="T20" fmla="*/ 92 w 100"/>
                <a:gd name="T21" fmla="*/ 16 h 70"/>
                <a:gd name="T22" fmla="*/ 98 w 100"/>
                <a:gd name="T23" fmla="*/ 30 h 70"/>
                <a:gd name="T24" fmla="*/ 98 w 100"/>
                <a:gd name="T25" fmla="*/ 30 h 70"/>
                <a:gd name="T26" fmla="*/ 100 w 100"/>
                <a:gd name="T27" fmla="*/ 44 h 70"/>
                <a:gd name="T28" fmla="*/ 100 w 100"/>
                <a:gd name="T29" fmla="*/ 56 h 70"/>
                <a:gd name="T30" fmla="*/ 98 w 100"/>
                <a:gd name="T31" fmla="*/ 64 h 70"/>
                <a:gd name="T32" fmla="*/ 94 w 100"/>
                <a:gd name="T33" fmla="*/ 68 h 70"/>
                <a:gd name="T34" fmla="*/ 92 w 100"/>
                <a:gd name="T35" fmla="*/ 70 h 70"/>
                <a:gd name="T36" fmla="*/ 92 w 100"/>
                <a:gd name="T37" fmla="*/ 70 h 70"/>
                <a:gd name="T38" fmla="*/ 86 w 100"/>
                <a:gd name="T39" fmla="*/ 70 h 70"/>
                <a:gd name="T40" fmla="*/ 78 w 100"/>
                <a:gd name="T41" fmla="*/ 64 h 70"/>
                <a:gd name="T42" fmla="*/ 72 w 100"/>
                <a:gd name="T43" fmla="*/ 56 h 70"/>
                <a:gd name="T44" fmla="*/ 68 w 100"/>
                <a:gd name="T45" fmla="*/ 46 h 70"/>
                <a:gd name="T46" fmla="*/ 68 w 100"/>
                <a:gd name="T47" fmla="*/ 46 h 70"/>
                <a:gd name="T48" fmla="*/ 50 w 100"/>
                <a:gd name="T49" fmla="*/ 52 h 70"/>
                <a:gd name="T50" fmla="*/ 50 w 100"/>
                <a:gd name="T51" fmla="*/ 52 h 70"/>
                <a:gd name="T52" fmla="*/ 46 w 100"/>
                <a:gd name="T53" fmla="*/ 52 h 70"/>
                <a:gd name="T54" fmla="*/ 42 w 100"/>
                <a:gd name="T55" fmla="*/ 50 h 70"/>
                <a:gd name="T56" fmla="*/ 42 w 100"/>
                <a:gd name="T57" fmla="*/ 50 h 70"/>
                <a:gd name="T58" fmla="*/ 42 w 100"/>
                <a:gd name="T59" fmla="*/ 50 h 70"/>
                <a:gd name="T60" fmla="*/ 42 w 100"/>
                <a:gd name="T61" fmla="*/ 54 h 70"/>
                <a:gd name="T62" fmla="*/ 38 w 100"/>
                <a:gd name="T63" fmla="*/ 56 h 70"/>
                <a:gd name="T64" fmla="*/ 8 w 100"/>
                <a:gd name="T65" fmla="*/ 64 h 70"/>
                <a:gd name="T66" fmla="*/ 8 w 100"/>
                <a:gd name="T67" fmla="*/ 64 h 70"/>
                <a:gd name="T68" fmla="*/ 2 w 100"/>
                <a:gd name="T69" fmla="*/ 64 h 70"/>
                <a:gd name="T70" fmla="*/ 0 w 100"/>
                <a:gd name="T71" fmla="*/ 60 h 70"/>
                <a:gd name="T72" fmla="*/ 0 w 100"/>
                <a:gd name="T73" fmla="*/ 60 h 70"/>
                <a:gd name="T74" fmla="*/ 0 w 100"/>
                <a:gd name="T75" fmla="*/ 60 h 70"/>
                <a:gd name="T76" fmla="*/ 0 w 100"/>
                <a:gd name="T77" fmla="*/ 54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0 h 70"/>
                <a:gd name="T94" fmla="*/ 46 w 100"/>
                <a:gd name="T95" fmla="*/ 38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0"/>
                  </a:lnTo>
                  <a:lnTo>
                    <a:pt x="70" y="0"/>
                  </a:lnTo>
                  <a:lnTo>
                    <a:pt x="74" y="0"/>
                  </a:lnTo>
                  <a:lnTo>
                    <a:pt x="78" y="0"/>
                  </a:lnTo>
                  <a:lnTo>
                    <a:pt x="86" y="6"/>
                  </a:lnTo>
                  <a:lnTo>
                    <a:pt x="92" y="16"/>
                  </a:lnTo>
                  <a:lnTo>
                    <a:pt x="98" y="30"/>
                  </a:lnTo>
                  <a:lnTo>
                    <a:pt x="98" y="30"/>
                  </a:lnTo>
                  <a:lnTo>
                    <a:pt x="100" y="44"/>
                  </a:lnTo>
                  <a:lnTo>
                    <a:pt x="100" y="56"/>
                  </a:lnTo>
                  <a:lnTo>
                    <a:pt x="98" y="64"/>
                  </a:lnTo>
                  <a:lnTo>
                    <a:pt x="94" y="68"/>
                  </a:lnTo>
                  <a:lnTo>
                    <a:pt x="92" y="70"/>
                  </a:lnTo>
                  <a:lnTo>
                    <a:pt x="92" y="70"/>
                  </a:lnTo>
                  <a:lnTo>
                    <a:pt x="86" y="70"/>
                  </a:lnTo>
                  <a:lnTo>
                    <a:pt x="78" y="64"/>
                  </a:lnTo>
                  <a:lnTo>
                    <a:pt x="72" y="56"/>
                  </a:lnTo>
                  <a:lnTo>
                    <a:pt x="68" y="46"/>
                  </a:lnTo>
                  <a:lnTo>
                    <a:pt x="68" y="46"/>
                  </a:lnTo>
                  <a:lnTo>
                    <a:pt x="50" y="52"/>
                  </a:lnTo>
                  <a:lnTo>
                    <a:pt x="50" y="52"/>
                  </a:lnTo>
                  <a:lnTo>
                    <a:pt x="46" y="52"/>
                  </a:lnTo>
                  <a:lnTo>
                    <a:pt x="42" y="50"/>
                  </a:lnTo>
                  <a:lnTo>
                    <a:pt x="42" y="50"/>
                  </a:lnTo>
                  <a:lnTo>
                    <a:pt x="42" y="50"/>
                  </a:lnTo>
                  <a:lnTo>
                    <a:pt x="42" y="54"/>
                  </a:lnTo>
                  <a:lnTo>
                    <a:pt x="38" y="56"/>
                  </a:lnTo>
                  <a:lnTo>
                    <a:pt x="8" y="64"/>
                  </a:lnTo>
                  <a:lnTo>
                    <a:pt x="8" y="64"/>
                  </a:lnTo>
                  <a:lnTo>
                    <a:pt x="2" y="64"/>
                  </a:lnTo>
                  <a:lnTo>
                    <a:pt x="0" y="60"/>
                  </a:lnTo>
                  <a:lnTo>
                    <a:pt x="0" y="60"/>
                  </a:lnTo>
                  <a:lnTo>
                    <a:pt x="0" y="60"/>
                  </a:lnTo>
                  <a:lnTo>
                    <a:pt x="0" y="54"/>
                  </a:lnTo>
                  <a:lnTo>
                    <a:pt x="4" y="52"/>
                  </a:lnTo>
                  <a:lnTo>
                    <a:pt x="34" y="42"/>
                  </a:lnTo>
                  <a:lnTo>
                    <a:pt x="34" y="42"/>
                  </a:lnTo>
                  <a:lnTo>
                    <a:pt x="38" y="42"/>
                  </a:lnTo>
                  <a:lnTo>
                    <a:pt x="40" y="44"/>
                  </a:lnTo>
                  <a:lnTo>
                    <a:pt x="40" y="44"/>
                  </a:lnTo>
                  <a:lnTo>
                    <a:pt x="40" y="44"/>
                  </a:lnTo>
                  <a:lnTo>
                    <a:pt x="42" y="40"/>
                  </a:lnTo>
                  <a:lnTo>
                    <a:pt x="46" y="38"/>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1" name="Freeform 813"/>
            <p:cNvSpPr>
              <a:spLocks/>
            </p:cNvSpPr>
            <p:nvPr/>
          </p:nvSpPr>
          <p:spPr bwMode="auto">
            <a:xfrm>
              <a:off x="5227" y="1388"/>
              <a:ext cx="74" cy="42"/>
            </a:xfrm>
            <a:custGeom>
              <a:avLst/>
              <a:gdLst>
                <a:gd name="T0" fmla="*/ 72 w 74"/>
                <a:gd name="T1" fmla="*/ 22 h 42"/>
                <a:gd name="T2" fmla="*/ 72 w 74"/>
                <a:gd name="T3" fmla="*/ 22 h 42"/>
                <a:gd name="T4" fmla="*/ 74 w 74"/>
                <a:gd name="T5" fmla="*/ 26 h 42"/>
                <a:gd name="T6" fmla="*/ 74 w 74"/>
                <a:gd name="T7" fmla="*/ 24 h 42"/>
                <a:gd name="T8" fmla="*/ 70 w 74"/>
                <a:gd name="T9" fmla="*/ 12 h 42"/>
                <a:gd name="T10" fmla="*/ 68 w 74"/>
                <a:gd name="T11" fmla="*/ 0 h 42"/>
                <a:gd name="T12" fmla="*/ 66 w 74"/>
                <a:gd name="T13" fmla="*/ 0 h 42"/>
                <a:gd name="T14" fmla="*/ 68 w 74"/>
                <a:gd name="T15" fmla="*/ 4 h 42"/>
                <a:gd name="T16" fmla="*/ 68 w 74"/>
                <a:gd name="T17" fmla="*/ 4 h 42"/>
                <a:gd name="T18" fmla="*/ 48 w 74"/>
                <a:gd name="T19" fmla="*/ 10 h 42"/>
                <a:gd name="T20" fmla="*/ 48 w 74"/>
                <a:gd name="T21" fmla="*/ 10 h 42"/>
                <a:gd name="T22" fmla="*/ 44 w 74"/>
                <a:gd name="T23" fmla="*/ 12 h 42"/>
                <a:gd name="T24" fmla="*/ 44 w 74"/>
                <a:gd name="T25" fmla="*/ 16 h 42"/>
                <a:gd name="T26" fmla="*/ 44 w 74"/>
                <a:gd name="T27" fmla="*/ 16 h 42"/>
                <a:gd name="T28" fmla="*/ 44 w 74"/>
                <a:gd name="T29" fmla="*/ 16 h 42"/>
                <a:gd name="T30" fmla="*/ 40 w 74"/>
                <a:gd name="T31" fmla="*/ 14 h 42"/>
                <a:gd name="T32" fmla="*/ 36 w 74"/>
                <a:gd name="T33" fmla="*/ 14 h 42"/>
                <a:gd name="T34" fmla="*/ 4 w 74"/>
                <a:gd name="T35" fmla="*/ 26 h 42"/>
                <a:gd name="T36" fmla="*/ 4 w 74"/>
                <a:gd name="T37" fmla="*/ 26 h 42"/>
                <a:gd name="T38" fmla="*/ 2 w 74"/>
                <a:gd name="T39" fmla="*/ 26 h 42"/>
                <a:gd name="T40" fmla="*/ 0 w 74"/>
                <a:gd name="T41" fmla="*/ 30 h 42"/>
                <a:gd name="T42" fmla="*/ 0 w 74"/>
                <a:gd name="T43" fmla="*/ 36 h 42"/>
                <a:gd name="T44" fmla="*/ 0 w 74"/>
                <a:gd name="T45" fmla="*/ 36 h 42"/>
                <a:gd name="T46" fmla="*/ 0 w 74"/>
                <a:gd name="T47" fmla="*/ 36 h 42"/>
                <a:gd name="T48" fmla="*/ 4 w 74"/>
                <a:gd name="T49" fmla="*/ 42 h 42"/>
                <a:gd name="T50" fmla="*/ 6 w 74"/>
                <a:gd name="T51" fmla="*/ 42 h 42"/>
                <a:gd name="T52" fmla="*/ 10 w 74"/>
                <a:gd name="T53" fmla="*/ 42 h 42"/>
                <a:gd name="T54" fmla="*/ 42 w 74"/>
                <a:gd name="T55" fmla="*/ 32 h 42"/>
                <a:gd name="T56" fmla="*/ 42 w 74"/>
                <a:gd name="T57" fmla="*/ 32 h 42"/>
                <a:gd name="T58" fmla="*/ 44 w 74"/>
                <a:gd name="T59" fmla="*/ 30 h 42"/>
                <a:gd name="T60" fmla="*/ 46 w 74"/>
                <a:gd name="T61" fmla="*/ 26 h 42"/>
                <a:gd name="T62" fmla="*/ 46 w 74"/>
                <a:gd name="T63" fmla="*/ 26 h 42"/>
                <a:gd name="T64" fmla="*/ 46 w 74"/>
                <a:gd name="T65" fmla="*/ 26 h 42"/>
                <a:gd name="T66" fmla="*/ 50 w 74"/>
                <a:gd name="T67" fmla="*/ 28 h 42"/>
                <a:gd name="T68" fmla="*/ 54 w 74"/>
                <a:gd name="T69" fmla="*/ 28 h 42"/>
                <a:gd name="T70" fmla="*/ 72 w 74"/>
                <a:gd name="T71" fmla="*/ 22 h 42"/>
                <a:gd name="T72" fmla="*/ 72 w 74"/>
                <a:gd name="T73"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2">
                  <a:moveTo>
                    <a:pt x="72" y="22"/>
                  </a:moveTo>
                  <a:lnTo>
                    <a:pt x="72" y="22"/>
                  </a:lnTo>
                  <a:lnTo>
                    <a:pt x="74" y="26"/>
                  </a:lnTo>
                  <a:lnTo>
                    <a:pt x="74" y="24"/>
                  </a:lnTo>
                  <a:lnTo>
                    <a:pt x="70" y="12"/>
                  </a:lnTo>
                  <a:lnTo>
                    <a:pt x="68" y="0"/>
                  </a:lnTo>
                  <a:lnTo>
                    <a:pt x="66" y="0"/>
                  </a:lnTo>
                  <a:lnTo>
                    <a:pt x="68" y="4"/>
                  </a:lnTo>
                  <a:lnTo>
                    <a:pt x="68" y="4"/>
                  </a:lnTo>
                  <a:lnTo>
                    <a:pt x="48" y="10"/>
                  </a:lnTo>
                  <a:lnTo>
                    <a:pt x="48" y="10"/>
                  </a:lnTo>
                  <a:lnTo>
                    <a:pt x="44" y="12"/>
                  </a:lnTo>
                  <a:lnTo>
                    <a:pt x="44" y="16"/>
                  </a:lnTo>
                  <a:lnTo>
                    <a:pt x="44" y="16"/>
                  </a:lnTo>
                  <a:lnTo>
                    <a:pt x="44" y="16"/>
                  </a:lnTo>
                  <a:lnTo>
                    <a:pt x="40" y="14"/>
                  </a:lnTo>
                  <a:lnTo>
                    <a:pt x="36" y="14"/>
                  </a:lnTo>
                  <a:lnTo>
                    <a:pt x="4" y="26"/>
                  </a:lnTo>
                  <a:lnTo>
                    <a:pt x="4" y="26"/>
                  </a:lnTo>
                  <a:lnTo>
                    <a:pt x="2" y="26"/>
                  </a:lnTo>
                  <a:lnTo>
                    <a:pt x="0" y="30"/>
                  </a:lnTo>
                  <a:lnTo>
                    <a:pt x="0" y="36"/>
                  </a:lnTo>
                  <a:lnTo>
                    <a:pt x="0" y="36"/>
                  </a:lnTo>
                  <a:lnTo>
                    <a:pt x="0" y="36"/>
                  </a:lnTo>
                  <a:lnTo>
                    <a:pt x="4" y="42"/>
                  </a:lnTo>
                  <a:lnTo>
                    <a:pt x="6" y="42"/>
                  </a:lnTo>
                  <a:lnTo>
                    <a:pt x="10" y="42"/>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1" name="Group 843"/>
          <p:cNvGrpSpPr>
            <a:grpSpLocks/>
          </p:cNvGrpSpPr>
          <p:nvPr/>
        </p:nvGrpSpPr>
        <p:grpSpPr bwMode="auto">
          <a:xfrm>
            <a:off x="7321572" y="2381252"/>
            <a:ext cx="2598739" cy="517526"/>
            <a:chOff x="3652" y="1500"/>
            <a:chExt cx="1637" cy="326"/>
          </a:xfrm>
        </p:grpSpPr>
        <p:sp>
          <p:nvSpPr>
            <p:cNvPr id="2728" name="Rectangle 680"/>
            <p:cNvSpPr>
              <a:spLocks noChangeArrowheads="1"/>
            </p:cNvSpPr>
            <p:nvPr/>
          </p:nvSpPr>
          <p:spPr bwMode="auto">
            <a:xfrm>
              <a:off x="3652" y="1632"/>
              <a:ext cx="15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(7)  Viral membrane proteins are</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transported to host cell membrane.</a:t>
              </a:r>
              <a:endParaRPr lang="en-US" altLang="en-US" sz="2400" dirty="0">
                <a:solidFill>
                  <a:srgbClr val="000000"/>
                </a:solidFill>
                <a:latin typeface="Arial" panose="020B0604020202020204" pitchFamily="34" charset="0"/>
              </a:endParaRPr>
            </a:p>
          </p:txBody>
        </p:sp>
        <p:sp>
          <p:nvSpPr>
            <p:cNvPr id="2862" name="Line 814"/>
            <p:cNvSpPr>
              <a:spLocks noChangeShapeType="1"/>
            </p:cNvSpPr>
            <p:nvPr/>
          </p:nvSpPr>
          <p:spPr bwMode="auto">
            <a:xfrm flipV="1">
              <a:off x="4927" y="1500"/>
              <a:ext cx="362" cy="1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89" name="Group 841"/>
          <p:cNvGrpSpPr>
            <a:grpSpLocks/>
          </p:cNvGrpSpPr>
          <p:nvPr/>
        </p:nvGrpSpPr>
        <p:grpSpPr bwMode="auto">
          <a:xfrm>
            <a:off x="8710615" y="688978"/>
            <a:ext cx="187324" cy="415925"/>
            <a:chOff x="4527" y="434"/>
            <a:chExt cx="118" cy="262"/>
          </a:xfrm>
        </p:grpSpPr>
        <p:sp>
          <p:nvSpPr>
            <p:cNvPr id="2777" name="Line 729"/>
            <p:cNvSpPr>
              <a:spLocks noChangeShapeType="1"/>
            </p:cNvSpPr>
            <p:nvPr/>
          </p:nvSpPr>
          <p:spPr bwMode="auto">
            <a:xfrm flipV="1">
              <a:off x="4527" y="442"/>
              <a:ext cx="106" cy="2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3" name="Line 815"/>
            <p:cNvSpPr>
              <a:spLocks noChangeShapeType="1"/>
            </p:cNvSpPr>
            <p:nvPr/>
          </p:nvSpPr>
          <p:spPr bwMode="auto">
            <a:xfrm flipH="1">
              <a:off x="4595" y="434"/>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4" name="Line 816"/>
            <p:cNvSpPr>
              <a:spLocks noChangeShapeType="1"/>
            </p:cNvSpPr>
            <p:nvPr/>
          </p:nvSpPr>
          <p:spPr bwMode="auto">
            <a:xfrm>
              <a:off x="4637" y="434"/>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890" name="Group 842"/>
          <p:cNvGrpSpPr>
            <a:grpSpLocks/>
          </p:cNvGrpSpPr>
          <p:nvPr/>
        </p:nvGrpSpPr>
        <p:grpSpPr bwMode="auto">
          <a:xfrm>
            <a:off x="4197351" y="400050"/>
            <a:ext cx="152400" cy="368300"/>
            <a:chOff x="1684" y="252"/>
            <a:chExt cx="96" cy="232"/>
          </a:xfrm>
        </p:grpSpPr>
        <p:sp>
          <p:nvSpPr>
            <p:cNvPr id="2776" name="Line 728"/>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5" name="Line 817"/>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6" name="Line 818"/>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2867" name="Rectangle 819"/>
          <p:cNvSpPr>
            <a:spLocks noChangeArrowheads="1"/>
          </p:cNvSpPr>
          <p:nvPr/>
        </p:nvSpPr>
        <p:spPr bwMode="auto">
          <a:xfrm>
            <a:off x="4362451" y="4729183"/>
            <a:ext cx="622300" cy="142875"/>
          </a:xfrm>
          <a:prstGeom prst="rect">
            <a:avLst/>
          </a:prstGeom>
          <a:solidFill>
            <a:srgbClr val="4500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2912" name="Group 864"/>
          <p:cNvGrpSpPr>
            <a:grpSpLocks/>
          </p:cNvGrpSpPr>
          <p:nvPr/>
        </p:nvGrpSpPr>
        <p:grpSpPr bwMode="auto">
          <a:xfrm>
            <a:off x="3622679" y="4097338"/>
            <a:ext cx="2097088" cy="1077912"/>
            <a:chOff x="1322" y="2581"/>
            <a:chExt cx="1321" cy="679"/>
          </a:xfrm>
        </p:grpSpPr>
        <p:sp>
          <p:nvSpPr>
            <p:cNvPr id="2744" name="Line 696"/>
            <p:cNvSpPr>
              <a:spLocks noChangeShapeType="1"/>
            </p:cNvSpPr>
            <p:nvPr/>
          </p:nvSpPr>
          <p:spPr bwMode="auto">
            <a:xfrm flipH="1">
              <a:off x="2522" y="2581"/>
              <a:ext cx="92" cy="2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68" name="Rectangle 820"/>
            <p:cNvSpPr>
              <a:spLocks noChangeArrowheads="1"/>
            </p:cNvSpPr>
            <p:nvPr/>
          </p:nvSpPr>
          <p:spPr bwMode="auto">
            <a:xfrm>
              <a:off x="1322" y="2872"/>
              <a:ext cx="13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(4)  DNA circularizes (unintegrated</a:t>
              </a:r>
              <a:br>
                <a:rPr lang="en-US" altLang="en-US" sz="1000" b="1" dirty="0">
                  <a:solidFill>
                    <a:srgbClr val="000000"/>
                  </a:solidFill>
                  <a:latin typeface="Arial" panose="020B0604020202020204" pitchFamily="34" charset="0"/>
                </a:rPr>
              </a:br>
              <a:r>
                <a:rPr lang="en-US" altLang="en-US" sz="1000" b="1" dirty="0">
                  <a:solidFill>
                    <a:srgbClr val="000000"/>
                  </a:solidFill>
                  <a:latin typeface="Arial" panose="020B0604020202020204" pitchFamily="34" charset="0"/>
                </a:rPr>
                <a:t> provirus) or</a:t>
              </a:r>
              <a:r>
                <a:rPr lang="en-US" altLang="en-US" sz="1000" b="1" dirty="0">
                  <a:solidFill>
                    <a:srgbClr val="FFFFFF"/>
                  </a:solidFill>
                  <a:latin typeface="Arial" panose="020B0604020202020204" pitchFamily="34" charset="0"/>
                </a:rPr>
                <a:t> integrase </a:t>
              </a:r>
              <a:r>
                <a:rPr lang="en-US" altLang="en-US" sz="1000" b="1" dirty="0">
                  <a:solidFill>
                    <a:srgbClr val="000000"/>
                  </a:solidFill>
                  <a:latin typeface="Arial" panose="020B0604020202020204" pitchFamily="34" charset="0"/>
                </a:rPr>
                <a:t> functions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to incorporate DNA into host cell</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genome (integrated provirus).</a:t>
              </a:r>
              <a:endParaRPr lang="en-US" altLang="en-US" sz="2400" dirty="0">
                <a:solidFill>
                  <a:srgbClr val="000000"/>
                </a:solidFill>
                <a:latin typeface="Arial" panose="020B0604020202020204" pitchFamily="34" charset="0"/>
              </a:endParaRPr>
            </a:p>
          </p:txBody>
        </p:sp>
      </p:grpSp>
      <p:grpSp>
        <p:nvGrpSpPr>
          <p:cNvPr id="2887" name="Group 839"/>
          <p:cNvGrpSpPr>
            <a:grpSpLocks/>
          </p:cNvGrpSpPr>
          <p:nvPr/>
        </p:nvGrpSpPr>
        <p:grpSpPr bwMode="auto">
          <a:xfrm>
            <a:off x="2514616" y="5030787"/>
            <a:ext cx="1328737" cy="1260474"/>
            <a:chOff x="624" y="3169"/>
            <a:chExt cx="837" cy="794"/>
          </a:xfrm>
        </p:grpSpPr>
        <p:sp>
          <p:nvSpPr>
            <p:cNvPr id="2874" name="Rectangle 826"/>
            <p:cNvSpPr>
              <a:spLocks noChangeArrowheads="1"/>
            </p:cNvSpPr>
            <p:nvPr/>
          </p:nvSpPr>
          <p:spPr bwMode="auto">
            <a:xfrm>
              <a:off x="624" y="3672"/>
              <a:ext cx="83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Site of action</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of antiretroviral drugs</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under development</a:t>
              </a:r>
              <a:endParaRPr lang="en-US" altLang="en-US" sz="2400" dirty="0">
                <a:solidFill>
                  <a:srgbClr val="000000"/>
                </a:solidFill>
                <a:latin typeface="Arial" panose="020B0604020202020204" pitchFamily="34" charset="0"/>
              </a:endParaRPr>
            </a:p>
          </p:txBody>
        </p:sp>
        <p:sp>
          <p:nvSpPr>
            <p:cNvPr id="2877" name="Freeform 829"/>
            <p:cNvSpPr>
              <a:spLocks/>
            </p:cNvSpPr>
            <p:nvPr/>
          </p:nvSpPr>
          <p:spPr bwMode="auto">
            <a:xfrm>
              <a:off x="796" y="3169"/>
              <a:ext cx="460" cy="494"/>
            </a:xfrm>
            <a:custGeom>
              <a:avLst/>
              <a:gdLst>
                <a:gd name="T0" fmla="*/ 460 w 460"/>
                <a:gd name="T1" fmla="*/ 0 h 494"/>
                <a:gd name="T2" fmla="*/ 288 w 460"/>
                <a:gd name="T3" fmla="*/ 48 h 494"/>
                <a:gd name="T4" fmla="*/ 0 w 460"/>
                <a:gd name="T5" fmla="*/ 494 h 494"/>
              </a:gdLst>
              <a:ahLst/>
              <a:cxnLst>
                <a:cxn ang="0">
                  <a:pos x="T0" y="T1"/>
                </a:cxn>
                <a:cxn ang="0">
                  <a:pos x="T2" y="T3"/>
                </a:cxn>
                <a:cxn ang="0">
                  <a:pos x="T4" y="T5"/>
                </a:cxn>
              </a:cxnLst>
              <a:rect l="0" t="0" r="r" b="b"/>
              <a:pathLst>
                <a:path w="460" h="494">
                  <a:moveTo>
                    <a:pt x="460" y="0"/>
                  </a:moveTo>
                  <a:lnTo>
                    <a:pt x="288" y="48"/>
                  </a:lnTo>
                  <a:lnTo>
                    <a:pt x="0" y="49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2909" name="Group 861"/>
          <p:cNvGrpSpPr>
            <a:grpSpLocks/>
          </p:cNvGrpSpPr>
          <p:nvPr/>
        </p:nvGrpSpPr>
        <p:grpSpPr bwMode="auto">
          <a:xfrm>
            <a:off x="8980489" y="3455989"/>
            <a:ext cx="530227" cy="419100"/>
            <a:chOff x="4697" y="2177"/>
            <a:chExt cx="334" cy="264"/>
          </a:xfrm>
        </p:grpSpPr>
        <p:sp>
          <p:nvSpPr>
            <p:cNvPr id="2750" name="Freeform 702"/>
            <p:cNvSpPr>
              <a:spLocks/>
            </p:cNvSpPr>
            <p:nvPr/>
          </p:nvSpPr>
          <p:spPr bwMode="auto">
            <a:xfrm>
              <a:off x="4759" y="2281"/>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1" name="Freeform 703"/>
            <p:cNvSpPr>
              <a:spLocks/>
            </p:cNvSpPr>
            <p:nvPr/>
          </p:nvSpPr>
          <p:spPr bwMode="auto">
            <a:xfrm>
              <a:off x="4881" y="2355"/>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2" name="Freeform 704"/>
            <p:cNvSpPr>
              <a:spLocks/>
            </p:cNvSpPr>
            <p:nvPr/>
          </p:nvSpPr>
          <p:spPr bwMode="auto">
            <a:xfrm>
              <a:off x="4757" y="2279"/>
              <a:ext cx="22" cy="22"/>
            </a:xfrm>
            <a:custGeom>
              <a:avLst/>
              <a:gdLst>
                <a:gd name="T0" fmla="*/ 0 w 22"/>
                <a:gd name="T1" fmla="*/ 10 h 22"/>
                <a:gd name="T2" fmla="*/ 0 w 22"/>
                <a:gd name="T3" fmla="*/ 10 h 22"/>
                <a:gd name="T4" fmla="*/ 0 w 22"/>
                <a:gd name="T5" fmla="*/ 6 h 22"/>
                <a:gd name="T6" fmla="*/ 4 w 22"/>
                <a:gd name="T7" fmla="*/ 2 h 22"/>
                <a:gd name="T8" fmla="*/ 8 w 22"/>
                <a:gd name="T9" fmla="*/ 0 h 22"/>
                <a:gd name="T10" fmla="*/ 12 w 22"/>
                <a:gd name="T11" fmla="*/ 0 h 22"/>
                <a:gd name="T12" fmla="*/ 12 w 22"/>
                <a:gd name="T13" fmla="*/ 0 h 22"/>
                <a:gd name="T14" fmla="*/ 16 w 22"/>
                <a:gd name="T15" fmla="*/ 2 h 22"/>
                <a:gd name="T16" fmla="*/ 18 w 22"/>
                <a:gd name="T17" fmla="*/ 4 h 22"/>
                <a:gd name="T18" fmla="*/ 20 w 22"/>
                <a:gd name="T19" fmla="*/ 8 h 22"/>
                <a:gd name="T20" fmla="*/ 22 w 22"/>
                <a:gd name="T21" fmla="*/ 12 h 22"/>
                <a:gd name="T22" fmla="*/ 22 w 22"/>
                <a:gd name="T23" fmla="*/ 12 h 22"/>
                <a:gd name="T24" fmla="*/ 20 w 22"/>
                <a:gd name="T25" fmla="*/ 16 h 22"/>
                <a:gd name="T26" fmla="*/ 16 w 22"/>
                <a:gd name="T27" fmla="*/ 20 h 22"/>
                <a:gd name="T28" fmla="*/ 12 w 22"/>
                <a:gd name="T29" fmla="*/ 22 h 22"/>
                <a:gd name="T30" fmla="*/ 8 w 22"/>
                <a:gd name="T31" fmla="*/ 22 h 22"/>
                <a:gd name="T32" fmla="*/ 8 w 22"/>
                <a:gd name="T33" fmla="*/ 22 h 22"/>
                <a:gd name="T34" fmla="*/ 4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0" y="6"/>
                  </a:lnTo>
                  <a:lnTo>
                    <a:pt x="4" y="2"/>
                  </a:lnTo>
                  <a:lnTo>
                    <a:pt x="8" y="0"/>
                  </a:lnTo>
                  <a:lnTo>
                    <a:pt x="12" y="0"/>
                  </a:lnTo>
                  <a:lnTo>
                    <a:pt x="12" y="0"/>
                  </a:lnTo>
                  <a:lnTo>
                    <a:pt x="16" y="2"/>
                  </a:lnTo>
                  <a:lnTo>
                    <a:pt x="18" y="4"/>
                  </a:lnTo>
                  <a:lnTo>
                    <a:pt x="20" y="8"/>
                  </a:lnTo>
                  <a:lnTo>
                    <a:pt x="22" y="12"/>
                  </a:lnTo>
                  <a:lnTo>
                    <a:pt x="22" y="12"/>
                  </a:lnTo>
                  <a:lnTo>
                    <a:pt x="20" y="16"/>
                  </a:lnTo>
                  <a:lnTo>
                    <a:pt x="16" y="20"/>
                  </a:lnTo>
                  <a:lnTo>
                    <a:pt x="12" y="22"/>
                  </a:lnTo>
                  <a:lnTo>
                    <a:pt x="8" y="22"/>
                  </a:lnTo>
                  <a:lnTo>
                    <a:pt x="8" y="22"/>
                  </a:lnTo>
                  <a:lnTo>
                    <a:pt x="4"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3" name="Freeform 705"/>
            <p:cNvSpPr>
              <a:spLocks/>
            </p:cNvSpPr>
            <p:nvPr/>
          </p:nvSpPr>
          <p:spPr bwMode="auto">
            <a:xfrm>
              <a:off x="4879" y="2353"/>
              <a:ext cx="22" cy="22"/>
            </a:xfrm>
            <a:custGeom>
              <a:avLst/>
              <a:gdLst>
                <a:gd name="T0" fmla="*/ 0 w 22"/>
                <a:gd name="T1" fmla="*/ 10 h 22"/>
                <a:gd name="T2" fmla="*/ 0 w 22"/>
                <a:gd name="T3" fmla="*/ 10 h 22"/>
                <a:gd name="T4" fmla="*/ 2 w 22"/>
                <a:gd name="T5" fmla="*/ 6 h 22"/>
                <a:gd name="T6" fmla="*/ 6 w 22"/>
                <a:gd name="T7" fmla="*/ 2 h 22"/>
                <a:gd name="T8" fmla="*/ 8 w 22"/>
                <a:gd name="T9" fmla="*/ 0 h 22"/>
                <a:gd name="T10" fmla="*/ 14 w 22"/>
                <a:gd name="T11" fmla="*/ 0 h 22"/>
                <a:gd name="T12" fmla="*/ 14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2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2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6" y="2"/>
                  </a:lnTo>
                  <a:lnTo>
                    <a:pt x="8" y="0"/>
                  </a:lnTo>
                  <a:lnTo>
                    <a:pt x="14" y="0"/>
                  </a:lnTo>
                  <a:lnTo>
                    <a:pt x="14" y="0"/>
                  </a:lnTo>
                  <a:lnTo>
                    <a:pt x="18" y="2"/>
                  </a:lnTo>
                  <a:lnTo>
                    <a:pt x="20" y="4"/>
                  </a:lnTo>
                  <a:lnTo>
                    <a:pt x="22" y="8"/>
                  </a:lnTo>
                  <a:lnTo>
                    <a:pt x="22" y="12"/>
                  </a:lnTo>
                  <a:lnTo>
                    <a:pt x="22" y="12"/>
                  </a:lnTo>
                  <a:lnTo>
                    <a:pt x="22" y="16"/>
                  </a:lnTo>
                  <a:lnTo>
                    <a:pt x="18" y="20"/>
                  </a:lnTo>
                  <a:lnTo>
                    <a:pt x="14" y="22"/>
                  </a:lnTo>
                  <a:lnTo>
                    <a:pt x="10" y="22"/>
                  </a:lnTo>
                  <a:lnTo>
                    <a:pt x="10" y="22"/>
                  </a:lnTo>
                  <a:lnTo>
                    <a:pt x="6" y="20"/>
                  </a:lnTo>
                  <a:lnTo>
                    <a:pt x="2" y="18"/>
                  </a:lnTo>
                  <a:lnTo>
                    <a:pt x="2"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4" name="Freeform 706"/>
            <p:cNvSpPr>
              <a:spLocks/>
            </p:cNvSpPr>
            <p:nvPr/>
          </p:nvSpPr>
          <p:spPr bwMode="auto">
            <a:xfrm>
              <a:off x="4799" y="2343"/>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5" name="Freeform 707"/>
            <p:cNvSpPr>
              <a:spLocks/>
            </p:cNvSpPr>
            <p:nvPr/>
          </p:nvSpPr>
          <p:spPr bwMode="auto">
            <a:xfrm>
              <a:off x="4699" y="2203"/>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solidFill>
              <a:srgbClr val="9ED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6" name="Freeform 708"/>
            <p:cNvSpPr>
              <a:spLocks/>
            </p:cNvSpPr>
            <p:nvPr/>
          </p:nvSpPr>
          <p:spPr bwMode="auto">
            <a:xfrm>
              <a:off x="4797" y="2341"/>
              <a:ext cx="22" cy="22"/>
            </a:xfrm>
            <a:custGeom>
              <a:avLst/>
              <a:gdLst>
                <a:gd name="T0" fmla="*/ 0 w 22"/>
                <a:gd name="T1" fmla="*/ 10 h 22"/>
                <a:gd name="T2" fmla="*/ 0 w 22"/>
                <a:gd name="T3" fmla="*/ 10 h 22"/>
                <a:gd name="T4" fmla="*/ 2 w 22"/>
                <a:gd name="T5" fmla="*/ 6 h 22"/>
                <a:gd name="T6" fmla="*/ 4 w 22"/>
                <a:gd name="T7" fmla="*/ 2 h 22"/>
                <a:gd name="T8" fmla="*/ 8 w 22"/>
                <a:gd name="T9" fmla="*/ 0 h 22"/>
                <a:gd name="T10" fmla="*/ 12 w 22"/>
                <a:gd name="T11" fmla="*/ 0 h 22"/>
                <a:gd name="T12" fmla="*/ 12 w 22"/>
                <a:gd name="T13" fmla="*/ 0 h 22"/>
                <a:gd name="T14" fmla="*/ 18 w 22"/>
                <a:gd name="T15" fmla="*/ 2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10 h 22"/>
                <a:gd name="T42" fmla="*/ 0 w 22"/>
                <a:gd name="T4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10"/>
                  </a:moveTo>
                  <a:lnTo>
                    <a:pt x="0" y="10"/>
                  </a:lnTo>
                  <a:lnTo>
                    <a:pt x="2" y="6"/>
                  </a:lnTo>
                  <a:lnTo>
                    <a:pt x="4" y="2"/>
                  </a:lnTo>
                  <a:lnTo>
                    <a:pt x="8" y="0"/>
                  </a:lnTo>
                  <a:lnTo>
                    <a:pt x="12" y="0"/>
                  </a:lnTo>
                  <a:lnTo>
                    <a:pt x="12" y="0"/>
                  </a:lnTo>
                  <a:lnTo>
                    <a:pt x="18" y="2"/>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10"/>
                  </a:lnTo>
                  <a:lnTo>
                    <a:pt x="0" y="10"/>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7" name="Freeform 709"/>
            <p:cNvSpPr>
              <a:spLocks/>
            </p:cNvSpPr>
            <p:nvPr/>
          </p:nvSpPr>
          <p:spPr bwMode="auto">
            <a:xfrm>
              <a:off x="4697" y="2201"/>
              <a:ext cx="22" cy="22"/>
            </a:xfrm>
            <a:custGeom>
              <a:avLst/>
              <a:gdLst>
                <a:gd name="T0" fmla="*/ 0 w 22"/>
                <a:gd name="T1" fmla="*/ 8 h 22"/>
                <a:gd name="T2" fmla="*/ 0 w 22"/>
                <a:gd name="T3" fmla="*/ 8 h 22"/>
                <a:gd name="T4" fmla="*/ 2 w 22"/>
                <a:gd name="T5" fmla="*/ 4 h 22"/>
                <a:gd name="T6" fmla="*/ 4 w 22"/>
                <a:gd name="T7" fmla="*/ 2 h 22"/>
                <a:gd name="T8" fmla="*/ 8 w 22"/>
                <a:gd name="T9" fmla="*/ 0 h 22"/>
                <a:gd name="T10" fmla="*/ 12 w 22"/>
                <a:gd name="T11" fmla="*/ 0 h 22"/>
                <a:gd name="T12" fmla="*/ 12 w 22"/>
                <a:gd name="T13" fmla="*/ 0 h 22"/>
                <a:gd name="T14" fmla="*/ 16 w 22"/>
                <a:gd name="T15" fmla="*/ 0 h 22"/>
                <a:gd name="T16" fmla="*/ 20 w 22"/>
                <a:gd name="T17" fmla="*/ 4 h 22"/>
                <a:gd name="T18" fmla="*/ 22 w 22"/>
                <a:gd name="T19" fmla="*/ 8 h 22"/>
                <a:gd name="T20" fmla="*/ 22 w 22"/>
                <a:gd name="T21" fmla="*/ 12 h 22"/>
                <a:gd name="T22" fmla="*/ 22 w 22"/>
                <a:gd name="T23" fmla="*/ 12 h 22"/>
                <a:gd name="T24" fmla="*/ 20 w 22"/>
                <a:gd name="T25" fmla="*/ 16 h 22"/>
                <a:gd name="T26" fmla="*/ 18 w 22"/>
                <a:gd name="T27" fmla="*/ 20 h 22"/>
                <a:gd name="T28" fmla="*/ 14 w 22"/>
                <a:gd name="T29" fmla="*/ 22 h 22"/>
                <a:gd name="T30" fmla="*/ 10 w 22"/>
                <a:gd name="T31" fmla="*/ 22 h 22"/>
                <a:gd name="T32" fmla="*/ 10 w 22"/>
                <a:gd name="T33" fmla="*/ 22 h 22"/>
                <a:gd name="T34" fmla="*/ 6 w 22"/>
                <a:gd name="T35" fmla="*/ 20 h 22"/>
                <a:gd name="T36" fmla="*/ 2 w 22"/>
                <a:gd name="T37" fmla="*/ 18 h 22"/>
                <a:gd name="T38" fmla="*/ 0 w 22"/>
                <a:gd name="T39" fmla="*/ 14 h 22"/>
                <a:gd name="T40" fmla="*/ 0 w 22"/>
                <a:gd name="T41" fmla="*/ 8 h 22"/>
                <a:gd name="T42" fmla="*/ 0 w 22"/>
                <a:gd name="T4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2">
                  <a:moveTo>
                    <a:pt x="0" y="8"/>
                  </a:moveTo>
                  <a:lnTo>
                    <a:pt x="0" y="8"/>
                  </a:lnTo>
                  <a:lnTo>
                    <a:pt x="2" y="4"/>
                  </a:lnTo>
                  <a:lnTo>
                    <a:pt x="4" y="2"/>
                  </a:lnTo>
                  <a:lnTo>
                    <a:pt x="8" y="0"/>
                  </a:lnTo>
                  <a:lnTo>
                    <a:pt x="12" y="0"/>
                  </a:lnTo>
                  <a:lnTo>
                    <a:pt x="12" y="0"/>
                  </a:lnTo>
                  <a:lnTo>
                    <a:pt x="16" y="0"/>
                  </a:lnTo>
                  <a:lnTo>
                    <a:pt x="20" y="4"/>
                  </a:lnTo>
                  <a:lnTo>
                    <a:pt x="22" y="8"/>
                  </a:lnTo>
                  <a:lnTo>
                    <a:pt x="22" y="12"/>
                  </a:lnTo>
                  <a:lnTo>
                    <a:pt x="22" y="12"/>
                  </a:lnTo>
                  <a:lnTo>
                    <a:pt x="20" y="16"/>
                  </a:lnTo>
                  <a:lnTo>
                    <a:pt x="18" y="20"/>
                  </a:lnTo>
                  <a:lnTo>
                    <a:pt x="14" y="22"/>
                  </a:lnTo>
                  <a:lnTo>
                    <a:pt x="10" y="22"/>
                  </a:lnTo>
                  <a:lnTo>
                    <a:pt x="10" y="22"/>
                  </a:lnTo>
                  <a:lnTo>
                    <a:pt x="6" y="20"/>
                  </a:lnTo>
                  <a:lnTo>
                    <a:pt x="2" y="18"/>
                  </a:lnTo>
                  <a:lnTo>
                    <a:pt x="0" y="14"/>
                  </a:lnTo>
                  <a:lnTo>
                    <a:pt x="0" y="8"/>
                  </a:lnTo>
                  <a:lnTo>
                    <a:pt x="0" y="8"/>
                  </a:lnTo>
                  <a:close/>
                </a:path>
              </a:pathLst>
            </a:custGeom>
            <a:noFill/>
            <a:ln w="6350">
              <a:solidFill>
                <a:srgbClr val="3E938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8" name="Freeform 710"/>
            <p:cNvSpPr>
              <a:spLocks/>
            </p:cNvSpPr>
            <p:nvPr/>
          </p:nvSpPr>
          <p:spPr bwMode="auto">
            <a:xfrm>
              <a:off x="4791" y="2245"/>
              <a:ext cx="24" cy="26"/>
            </a:xfrm>
            <a:custGeom>
              <a:avLst/>
              <a:gdLst>
                <a:gd name="T0" fmla="*/ 0 w 24"/>
                <a:gd name="T1" fmla="*/ 12 h 26"/>
                <a:gd name="T2" fmla="*/ 0 w 24"/>
                <a:gd name="T3" fmla="*/ 12 h 26"/>
                <a:gd name="T4" fmla="*/ 2 w 24"/>
                <a:gd name="T5" fmla="*/ 6 h 26"/>
                <a:gd name="T6" fmla="*/ 4 w 24"/>
                <a:gd name="T7" fmla="*/ 4 h 26"/>
                <a:gd name="T8" fmla="*/ 8 w 24"/>
                <a:gd name="T9" fmla="*/ 2 h 26"/>
                <a:gd name="T10" fmla="*/ 14 w 24"/>
                <a:gd name="T11" fmla="*/ 0 h 26"/>
                <a:gd name="T12" fmla="*/ 14 w 24"/>
                <a:gd name="T13" fmla="*/ 0 h 26"/>
                <a:gd name="T14" fmla="*/ 18 w 24"/>
                <a:gd name="T15" fmla="*/ 2 h 26"/>
                <a:gd name="T16" fmla="*/ 22 w 24"/>
                <a:gd name="T17" fmla="*/ 6 h 26"/>
                <a:gd name="T18" fmla="*/ 24 w 24"/>
                <a:gd name="T19" fmla="*/ 10 h 26"/>
                <a:gd name="T20" fmla="*/ 24 w 24"/>
                <a:gd name="T21" fmla="*/ 14 h 26"/>
                <a:gd name="T22" fmla="*/ 24 w 24"/>
                <a:gd name="T23" fmla="*/ 14 h 26"/>
                <a:gd name="T24" fmla="*/ 22 w 24"/>
                <a:gd name="T25" fmla="*/ 18 h 26"/>
                <a:gd name="T26" fmla="*/ 20 w 24"/>
                <a:gd name="T27" fmla="*/ 22 h 26"/>
                <a:gd name="T28" fmla="*/ 16 w 24"/>
                <a:gd name="T29" fmla="*/ 24 h 26"/>
                <a:gd name="T30" fmla="*/ 10 w 24"/>
                <a:gd name="T31" fmla="*/ 26 h 26"/>
                <a:gd name="T32" fmla="*/ 10 w 24"/>
                <a:gd name="T33" fmla="*/ 26 h 26"/>
                <a:gd name="T34" fmla="*/ 6 w 24"/>
                <a:gd name="T35" fmla="*/ 24 h 26"/>
                <a:gd name="T36" fmla="*/ 2 w 24"/>
                <a:gd name="T37" fmla="*/ 20 h 26"/>
                <a:gd name="T38" fmla="*/ 0 w 24"/>
                <a:gd name="T39" fmla="*/ 16 h 26"/>
                <a:gd name="T40" fmla="*/ 0 w 24"/>
                <a:gd name="T41" fmla="*/ 12 h 26"/>
                <a:gd name="T42" fmla="*/ 0 w 24"/>
                <a:gd name="T43"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6">
                  <a:moveTo>
                    <a:pt x="0" y="12"/>
                  </a:moveTo>
                  <a:lnTo>
                    <a:pt x="0" y="12"/>
                  </a:lnTo>
                  <a:lnTo>
                    <a:pt x="2" y="6"/>
                  </a:lnTo>
                  <a:lnTo>
                    <a:pt x="4" y="4"/>
                  </a:lnTo>
                  <a:lnTo>
                    <a:pt x="8" y="2"/>
                  </a:lnTo>
                  <a:lnTo>
                    <a:pt x="14" y="0"/>
                  </a:lnTo>
                  <a:lnTo>
                    <a:pt x="14" y="0"/>
                  </a:lnTo>
                  <a:lnTo>
                    <a:pt x="18" y="2"/>
                  </a:lnTo>
                  <a:lnTo>
                    <a:pt x="22" y="6"/>
                  </a:lnTo>
                  <a:lnTo>
                    <a:pt x="24" y="10"/>
                  </a:lnTo>
                  <a:lnTo>
                    <a:pt x="24" y="14"/>
                  </a:lnTo>
                  <a:lnTo>
                    <a:pt x="24" y="14"/>
                  </a:lnTo>
                  <a:lnTo>
                    <a:pt x="22" y="18"/>
                  </a:lnTo>
                  <a:lnTo>
                    <a:pt x="20" y="22"/>
                  </a:lnTo>
                  <a:lnTo>
                    <a:pt x="16" y="24"/>
                  </a:lnTo>
                  <a:lnTo>
                    <a:pt x="10" y="26"/>
                  </a:lnTo>
                  <a:lnTo>
                    <a:pt x="10" y="26"/>
                  </a:lnTo>
                  <a:lnTo>
                    <a:pt x="6" y="24"/>
                  </a:lnTo>
                  <a:lnTo>
                    <a:pt x="2" y="20"/>
                  </a:lnTo>
                  <a:lnTo>
                    <a:pt x="0"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59" name="Freeform 711"/>
            <p:cNvSpPr>
              <a:spLocks/>
            </p:cNvSpPr>
            <p:nvPr/>
          </p:nvSpPr>
          <p:spPr bwMode="auto">
            <a:xfrm>
              <a:off x="4835" y="2273"/>
              <a:ext cx="24" cy="24"/>
            </a:xfrm>
            <a:custGeom>
              <a:avLst/>
              <a:gdLst>
                <a:gd name="T0" fmla="*/ 0 w 24"/>
                <a:gd name="T1" fmla="*/ 10 h 24"/>
                <a:gd name="T2" fmla="*/ 0 w 24"/>
                <a:gd name="T3" fmla="*/ 10 h 24"/>
                <a:gd name="T4" fmla="*/ 2 w 24"/>
                <a:gd name="T5" fmla="*/ 6 h 24"/>
                <a:gd name="T6" fmla="*/ 6 w 24"/>
                <a:gd name="T7" fmla="*/ 2 h 24"/>
                <a:gd name="T8" fmla="*/ 10 w 24"/>
                <a:gd name="T9" fmla="*/ 0 h 24"/>
                <a:gd name="T10" fmla="*/ 16 w 24"/>
                <a:gd name="T11" fmla="*/ 0 h 24"/>
                <a:gd name="T12" fmla="*/ 16 w 24"/>
                <a:gd name="T13" fmla="*/ 0 h 24"/>
                <a:gd name="T14" fmla="*/ 20 w 24"/>
                <a:gd name="T15" fmla="*/ 2 h 24"/>
                <a:gd name="T16" fmla="*/ 22 w 24"/>
                <a:gd name="T17" fmla="*/ 6 h 24"/>
                <a:gd name="T18" fmla="*/ 24 w 24"/>
                <a:gd name="T19" fmla="*/ 10 h 24"/>
                <a:gd name="T20" fmla="*/ 24 w 24"/>
                <a:gd name="T21" fmla="*/ 16 h 24"/>
                <a:gd name="T22" fmla="*/ 24 w 24"/>
                <a:gd name="T23" fmla="*/ 16 h 24"/>
                <a:gd name="T24" fmla="*/ 22 w 24"/>
                <a:gd name="T25" fmla="*/ 20 h 24"/>
                <a:gd name="T26" fmla="*/ 18 w 24"/>
                <a:gd name="T27" fmla="*/ 24 h 24"/>
                <a:gd name="T28" fmla="*/ 14 w 24"/>
                <a:gd name="T29" fmla="*/ 24 h 24"/>
                <a:gd name="T30" fmla="*/ 10 w 24"/>
                <a:gd name="T31" fmla="*/ 24 h 24"/>
                <a:gd name="T32" fmla="*/ 10 w 24"/>
                <a:gd name="T33" fmla="*/ 24 h 24"/>
                <a:gd name="T34" fmla="*/ 6 w 24"/>
                <a:gd name="T35" fmla="*/ 22 h 24"/>
                <a:gd name="T36" fmla="*/ 2 w 24"/>
                <a:gd name="T37" fmla="*/ 20 h 24"/>
                <a:gd name="T38" fmla="*/ 0 w 24"/>
                <a:gd name="T39" fmla="*/ 14 h 24"/>
                <a:gd name="T40" fmla="*/ 0 w 24"/>
                <a:gd name="T41" fmla="*/ 10 h 24"/>
                <a:gd name="T42" fmla="*/ 0 w 24"/>
                <a:gd name="T4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0" y="10"/>
                  </a:moveTo>
                  <a:lnTo>
                    <a:pt x="0" y="10"/>
                  </a:lnTo>
                  <a:lnTo>
                    <a:pt x="2" y="6"/>
                  </a:lnTo>
                  <a:lnTo>
                    <a:pt x="6" y="2"/>
                  </a:lnTo>
                  <a:lnTo>
                    <a:pt x="10" y="0"/>
                  </a:lnTo>
                  <a:lnTo>
                    <a:pt x="16" y="0"/>
                  </a:lnTo>
                  <a:lnTo>
                    <a:pt x="16" y="0"/>
                  </a:lnTo>
                  <a:lnTo>
                    <a:pt x="20" y="2"/>
                  </a:lnTo>
                  <a:lnTo>
                    <a:pt x="22" y="6"/>
                  </a:lnTo>
                  <a:lnTo>
                    <a:pt x="24" y="10"/>
                  </a:lnTo>
                  <a:lnTo>
                    <a:pt x="24" y="16"/>
                  </a:lnTo>
                  <a:lnTo>
                    <a:pt x="24" y="16"/>
                  </a:lnTo>
                  <a:lnTo>
                    <a:pt x="22" y="20"/>
                  </a:lnTo>
                  <a:lnTo>
                    <a:pt x="18" y="24"/>
                  </a:lnTo>
                  <a:lnTo>
                    <a:pt x="14" y="24"/>
                  </a:lnTo>
                  <a:lnTo>
                    <a:pt x="10" y="24"/>
                  </a:lnTo>
                  <a:lnTo>
                    <a:pt x="10" y="24"/>
                  </a:lnTo>
                  <a:lnTo>
                    <a:pt x="6" y="22"/>
                  </a:lnTo>
                  <a:lnTo>
                    <a:pt x="2" y="20"/>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60" name="Freeform 712"/>
            <p:cNvSpPr>
              <a:spLocks/>
            </p:cNvSpPr>
            <p:nvPr/>
          </p:nvSpPr>
          <p:spPr bwMode="auto">
            <a:xfrm>
              <a:off x="4913" y="2305"/>
              <a:ext cx="26" cy="24"/>
            </a:xfrm>
            <a:custGeom>
              <a:avLst/>
              <a:gdLst>
                <a:gd name="T0" fmla="*/ 2 w 26"/>
                <a:gd name="T1" fmla="*/ 8 h 24"/>
                <a:gd name="T2" fmla="*/ 2 w 26"/>
                <a:gd name="T3" fmla="*/ 8 h 24"/>
                <a:gd name="T4" fmla="*/ 4 w 26"/>
                <a:gd name="T5" fmla="*/ 4 h 24"/>
                <a:gd name="T6" fmla="*/ 8 w 26"/>
                <a:gd name="T7" fmla="*/ 0 h 24"/>
                <a:gd name="T8" fmla="*/ 12 w 26"/>
                <a:gd name="T9" fmla="*/ 0 h 24"/>
                <a:gd name="T10" fmla="*/ 18 w 26"/>
                <a:gd name="T11" fmla="*/ 0 h 24"/>
                <a:gd name="T12" fmla="*/ 18 w 26"/>
                <a:gd name="T13" fmla="*/ 0 h 24"/>
                <a:gd name="T14" fmla="*/ 22 w 26"/>
                <a:gd name="T15" fmla="*/ 2 h 24"/>
                <a:gd name="T16" fmla="*/ 24 w 26"/>
                <a:gd name="T17" fmla="*/ 6 h 24"/>
                <a:gd name="T18" fmla="*/ 26 w 26"/>
                <a:gd name="T19" fmla="*/ 10 h 24"/>
                <a:gd name="T20" fmla="*/ 24 w 26"/>
                <a:gd name="T21" fmla="*/ 16 h 24"/>
                <a:gd name="T22" fmla="*/ 24 w 26"/>
                <a:gd name="T23" fmla="*/ 16 h 24"/>
                <a:gd name="T24" fmla="*/ 22 w 26"/>
                <a:gd name="T25" fmla="*/ 20 h 24"/>
                <a:gd name="T26" fmla="*/ 18 w 26"/>
                <a:gd name="T27" fmla="*/ 22 h 24"/>
                <a:gd name="T28" fmla="*/ 14 w 26"/>
                <a:gd name="T29" fmla="*/ 24 h 24"/>
                <a:gd name="T30" fmla="*/ 8 w 26"/>
                <a:gd name="T31" fmla="*/ 24 h 24"/>
                <a:gd name="T32" fmla="*/ 8 w 26"/>
                <a:gd name="T33" fmla="*/ 24 h 24"/>
                <a:gd name="T34" fmla="*/ 4 w 26"/>
                <a:gd name="T35" fmla="*/ 20 h 24"/>
                <a:gd name="T36" fmla="*/ 2 w 26"/>
                <a:gd name="T37" fmla="*/ 16 h 24"/>
                <a:gd name="T38" fmla="*/ 0 w 26"/>
                <a:gd name="T39" fmla="*/ 12 h 24"/>
                <a:gd name="T40" fmla="*/ 2 w 26"/>
                <a:gd name="T41" fmla="*/ 8 h 24"/>
                <a:gd name="T42" fmla="*/ 2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2" y="8"/>
                  </a:moveTo>
                  <a:lnTo>
                    <a:pt x="2" y="8"/>
                  </a:lnTo>
                  <a:lnTo>
                    <a:pt x="4" y="4"/>
                  </a:lnTo>
                  <a:lnTo>
                    <a:pt x="8" y="0"/>
                  </a:lnTo>
                  <a:lnTo>
                    <a:pt x="12" y="0"/>
                  </a:lnTo>
                  <a:lnTo>
                    <a:pt x="18" y="0"/>
                  </a:lnTo>
                  <a:lnTo>
                    <a:pt x="18" y="0"/>
                  </a:lnTo>
                  <a:lnTo>
                    <a:pt x="22" y="2"/>
                  </a:lnTo>
                  <a:lnTo>
                    <a:pt x="24" y="6"/>
                  </a:lnTo>
                  <a:lnTo>
                    <a:pt x="26" y="10"/>
                  </a:lnTo>
                  <a:lnTo>
                    <a:pt x="24" y="16"/>
                  </a:lnTo>
                  <a:lnTo>
                    <a:pt x="24" y="16"/>
                  </a:lnTo>
                  <a:lnTo>
                    <a:pt x="22" y="20"/>
                  </a:lnTo>
                  <a:lnTo>
                    <a:pt x="18" y="22"/>
                  </a:lnTo>
                  <a:lnTo>
                    <a:pt x="14" y="24"/>
                  </a:lnTo>
                  <a:lnTo>
                    <a:pt x="8" y="24"/>
                  </a:lnTo>
                  <a:lnTo>
                    <a:pt x="8" y="24"/>
                  </a:lnTo>
                  <a:lnTo>
                    <a:pt x="4" y="20"/>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761" name="Freeform 713"/>
            <p:cNvSpPr>
              <a:spLocks/>
            </p:cNvSpPr>
            <p:nvPr/>
          </p:nvSpPr>
          <p:spPr bwMode="auto">
            <a:xfrm>
              <a:off x="4841" y="2415"/>
              <a:ext cx="26" cy="26"/>
            </a:xfrm>
            <a:custGeom>
              <a:avLst/>
              <a:gdLst>
                <a:gd name="T0" fmla="*/ 2 w 26"/>
                <a:gd name="T1" fmla="*/ 8 h 26"/>
                <a:gd name="T2" fmla="*/ 2 w 26"/>
                <a:gd name="T3" fmla="*/ 8 h 26"/>
                <a:gd name="T4" fmla="*/ 6 w 26"/>
                <a:gd name="T5" fmla="*/ 4 h 26"/>
                <a:gd name="T6" fmla="*/ 10 w 26"/>
                <a:gd name="T7" fmla="*/ 2 h 26"/>
                <a:gd name="T8" fmla="*/ 14 w 26"/>
                <a:gd name="T9" fmla="*/ 0 h 26"/>
                <a:gd name="T10" fmla="*/ 18 w 26"/>
                <a:gd name="T11" fmla="*/ 2 h 26"/>
                <a:gd name="T12" fmla="*/ 18 w 26"/>
                <a:gd name="T13" fmla="*/ 2 h 26"/>
                <a:gd name="T14" fmla="*/ 22 w 26"/>
                <a:gd name="T15" fmla="*/ 6 h 26"/>
                <a:gd name="T16" fmla="*/ 26 w 26"/>
                <a:gd name="T17" fmla="*/ 10 h 26"/>
                <a:gd name="T18" fmla="*/ 26 w 26"/>
                <a:gd name="T19" fmla="*/ 14 h 26"/>
                <a:gd name="T20" fmla="*/ 24 w 26"/>
                <a:gd name="T21" fmla="*/ 18 h 26"/>
                <a:gd name="T22" fmla="*/ 24 w 26"/>
                <a:gd name="T23" fmla="*/ 18 h 26"/>
                <a:gd name="T24" fmla="*/ 22 w 26"/>
                <a:gd name="T25" fmla="*/ 22 h 26"/>
                <a:gd name="T26" fmla="*/ 18 w 26"/>
                <a:gd name="T27" fmla="*/ 26 h 26"/>
                <a:gd name="T28" fmla="*/ 12 w 26"/>
                <a:gd name="T29" fmla="*/ 26 h 26"/>
                <a:gd name="T30" fmla="*/ 8 w 26"/>
                <a:gd name="T31" fmla="*/ 24 h 26"/>
                <a:gd name="T32" fmla="*/ 8 w 26"/>
                <a:gd name="T33" fmla="*/ 24 h 26"/>
                <a:gd name="T34" fmla="*/ 4 w 26"/>
                <a:gd name="T35" fmla="*/ 22 h 26"/>
                <a:gd name="T36" fmla="*/ 2 w 26"/>
                <a:gd name="T37" fmla="*/ 16 h 26"/>
                <a:gd name="T38" fmla="*/ 0 w 26"/>
                <a:gd name="T39" fmla="*/ 12 h 26"/>
                <a:gd name="T40" fmla="*/ 2 w 26"/>
                <a:gd name="T41" fmla="*/ 8 h 26"/>
                <a:gd name="T42" fmla="*/ 2 w 26"/>
                <a:gd name="T4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2" y="8"/>
                  </a:moveTo>
                  <a:lnTo>
                    <a:pt x="2" y="8"/>
                  </a:lnTo>
                  <a:lnTo>
                    <a:pt x="6" y="4"/>
                  </a:lnTo>
                  <a:lnTo>
                    <a:pt x="10" y="2"/>
                  </a:lnTo>
                  <a:lnTo>
                    <a:pt x="14" y="0"/>
                  </a:lnTo>
                  <a:lnTo>
                    <a:pt x="18" y="2"/>
                  </a:lnTo>
                  <a:lnTo>
                    <a:pt x="18" y="2"/>
                  </a:lnTo>
                  <a:lnTo>
                    <a:pt x="22" y="6"/>
                  </a:lnTo>
                  <a:lnTo>
                    <a:pt x="26" y="10"/>
                  </a:lnTo>
                  <a:lnTo>
                    <a:pt x="26" y="14"/>
                  </a:lnTo>
                  <a:lnTo>
                    <a:pt x="24" y="18"/>
                  </a:lnTo>
                  <a:lnTo>
                    <a:pt x="24" y="18"/>
                  </a:lnTo>
                  <a:lnTo>
                    <a:pt x="22" y="22"/>
                  </a:lnTo>
                  <a:lnTo>
                    <a:pt x="18" y="26"/>
                  </a:lnTo>
                  <a:lnTo>
                    <a:pt x="12" y="26"/>
                  </a:lnTo>
                  <a:lnTo>
                    <a:pt x="8" y="24"/>
                  </a:lnTo>
                  <a:lnTo>
                    <a:pt x="8" y="24"/>
                  </a:lnTo>
                  <a:lnTo>
                    <a:pt x="4" y="22"/>
                  </a:lnTo>
                  <a:lnTo>
                    <a:pt x="2" y="16"/>
                  </a:lnTo>
                  <a:lnTo>
                    <a:pt x="0" y="12"/>
                  </a:lnTo>
                  <a:lnTo>
                    <a:pt x="2" y="8"/>
                  </a:lnTo>
                  <a:lnTo>
                    <a:pt x="2"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78" name="Freeform 830"/>
            <p:cNvSpPr>
              <a:spLocks/>
            </p:cNvSpPr>
            <p:nvPr/>
          </p:nvSpPr>
          <p:spPr bwMode="auto">
            <a:xfrm>
              <a:off x="4935" y="2319"/>
              <a:ext cx="96" cy="84"/>
            </a:xfrm>
            <a:custGeom>
              <a:avLst/>
              <a:gdLst>
                <a:gd name="T0" fmla="*/ 54 w 96"/>
                <a:gd name="T1" fmla="*/ 36 h 84"/>
                <a:gd name="T2" fmla="*/ 54 w 96"/>
                <a:gd name="T3" fmla="*/ 36 h 84"/>
                <a:gd name="T4" fmla="*/ 50 w 96"/>
                <a:gd name="T5" fmla="*/ 26 h 84"/>
                <a:gd name="T6" fmla="*/ 46 w 96"/>
                <a:gd name="T7" fmla="*/ 16 h 84"/>
                <a:gd name="T8" fmla="*/ 48 w 96"/>
                <a:gd name="T9" fmla="*/ 8 h 84"/>
                <a:gd name="T10" fmla="*/ 52 w 96"/>
                <a:gd name="T11" fmla="*/ 2 h 84"/>
                <a:gd name="T12" fmla="*/ 52 w 96"/>
                <a:gd name="T13" fmla="*/ 2 h 84"/>
                <a:gd name="T14" fmla="*/ 54 w 96"/>
                <a:gd name="T15" fmla="*/ 0 h 84"/>
                <a:gd name="T16" fmla="*/ 58 w 96"/>
                <a:gd name="T17" fmla="*/ 0 h 84"/>
                <a:gd name="T18" fmla="*/ 68 w 96"/>
                <a:gd name="T19" fmla="*/ 4 h 84"/>
                <a:gd name="T20" fmla="*/ 76 w 96"/>
                <a:gd name="T21" fmla="*/ 12 h 84"/>
                <a:gd name="T22" fmla="*/ 86 w 96"/>
                <a:gd name="T23" fmla="*/ 22 h 84"/>
                <a:gd name="T24" fmla="*/ 86 w 96"/>
                <a:gd name="T25" fmla="*/ 22 h 84"/>
                <a:gd name="T26" fmla="*/ 92 w 96"/>
                <a:gd name="T27" fmla="*/ 34 h 84"/>
                <a:gd name="T28" fmla="*/ 96 w 96"/>
                <a:gd name="T29" fmla="*/ 46 h 84"/>
                <a:gd name="T30" fmla="*/ 96 w 96"/>
                <a:gd name="T31" fmla="*/ 56 h 84"/>
                <a:gd name="T32" fmla="*/ 94 w 96"/>
                <a:gd name="T33" fmla="*/ 60 h 84"/>
                <a:gd name="T34" fmla="*/ 92 w 96"/>
                <a:gd name="T35" fmla="*/ 62 h 84"/>
                <a:gd name="T36" fmla="*/ 92 w 96"/>
                <a:gd name="T37" fmla="*/ 62 h 84"/>
                <a:gd name="T38" fmla="*/ 86 w 96"/>
                <a:gd name="T39" fmla="*/ 64 h 84"/>
                <a:gd name="T40" fmla="*/ 78 w 96"/>
                <a:gd name="T41" fmla="*/ 62 h 84"/>
                <a:gd name="T42" fmla="*/ 70 w 96"/>
                <a:gd name="T43" fmla="*/ 56 h 84"/>
                <a:gd name="T44" fmla="*/ 62 w 96"/>
                <a:gd name="T45" fmla="*/ 48 h 84"/>
                <a:gd name="T46" fmla="*/ 62 w 96"/>
                <a:gd name="T47" fmla="*/ 48 h 84"/>
                <a:gd name="T48" fmla="*/ 46 w 96"/>
                <a:gd name="T49" fmla="*/ 58 h 84"/>
                <a:gd name="T50" fmla="*/ 46 w 96"/>
                <a:gd name="T51" fmla="*/ 58 h 84"/>
                <a:gd name="T52" fmla="*/ 42 w 96"/>
                <a:gd name="T53" fmla="*/ 60 h 84"/>
                <a:gd name="T54" fmla="*/ 40 w 96"/>
                <a:gd name="T55" fmla="*/ 58 h 84"/>
                <a:gd name="T56" fmla="*/ 40 w 96"/>
                <a:gd name="T57" fmla="*/ 58 h 84"/>
                <a:gd name="T58" fmla="*/ 40 w 96"/>
                <a:gd name="T59" fmla="*/ 58 h 84"/>
                <a:gd name="T60" fmla="*/ 40 w 96"/>
                <a:gd name="T61" fmla="*/ 62 h 84"/>
                <a:gd name="T62" fmla="*/ 36 w 96"/>
                <a:gd name="T63" fmla="*/ 64 h 84"/>
                <a:gd name="T64" fmla="*/ 10 w 96"/>
                <a:gd name="T65" fmla="*/ 82 h 84"/>
                <a:gd name="T66" fmla="*/ 10 w 96"/>
                <a:gd name="T67" fmla="*/ 82 h 84"/>
                <a:gd name="T68" fmla="*/ 6 w 96"/>
                <a:gd name="T69" fmla="*/ 84 h 84"/>
                <a:gd name="T70" fmla="*/ 2 w 96"/>
                <a:gd name="T71" fmla="*/ 80 h 84"/>
                <a:gd name="T72" fmla="*/ 2 w 96"/>
                <a:gd name="T73" fmla="*/ 80 h 84"/>
                <a:gd name="T74" fmla="*/ 2 w 96"/>
                <a:gd name="T75" fmla="*/ 80 h 84"/>
                <a:gd name="T76" fmla="*/ 0 w 96"/>
                <a:gd name="T77" fmla="*/ 76 h 84"/>
                <a:gd name="T78" fmla="*/ 2 w 96"/>
                <a:gd name="T79" fmla="*/ 72 h 84"/>
                <a:gd name="T80" fmla="*/ 28 w 96"/>
                <a:gd name="T81" fmla="*/ 54 h 84"/>
                <a:gd name="T82" fmla="*/ 28 w 96"/>
                <a:gd name="T83" fmla="*/ 54 h 84"/>
                <a:gd name="T84" fmla="*/ 32 w 96"/>
                <a:gd name="T85" fmla="*/ 52 h 84"/>
                <a:gd name="T86" fmla="*/ 36 w 96"/>
                <a:gd name="T87" fmla="*/ 52 h 84"/>
                <a:gd name="T88" fmla="*/ 36 w 96"/>
                <a:gd name="T89" fmla="*/ 52 h 84"/>
                <a:gd name="T90" fmla="*/ 36 w 96"/>
                <a:gd name="T91" fmla="*/ 52 h 84"/>
                <a:gd name="T92" fmla="*/ 36 w 96"/>
                <a:gd name="T93" fmla="*/ 50 h 84"/>
                <a:gd name="T94" fmla="*/ 38 w 96"/>
                <a:gd name="T95" fmla="*/ 46 h 84"/>
                <a:gd name="T96" fmla="*/ 54 w 96"/>
                <a:gd name="T97" fmla="*/ 36 h 84"/>
                <a:gd name="T98" fmla="*/ 54 w 96"/>
                <a:gd name="T99"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54" y="36"/>
                  </a:moveTo>
                  <a:lnTo>
                    <a:pt x="54" y="36"/>
                  </a:lnTo>
                  <a:lnTo>
                    <a:pt x="50" y="26"/>
                  </a:lnTo>
                  <a:lnTo>
                    <a:pt x="46" y="16"/>
                  </a:lnTo>
                  <a:lnTo>
                    <a:pt x="48" y="8"/>
                  </a:lnTo>
                  <a:lnTo>
                    <a:pt x="52" y="2"/>
                  </a:lnTo>
                  <a:lnTo>
                    <a:pt x="52" y="2"/>
                  </a:lnTo>
                  <a:lnTo>
                    <a:pt x="54" y="0"/>
                  </a:lnTo>
                  <a:lnTo>
                    <a:pt x="58" y="0"/>
                  </a:lnTo>
                  <a:lnTo>
                    <a:pt x="68" y="4"/>
                  </a:lnTo>
                  <a:lnTo>
                    <a:pt x="76" y="12"/>
                  </a:lnTo>
                  <a:lnTo>
                    <a:pt x="86" y="22"/>
                  </a:lnTo>
                  <a:lnTo>
                    <a:pt x="86" y="22"/>
                  </a:lnTo>
                  <a:lnTo>
                    <a:pt x="92" y="34"/>
                  </a:lnTo>
                  <a:lnTo>
                    <a:pt x="96" y="46"/>
                  </a:lnTo>
                  <a:lnTo>
                    <a:pt x="96" y="56"/>
                  </a:lnTo>
                  <a:lnTo>
                    <a:pt x="94" y="60"/>
                  </a:lnTo>
                  <a:lnTo>
                    <a:pt x="92" y="62"/>
                  </a:lnTo>
                  <a:lnTo>
                    <a:pt x="92" y="62"/>
                  </a:lnTo>
                  <a:lnTo>
                    <a:pt x="86" y="64"/>
                  </a:lnTo>
                  <a:lnTo>
                    <a:pt x="78" y="62"/>
                  </a:lnTo>
                  <a:lnTo>
                    <a:pt x="70" y="56"/>
                  </a:lnTo>
                  <a:lnTo>
                    <a:pt x="62" y="48"/>
                  </a:lnTo>
                  <a:lnTo>
                    <a:pt x="62" y="48"/>
                  </a:lnTo>
                  <a:lnTo>
                    <a:pt x="46" y="58"/>
                  </a:lnTo>
                  <a:lnTo>
                    <a:pt x="46" y="58"/>
                  </a:lnTo>
                  <a:lnTo>
                    <a:pt x="42" y="60"/>
                  </a:lnTo>
                  <a:lnTo>
                    <a:pt x="40" y="58"/>
                  </a:lnTo>
                  <a:lnTo>
                    <a:pt x="40" y="58"/>
                  </a:lnTo>
                  <a:lnTo>
                    <a:pt x="40" y="58"/>
                  </a:lnTo>
                  <a:lnTo>
                    <a:pt x="40" y="62"/>
                  </a:lnTo>
                  <a:lnTo>
                    <a:pt x="36" y="64"/>
                  </a:lnTo>
                  <a:lnTo>
                    <a:pt x="10" y="82"/>
                  </a:lnTo>
                  <a:lnTo>
                    <a:pt x="10" y="82"/>
                  </a:lnTo>
                  <a:lnTo>
                    <a:pt x="6" y="84"/>
                  </a:lnTo>
                  <a:lnTo>
                    <a:pt x="2" y="80"/>
                  </a:lnTo>
                  <a:lnTo>
                    <a:pt x="2" y="80"/>
                  </a:lnTo>
                  <a:lnTo>
                    <a:pt x="2" y="80"/>
                  </a:lnTo>
                  <a:lnTo>
                    <a:pt x="0" y="76"/>
                  </a:lnTo>
                  <a:lnTo>
                    <a:pt x="2" y="72"/>
                  </a:lnTo>
                  <a:lnTo>
                    <a:pt x="28" y="54"/>
                  </a:lnTo>
                  <a:lnTo>
                    <a:pt x="28" y="54"/>
                  </a:lnTo>
                  <a:lnTo>
                    <a:pt x="32" y="52"/>
                  </a:lnTo>
                  <a:lnTo>
                    <a:pt x="36" y="52"/>
                  </a:lnTo>
                  <a:lnTo>
                    <a:pt x="36" y="52"/>
                  </a:lnTo>
                  <a:lnTo>
                    <a:pt x="36" y="52"/>
                  </a:lnTo>
                  <a:lnTo>
                    <a:pt x="36" y="50"/>
                  </a:lnTo>
                  <a:lnTo>
                    <a:pt x="38" y="46"/>
                  </a:lnTo>
                  <a:lnTo>
                    <a:pt x="54" y="36"/>
                  </a:lnTo>
                  <a:lnTo>
                    <a:pt x="54"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79" name="Freeform 831"/>
            <p:cNvSpPr>
              <a:spLocks/>
            </p:cNvSpPr>
            <p:nvPr/>
          </p:nvSpPr>
          <p:spPr bwMode="auto">
            <a:xfrm>
              <a:off x="4931" y="2349"/>
              <a:ext cx="70" cy="58"/>
            </a:xfrm>
            <a:custGeom>
              <a:avLst/>
              <a:gdLst>
                <a:gd name="T0" fmla="*/ 68 w 70"/>
                <a:gd name="T1" fmla="*/ 18 h 58"/>
                <a:gd name="T2" fmla="*/ 68 w 70"/>
                <a:gd name="T3" fmla="*/ 18 h 58"/>
                <a:gd name="T4" fmla="*/ 70 w 70"/>
                <a:gd name="T5" fmla="*/ 22 h 58"/>
                <a:gd name="T6" fmla="*/ 70 w 70"/>
                <a:gd name="T7" fmla="*/ 20 h 58"/>
                <a:gd name="T8" fmla="*/ 64 w 70"/>
                <a:gd name="T9" fmla="*/ 10 h 58"/>
                <a:gd name="T10" fmla="*/ 56 w 70"/>
                <a:gd name="T11" fmla="*/ 0 h 58"/>
                <a:gd name="T12" fmla="*/ 54 w 70"/>
                <a:gd name="T13" fmla="*/ 0 h 58"/>
                <a:gd name="T14" fmla="*/ 58 w 70"/>
                <a:gd name="T15" fmla="*/ 4 h 58"/>
                <a:gd name="T16" fmla="*/ 58 w 70"/>
                <a:gd name="T17" fmla="*/ 4 h 58"/>
                <a:gd name="T18" fmla="*/ 40 w 70"/>
                <a:gd name="T19" fmla="*/ 14 h 58"/>
                <a:gd name="T20" fmla="*/ 40 w 70"/>
                <a:gd name="T21" fmla="*/ 14 h 58"/>
                <a:gd name="T22" fmla="*/ 38 w 70"/>
                <a:gd name="T23" fmla="*/ 18 h 58"/>
                <a:gd name="T24" fmla="*/ 38 w 70"/>
                <a:gd name="T25" fmla="*/ 22 h 58"/>
                <a:gd name="T26" fmla="*/ 38 w 70"/>
                <a:gd name="T27" fmla="*/ 22 h 58"/>
                <a:gd name="T28" fmla="*/ 38 w 70"/>
                <a:gd name="T29" fmla="*/ 22 h 58"/>
                <a:gd name="T30" fmla="*/ 34 w 70"/>
                <a:gd name="T31" fmla="*/ 20 h 58"/>
                <a:gd name="T32" fmla="*/ 30 w 70"/>
                <a:gd name="T33" fmla="*/ 22 h 58"/>
                <a:gd name="T34" fmla="*/ 2 w 70"/>
                <a:gd name="T35" fmla="*/ 42 h 58"/>
                <a:gd name="T36" fmla="*/ 2 w 70"/>
                <a:gd name="T37" fmla="*/ 42 h 58"/>
                <a:gd name="T38" fmla="*/ 2 w 70"/>
                <a:gd name="T39" fmla="*/ 44 h 58"/>
                <a:gd name="T40" fmla="*/ 0 w 70"/>
                <a:gd name="T41" fmla="*/ 48 h 58"/>
                <a:gd name="T42" fmla="*/ 2 w 70"/>
                <a:gd name="T43" fmla="*/ 54 h 58"/>
                <a:gd name="T44" fmla="*/ 2 w 70"/>
                <a:gd name="T45" fmla="*/ 54 h 58"/>
                <a:gd name="T46" fmla="*/ 2 w 70"/>
                <a:gd name="T47" fmla="*/ 54 h 58"/>
                <a:gd name="T48" fmla="*/ 8 w 70"/>
                <a:gd name="T49" fmla="*/ 58 h 58"/>
                <a:gd name="T50" fmla="*/ 10 w 70"/>
                <a:gd name="T51" fmla="*/ 58 h 58"/>
                <a:gd name="T52" fmla="*/ 12 w 70"/>
                <a:gd name="T53" fmla="*/ 56 h 58"/>
                <a:gd name="T54" fmla="*/ 40 w 70"/>
                <a:gd name="T55" fmla="*/ 36 h 58"/>
                <a:gd name="T56" fmla="*/ 40 w 70"/>
                <a:gd name="T57" fmla="*/ 36 h 58"/>
                <a:gd name="T58" fmla="*/ 44 w 70"/>
                <a:gd name="T59" fmla="*/ 34 h 58"/>
                <a:gd name="T60" fmla="*/ 44 w 70"/>
                <a:gd name="T61" fmla="*/ 30 h 58"/>
                <a:gd name="T62" fmla="*/ 44 w 70"/>
                <a:gd name="T63" fmla="*/ 30 h 58"/>
                <a:gd name="T64" fmla="*/ 44 w 70"/>
                <a:gd name="T65" fmla="*/ 30 h 58"/>
                <a:gd name="T66" fmla="*/ 48 w 70"/>
                <a:gd name="T67" fmla="*/ 32 h 58"/>
                <a:gd name="T68" fmla="*/ 50 w 70"/>
                <a:gd name="T69" fmla="*/ 30 h 58"/>
                <a:gd name="T70" fmla="*/ 68 w 70"/>
                <a:gd name="T71" fmla="*/ 18 h 58"/>
                <a:gd name="T72" fmla="*/ 68 w 70"/>
                <a:gd name="T73"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68" y="18"/>
                  </a:moveTo>
                  <a:lnTo>
                    <a:pt x="68" y="18"/>
                  </a:lnTo>
                  <a:lnTo>
                    <a:pt x="70" y="22"/>
                  </a:lnTo>
                  <a:lnTo>
                    <a:pt x="70" y="20"/>
                  </a:lnTo>
                  <a:lnTo>
                    <a:pt x="64" y="10"/>
                  </a:lnTo>
                  <a:lnTo>
                    <a:pt x="56" y="0"/>
                  </a:lnTo>
                  <a:lnTo>
                    <a:pt x="54" y="0"/>
                  </a:lnTo>
                  <a:lnTo>
                    <a:pt x="58" y="4"/>
                  </a:lnTo>
                  <a:lnTo>
                    <a:pt x="58" y="4"/>
                  </a:lnTo>
                  <a:lnTo>
                    <a:pt x="40" y="14"/>
                  </a:lnTo>
                  <a:lnTo>
                    <a:pt x="40" y="14"/>
                  </a:lnTo>
                  <a:lnTo>
                    <a:pt x="38" y="18"/>
                  </a:lnTo>
                  <a:lnTo>
                    <a:pt x="38" y="22"/>
                  </a:lnTo>
                  <a:lnTo>
                    <a:pt x="38" y="22"/>
                  </a:lnTo>
                  <a:lnTo>
                    <a:pt x="38" y="22"/>
                  </a:lnTo>
                  <a:lnTo>
                    <a:pt x="34" y="20"/>
                  </a:lnTo>
                  <a:lnTo>
                    <a:pt x="30" y="22"/>
                  </a:lnTo>
                  <a:lnTo>
                    <a:pt x="2" y="42"/>
                  </a:lnTo>
                  <a:lnTo>
                    <a:pt x="2" y="42"/>
                  </a:lnTo>
                  <a:lnTo>
                    <a:pt x="2" y="44"/>
                  </a:lnTo>
                  <a:lnTo>
                    <a:pt x="0" y="48"/>
                  </a:lnTo>
                  <a:lnTo>
                    <a:pt x="2" y="54"/>
                  </a:lnTo>
                  <a:lnTo>
                    <a:pt x="2" y="54"/>
                  </a:lnTo>
                  <a:lnTo>
                    <a:pt x="2" y="54"/>
                  </a:lnTo>
                  <a:lnTo>
                    <a:pt x="8" y="58"/>
                  </a:lnTo>
                  <a:lnTo>
                    <a:pt x="10" y="58"/>
                  </a:lnTo>
                  <a:lnTo>
                    <a:pt x="12" y="56"/>
                  </a:lnTo>
                  <a:lnTo>
                    <a:pt x="40" y="36"/>
                  </a:lnTo>
                  <a:lnTo>
                    <a:pt x="40" y="36"/>
                  </a:lnTo>
                  <a:lnTo>
                    <a:pt x="44" y="34"/>
                  </a:lnTo>
                  <a:lnTo>
                    <a:pt x="44" y="30"/>
                  </a:lnTo>
                  <a:lnTo>
                    <a:pt x="44" y="30"/>
                  </a:lnTo>
                  <a:lnTo>
                    <a:pt x="44" y="30"/>
                  </a:lnTo>
                  <a:lnTo>
                    <a:pt x="48" y="32"/>
                  </a:lnTo>
                  <a:lnTo>
                    <a:pt x="50" y="30"/>
                  </a:lnTo>
                  <a:lnTo>
                    <a:pt x="68" y="18"/>
                  </a:lnTo>
                  <a:lnTo>
                    <a:pt x="68"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80" name="Freeform 832"/>
            <p:cNvSpPr>
              <a:spLocks/>
            </p:cNvSpPr>
            <p:nvPr/>
          </p:nvSpPr>
          <p:spPr bwMode="auto">
            <a:xfrm>
              <a:off x="4861" y="2177"/>
              <a:ext cx="80" cy="96"/>
            </a:xfrm>
            <a:custGeom>
              <a:avLst/>
              <a:gdLst>
                <a:gd name="T0" fmla="*/ 34 w 80"/>
                <a:gd name="T1" fmla="*/ 42 h 96"/>
                <a:gd name="T2" fmla="*/ 34 w 80"/>
                <a:gd name="T3" fmla="*/ 42 h 96"/>
                <a:gd name="T4" fmla="*/ 24 w 80"/>
                <a:gd name="T5" fmla="*/ 46 h 96"/>
                <a:gd name="T6" fmla="*/ 14 w 80"/>
                <a:gd name="T7" fmla="*/ 48 h 96"/>
                <a:gd name="T8" fmla="*/ 6 w 80"/>
                <a:gd name="T9" fmla="*/ 48 h 96"/>
                <a:gd name="T10" fmla="*/ 0 w 80"/>
                <a:gd name="T11" fmla="*/ 44 h 96"/>
                <a:gd name="T12" fmla="*/ 0 w 80"/>
                <a:gd name="T13" fmla="*/ 44 h 96"/>
                <a:gd name="T14" fmla="*/ 0 w 80"/>
                <a:gd name="T15" fmla="*/ 40 h 96"/>
                <a:gd name="T16" fmla="*/ 0 w 80"/>
                <a:gd name="T17" fmla="*/ 36 h 96"/>
                <a:gd name="T18" fmla="*/ 4 w 80"/>
                <a:gd name="T19" fmla="*/ 28 h 96"/>
                <a:gd name="T20" fmla="*/ 10 w 80"/>
                <a:gd name="T21" fmla="*/ 18 h 96"/>
                <a:gd name="T22" fmla="*/ 22 w 80"/>
                <a:gd name="T23" fmla="*/ 10 h 96"/>
                <a:gd name="T24" fmla="*/ 22 w 80"/>
                <a:gd name="T25" fmla="*/ 10 h 96"/>
                <a:gd name="T26" fmla="*/ 34 w 80"/>
                <a:gd name="T27" fmla="*/ 2 h 96"/>
                <a:gd name="T28" fmla="*/ 46 w 80"/>
                <a:gd name="T29" fmla="*/ 0 h 96"/>
                <a:gd name="T30" fmla="*/ 56 w 80"/>
                <a:gd name="T31" fmla="*/ 0 h 96"/>
                <a:gd name="T32" fmla="*/ 60 w 80"/>
                <a:gd name="T33" fmla="*/ 2 h 96"/>
                <a:gd name="T34" fmla="*/ 62 w 80"/>
                <a:gd name="T35" fmla="*/ 4 h 96"/>
                <a:gd name="T36" fmla="*/ 62 w 80"/>
                <a:gd name="T37" fmla="*/ 4 h 96"/>
                <a:gd name="T38" fmla="*/ 64 w 80"/>
                <a:gd name="T39" fmla="*/ 10 h 96"/>
                <a:gd name="T40" fmla="*/ 60 w 80"/>
                <a:gd name="T41" fmla="*/ 18 h 96"/>
                <a:gd name="T42" fmla="*/ 54 w 80"/>
                <a:gd name="T43" fmla="*/ 26 h 96"/>
                <a:gd name="T44" fmla="*/ 46 w 80"/>
                <a:gd name="T45" fmla="*/ 34 h 96"/>
                <a:gd name="T46" fmla="*/ 46 w 80"/>
                <a:gd name="T47" fmla="*/ 34 h 96"/>
                <a:gd name="T48" fmla="*/ 56 w 80"/>
                <a:gd name="T49" fmla="*/ 50 h 96"/>
                <a:gd name="T50" fmla="*/ 56 w 80"/>
                <a:gd name="T51" fmla="*/ 50 h 96"/>
                <a:gd name="T52" fmla="*/ 58 w 80"/>
                <a:gd name="T53" fmla="*/ 54 h 96"/>
                <a:gd name="T54" fmla="*/ 56 w 80"/>
                <a:gd name="T55" fmla="*/ 56 h 96"/>
                <a:gd name="T56" fmla="*/ 56 w 80"/>
                <a:gd name="T57" fmla="*/ 56 h 96"/>
                <a:gd name="T58" fmla="*/ 56 w 80"/>
                <a:gd name="T59" fmla="*/ 56 h 96"/>
                <a:gd name="T60" fmla="*/ 60 w 80"/>
                <a:gd name="T61" fmla="*/ 56 h 96"/>
                <a:gd name="T62" fmla="*/ 62 w 80"/>
                <a:gd name="T63" fmla="*/ 60 h 96"/>
                <a:gd name="T64" fmla="*/ 80 w 80"/>
                <a:gd name="T65" fmla="*/ 86 h 96"/>
                <a:gd name="T66" fmla="*/ 80 w 80"/>
                <a:gd name="T67" fmla="*/ 86 h 96"/>
                <a:gd name="T68" fmla="*/ 80 w 80"/>
                <a:gd name="T69" fmla="*/ 92 h 96"/>
                <a:gd name="T70" fmla="*/ 78 w 80"/>
                <a:gd name="T71" fmla="*/ 96 h 96"/>
                <a:gd name="T72" fmla="*/ 78 w 80"/>
                <a:gd name="T73" fmla="*/ 96 h 96"/>
                <a:gd name="T74" fmla="*/ 78 w 80"/>
                <a:gd name="T75" fmla="*/ 96 h 96"/>
                <a:gd name="T76" fmla="*/ 72 w 80"/>
                <a:gd name="T77" fmla="*/ 96 h 96"/>
                <a:gd name="T78" fmla="*/ 68 w 80"/>
                <a:gd name="T79" fmla="*/ 94 h 96"/>
                <a:gd name="T80" fmla="*/ 52 w 80"/>
                <a:gd name="T81" fmla="*/ 66 h 96"/>
                <a:gd name="T82" fmla="*/ 52 w 80"/>
                <a:gd name="T83" fmla="*/ 66 h 96"/>
                <a:gd name="T84" fmla="*/ 50 w 80"/>
                <a:gd name="T85" fmla="*/ 64 h 96"/>
                <a:gd name="T86" fmla="*/ 50 w 80"/>
                <a:gd name="T87" fmla="*/ 60 h 96"/>
                <a:gd name="T88" fmla="*/ 50 w 80"/>
                <a:gd name="T89" fmla="*/ 60 h 96"/>
                <a:gd name="T90" fmla="*/ 50 w 80"/>
                <a:gd name="T91" fmla="*/ 60 h 96"/>
                <a:gd name="T92" fmla="*/ 48 w 80"/>
                <a:gd name="T93" fmla="*/ 60 h 96"/>
                <a:gd name="T94" fmla="*/ 44 w 80"/>
                <a:gd name="T95" fmla="*/ 58 h 96"/>
                <a:gd name="T96" fmla="*/ 34 w 80"/>
                <a:gd name="T97" fmla="*/ 42 h 96"/>
                <a:gd name="T98" fmla="*/ 34 w 80"/>
                <a:gd name="T99"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96">
                  <a:moveTo>
                    <a:pt x="34" y="42"/>
                  </a:moveTo>
                  <a:lnTo>
                    <a:pt x="34" y="42"/>
                  </a:lnTo>
                  <a:lnTo>
                    <a:pt x="24" y="46"/>
                  </a:lnTo>
                  <a:lnTo>
                    <a:pt x="14" y="48"/>
                  </a:lnTo>
                  <a:lnTo>
                    <a:pt x="6" y="48"/>
                  </a:lnTo>
                  <a:lnTo>
                    <a:pt x="0" y="44"/>
                  </a:lnTo>
                  <a:lnTo>
                    <a:pt x="0" y="44"/>
                  </a:lnTo>
                  <a:lnTo>
                    <a:pt x="0" y="40"/>
                  </a:lnTo>
                  <a:lnTo>
                    <a:pt x="0" y="36"/>
                  </a:lnTo>
                  <a:lnTo>
                    <a:pt x="4" y="28"/>
                  </a:lnTo>
                  <a:lnTo>
                    <a:pt x="10" y="18"/>
                  </a:lnTo>
                  <a:lnTo>
                    <a:pt x="22" y="10"/>
                  </a:lnTo>
                  <a:lnTo>
                    <a:pt x="22" y="10"/>
                  </a:lnTo>
                  <a:lnTo>
                    <a:pt x="34" y="2"/>
                  </a:lnTo>
                  <a:lnTo>
                    <a:pt x="46" y="0"/>
                  </a:lnTo>
                  <a:lnTo>
                    <a:pt x="56" y="0"/>
                  </a:lnTo>
                  <a:lnTo>
                    <a:pt x="60" y="2"/>
                  </a:lnTo>
                  <a:lnTo>
                    <a:pt x="62" y="4"/>
                  </a:lnTo>
                  <a:lnTo>
                    <a:pt x="62" y="4"/>
                  </a:lnTo>
                  <a:lnTo>
                    <a:pt x="64" y="10"/>
                  </a:lnTo>
                  <a:lnTo>
                    <a:pt x="60" y="18"/>
                  </a:lnTo>
                  <a:lnTo>
                    <a:pt x="54" y="26"/>
                  </a:lnTo>
                  <a:lnTo>
                    <a:pt x="46" y="34"/>
                  </a:lnTo>
                  <a:lnTo>
                    <a:pt x="46" y="34"/>
                  </a:lnTo>
                  <a:lnTo>
                    <a:pt x="56" y="50"/>
                  </a:lnTo>
                  <a:lnTo>
                    <a:pt x="56" y="50"/>
                  </a:lnTo>
                  <a:lnTo>
                    <a:pt x="58" y="54"/>
                  </a:lnTo>
                  <a:lnTo>
                    <a:pt x="56" y="56"/>
                  </a:lnTo>
                  <a:lnTo>
                    <a:pt x="56" y="56"/>
                  </a:lnTo>
                  <a:lnTo>
                    <a:pt x="56" y="56"/>
                  </a:lnTo>
                  <a:lnTo>
                    <a:pt x="60" y="56"/>
                  </a:lnTo>
                  <a:lnTo>
                    <a:pt x="62" y="60"/>
                  </a:lnTo>
                  <a:lnTo>
                    <a:pt x="80" y="86"/>
                  </a:lnTo>
                  <a:lnTo>
                    <a:pt x="80" y="86"/>
                  </a:lnTo>
                  <a:lnTo>
                    <a:pt x="80" y="92"/>
                  </a:lnTo>
                  <a:lnTo>
                    <a:pt x="78" y="96"/>
                  </a:lnTo>
                  <a:lnTo>
                    <a:pt x="78" y="96"/>
                  </a:lnTo>
                  <a:lnTo>
                    <a:pt x="78" y="96"/>
                  </a:lnTo>
                  <a:lnTo>
                    <a:pt x="72" y="96"/>
                  </a:lnTo>
                  <a:lnTo>
                    <a:pt x="68" y="94"/>
                  </a:lnTo>
                  <a:lnTo>
                    <a:pt x="52" y="66"/>
                  </a:lnTo>
                  <a:lnTo>
                    <a:pt x="52" y="66"/>
                  </a:lnTo>
                  <a:lnTo>
                    <a:pt x="50" y="64"/>
                  </a:lnTo>
                  <a:lnTo>
                    <a:pt x="50" y="60"/>
                  </a:lnTo>
                  <a:lnTo>
                    <a:pt x="50" y="60"/>
                  </a:lnTo>
                  <a:lnTo>
                    <a:pt x="50" y="60"/>
                  </a:lnTo>
                  <a:lnTo>
                    <a:pt x="48" y="60"/>
                  </a:lnTo>
                  <a:lnTo>
                    <a:pt x="44" y="58"/>
                  </a:lnTo>
                  <a:lnTo>
                    <a:pt x="34" y="42"/>
                  </a:lnTo>
                  <a:lnTo>
                    <a:pt x="34" y="42"/>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2881" name="Freeform 833"/>
            <p:cNvSpPr>
              <a:spLocks/>
            </p:cNvSpPr>
            <p:nvPr/>
          </p:nvSpPr>
          <p:spPr bwMode="auto">
            <a:xfrm>
              <a:off x="4889" y="2207"/>
              <a:ext cx="58" cy="70"/>
            </a:xfrm>
            <a:custGeom>
              <a:avLst/>
              <a:gdLst>
                <a:gd name="T0" fmla="*/ 18 w 58"/>
                <a:gd name="T1" fmla="*/ 2 h 70"/>
                <a:gd name="T2" fmla="*/ 18 w 58"/>
                <a:gd name="T3" fmla="*/ 2 h 70"/>
                <a:gd name="T4" fmla="*/ 22 w 58"/>
                <a:gd name="T5" fmla="*/ 0 h 70"/>
                <a:gd name="T6" fmla="*/ 20 w 58"/>
                <a:gd name="T7" fmla="*/ 0 h 70"/>
                <a:gd name="T8" fmla="*/ 10 w 58"/>
                <a:gd name="T9" fmla="*/ 6 h 70"/>
                <a:gd name="T10" fmla="*/ 0 w 58"/>
                <a:gd name="T11" fmla="*/ 14 h 70"/>
                <a:gd name="T12" fmla="*/ 0 w 58"/>
                <a:gd name="T13" fmla="*/ 14 h 70"/>
                <a:gd name="T14" fmla="*/ 4 w 58"/>
                <a:gd name="T15" fmla="*/ 12 h 70"/>
                <a:gd name="T16" fmla="*/ 4 w 58"/>
                <a:gd name="T17" fmla="*/ 12 h 70"/>
                <a:gd name="T18" fmla="*/ 16 w 58"/>
                <a:gd name="T19" fmla="*/ 30 h 70"/>
                <a:gd name="T20" fmla="*/ 16 w 58"/>
                <a:gd name="T21" fmla="*/ 30 h 70"/>
                <a:gd name="T22" fmla="*/ 18 w 58"/>
                <a:gd name="T23" fmla="*/ 32 h 70"/>
                <a:gd name="T24" fmla="*/ 22 w 58"/>
                <a:gd name="T25" fmla="*/ 32 h 70"/>
                <a:gd name="T26" fmla="*/ 22 w 58"/>
                <a:gd name="T27" fmla="*/ 32 h 70"/>
                <a:gd name="T28" fmla="*/ 22 w 58"/>
                <a:gd name="T29" fmla="*/ 32 h 70"/>
                <a:gd name="T30" fmla="*/ 20 w 58"/>
                <a:gd name="T31" fmla="*/ 36 h 70"/>
                <a:gd name="T32" fmla="*/ 22 w 58"/>
                <a:gd name="T33" fmla="*/ 40 h 70"/>
                <a:gd name="T34" fmla="*/ 42 w 58"/>
                <a:gd name="T35" fmla="*/ 68 h 70"/>
                <a:gd name="T36" fmla="*/ 42 w 58"/>
                <a:gd name="T37" fmla="*/ 68 h 70"/>
                <a:gd name="T38" fmla="*/ 44 w 58"/>
                <a:gd name="T39" fmla="*/ 70 h 70"/>
                <a:gd name="T40" fmla="*/ 46 w 58"/>
                <a:gd name="T41" fmla="*/ 70 h 70"/>
                <a:gd name="T42" fmla="*/ 52 w 58"/>
                <a:gd name="T43" fmla="*/ 68 h 70"/>
                <a:gd name="T44" fmla="*/ 52 w 58"/>
                <a:gd name="T45" fmla="*/ 68 h 70"/>
                <a:gd name="T46" fmla="*/ 52 w 58"/>
                <a:gd name="T47" fmla="*/ 68 h 70"/>
                <a:gd name="T48" fmla="*/ 56 w 58"/>
                <a:gd name="T49" fmla="*/ 64 h 70"/>
                <a:gd name="T50" fmla="*/ 58 w 58"/>
                <a:gd name="T51" fmla="*/ 60 h 70"/>
                <a:gd name="T52" fmla="*/ 56 w 58"/>
                <a:gd name="T53" fmla="*/ 58 h 70"/>
                <a:gd name="T54" fmla="*/ 36 w 58"/>
                <a:gd name="T55" fmla="*/ 30 h 70"/>
                <a:gd name="T56" fmla="*/ 36 w 58"/>
                <a:gd name="T57" fmla="*/ 30 h 70"/>
                <a:gd name="T58" fmla="*/ 34 w 58"/>
                <a:gd name="T59" fmla="*/ 26 h 70"/>
                <a:gd name="T60" fmla="*/ 30 w 58"/>
                <a:gd name="T61" fmla="*/ 26 h 70"/>
                <a:gd name="T62" fmla="*/ 30 w 58"/>
                <a:gd name="T63" fmla="*/ 26 h 70"/>
                <a:gd name="T64" fmla="*/ 30 w 58"/>
                <a:gd name="T65" fmla="*/ 26 h 70"/>
                <a:gd name="T66" fmla="*/ 32 w 58"/>
                <a:gd name="T67" fmla="*/ 22 h 70"/>
                <a:gd name="T68" fmla="*/ 30 w 58"/>
                <a:gd name="T69" fmla="*/ 20 h 70"/>
                <a:gd name="T70" fmla="*/ 18 w 58"/>
                <a:gd name="T71" fmla="*/ 2 h 70"/>
                <a:gd name="T72" fmla="*/ 18 w 58"/>
                <a:gd name="T7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70">
                  <a:moveTo>
                    <a:pt x="18" y="2"/>
                  </a:moveTo>
                  <a:lnTo>
                    <a:pt x="18" y="2"/>
                  </a:lnTo>
                  <a:lnTo>
                    <a:pt x="22" y="0"/>
                  </a:lnTo>
                  <a:lnTo>
                    <a:pt x="20" y="0"/>
                  </a:lnTo>
                  <a:lnTo>
                    <a:pt x="10" y="6"/>
                  </a:lnTo>
                  <a:lnTo>
                    <a:pt x="0" y="14"/>
                  </a:lnTo>
                  <a:lnTo>
                    <a:pt x="0" y="14"/>
                  </a:lnTo>
                  <a:lnTo>
                    <a:pt x="4" y="12"/>
                  </a:lnTo>
                  <a:lnTo>
                    <a:pt x="4" y="12"/>
                  </a:lnTo>
                  <a:lnTo>
                    <a:pt x="16" y="30"/>
                  </a:lnTo>
                  <a:lnTo>
                    <a:pt x="16" y="30"/>
                  </a:lnTo>
                  <a:lnTo>
                    <a:pt x="18" y="32"/>
                  </a:lnTo>
                  <a:lnTo>
                    <a:pt x="22" y="32"/>
                  </a:lnTo>
                  <a:lnTo>
                    <a:pt x="22" y="32"/>
                  </a:lnTo>
                  <a:lnTo>
                    <a:pt x="22" y="32"/>
                  </a:lnTo>
                  <a:lnTo>
                    <a:pt x="20" y="36"/>
                  </a:lnTo>
                  <a:lnTo>
                    <a:pt x="22" y="40"/>
                  </a:lnTo>
                  <a:lnTo>
                    <a:pt x="42" y="68"/>
                  </a:lnTo>
                  <a:lnTo>
                    <a:pt x="42" y="68"/>
                  </a:lnTo>
                  <a:lnTo>
                    <a:pt x="44" y="70"/>
                  </a:lnTo>
                  <a:lnTo>
                    <a:pt x="46" y="70"/>
                  </a:lnTo>
                  <a:lnTo>
                    <a:pt x="52" y="68"/>
                  </a:lnTo>
                  <a:lnTo>
                    <a:pt x="52" y="68"/>
                  </a:lnTo>
                  <a:lnTo>
                    <a:pt x="52" y="68"/>
                  </a:lnTo>
                  <a:lnTo>
                    <a:pt x="56" y="64"/>
                  </a:lnTo>
                  <a:lnTo>
                    <a:pt x="58" y="60"/>
                  </a:lnTo>
                  <a:lnTo>
                    <a:pt x="56" y="58"/>
                  </a:lnTo>
                  <a:lnTo>
                    <a:pt x="36" y="30"/>
                  </a:lnTo>
                  <a:lnTo>
                    <a:pt x="36" y="30"/>
                  </a:lnTo>
                  <a:lnTo>
                    <a:pt x="34" y="26"/>
                  </a:lnTo>
                  <a:lnTo>
                    <a:pt x="30" y="26"/>
                  </a:lnTo>
                  <a:lnTo>
                    <a:pt x="30" y="26"/>
                  </a:lnTo>
                  <a:lnTo>
                    <a:pt x="30" y="26"/>
                  </a:lnTo>
                  <a:lnTo>
                    <a:pt x="32" y="22"/>
                  </a:lnTo>
                  <a:lnTo>
                    <a:pt x="30" y="20"/>
                  </a:lnTo>
                  <a:lnTo>
                    <a:pt x="18" y="2"/>
                  </a:lnTo>
                  <a:lnTo>
                    <a:pt x="18"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601879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1968511" y="504829"/>
            <a:ext cx="8189913" cy="5980113"/>
            <a:chOff x="280" y="318"/>
            <a:chExt cx="5159" cy="3767"/>
          </a:xfrm>
        </p:grpSpPr>
        <p:sp>
          <p:nvSpPr>
            <p:cNvPr id="4099" name="Freeform 3"/>
            <p:cNvSpPr>
              <a:spLocks/>
            </p:cNvSpPr>
            <p:nvPr/>
          </p:nvSpPr>
          <p:spPr bwMode="auto">
            <a:xfrm>
              <a:off x="282" y="320"/>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solidFill>
              <a:srgbClr val="6C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0" name="Freeform 4"/>
            <p:cNvSpPr>
              <a:spLocks/>
            </p:cNvSpPr>
            <p:nvPr/>
          </p:nvSpPr>
          <p:spPr bwMode="auto">
            <a:xfrm>
              <a:off x="336" y="348"/>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solidFill>
              <a:srgbClr val="FFF2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1" name="Freeform 5"/>
            <p:cNvSpPr>
              <a:spLocks/>
            </p:cNvSpPr>
            <p:nvPr/>
          </p:nvSpPr>
          <p:spPr bwMode="auto">
            <a:xfrm>
              <a:off x="280" y="318"/>
              <a:ext cx="5157" cy="3765"/>
            </a:xfrm>
            <a:custGeom>
              <a:avLst/>
              <a:gdLst>
                <a:gd name="T0" fmla="*/ 4099 w 5157"/>
                <a:gd name="T1" fmla="*/ 410 h 3765"/>
                <a:gd name="T2" fmla="*/ 4073 w 5157"/>
                <a:gd name="T3" fmla="*/ 384 h 3765"/>
                <a:gd name="T4" fmla="*/ 4129 w 5157"/>
                <a:gd name="T5" fmla="*/ 272 h 3765"/>
                <a:gd name="T6" fmla="*/ 4131 w 5157"/>
                <a:gd name="T7" fmla="*/ 166 h 3765"/>
                <a:gd name="T8" fmla="*/ 4067 w 5157"/>
                <a:gd name="T9" fmla="*/ 58 h 3765"/>
                <a:gd name="T10" fmla="*/ 3975 w 5157"/>
                <a:gd name="T11" fmla="*/ 8 h 3765"/>
                <a:gd name="T12" fmla="*/ 3847 w 5157"/>
                <a:gd name="T13" fmla="*/ 14 h 3765"/>
                <a:gd name="T14" fmla="*/ 3747 w 5157"/>
                <a:gd name="T15" fmla="*/ 86 h 3765"/>
                <a:gd name="T16" fmla="*/ 3707 w 5157"/>
                <a:gd name="T17" fmla="*/ 180 h 3765"/>
                <a:gd name="T18" fmla="*/ 3707 w 5157"/>
                <a:gd name="T19" fmla="*/ 290 h 3765"/>
                <a:gd name="T20" fmla="*/ 3681 w 5157"/>
                <a:gd name="T21" fmla="*/ 304 h 3765"/>
                <a:gd name="T22" fmla="*/ 3525 w 5157"/>
                <a:gd name="T23" fmla="*/ 266 h 3765"/>
                <a:gd name="T24" fmla="*/ 3119 w 5157"/>
                <a:gd name="T25" fmla="*/ 176 h 3765"/>
                <a:gd name="T26" fmla="*/ 2607 w 5157"/>
                <a:gd name="T27" fmla="*/ 134 h 3765"/>
                <a:gd name="T28" fmla="*/ 2440 w 5157"/>
                <a:gd name="T29" fmla="*/ 122 h 3765"/>
                <a:gd name="T30" fmla="*/ 2058 w 5157"/>
                <a:gd name="T31" fmla="*/ 138 h 3765"/>
                <a:gd name="T32" fmla="*/ 1758 w 5157"/>
                <a:gd name="T33" fmla="*/ 184 h 3765"/>
                <a:gd name="T34" fmla="*/ 1614 w 5157"/>
                <a:gd name="T35" fmla="*/ 220 h 3765"/>
                <a:gd name="T36" fmla="*/ 1528 w 5157"/>
                <a:gd name="T37" fmla="*/ 246 h 3765"/>
                <a:gd name="T38" fmla="*/ 1388 w 5157"/>
                <a:gd name="T39" fmla="*/ 290 h 3765"/>
                <a:gd name="T40" fmla="*/ 1352 w 5157"/>
                <a:gd name="T41" fmla="*/ 288 h 3765"/>
                <a:gd name="T42" fmla="*/ 1318 w 5157"/>
                <a:gd name="T43" fmla="*/ 168 h 3765"/>
                <a:gd name="T44" fmla="*/ 1246 w 5157"/>
                <a:gd name="T45" fmla="*/ 88 h 3765"/>
                <a:gd name="T46" fmla="*/ 1128 w 5157"/>
                <a:gd name="T47" fmla="*/ 52 h 3765"/>
                <a:gd name="T48" fmla="*/ 1024 w 5157"/>
                <a:gd name="T49" fmla="*/ 78 h 3765"/>
                <a:gd name="T50" fmla="*/ 936 w 5157"/>
                <a:gd name="T51" fmla="*/ 168 h 3765"/>
                <a:gd name="T52" fmla="*/ 910 w 5157"/>
                <a:gd name="T53" fmla="*/ 290 h 3765"/>
                <a:gd name="T54" fmla="*/ 944 w 5157"/>
                <a:gd name="T55" fmla="*/ 386 h 3765"/>
                <a:gd name="T56" fmla="*/ 1020 w 5157"/>
                <a:gd name="T57" fmla="*/ 468 h 3765"/>
                <a:gd name="T58" fmla="*/ 1010 w 5157"/>
                <a:gd name="T59" fmla="*/ 494 h 3765"/>
                <a:gd name="T60" fmla="*/ 878 w 5157"/>
                <a:gd name="T61" fmla="*/ 568 h 3765"/>
                <a:gd name="T62" fmla="*/ 640 w 5157"/>
                <a:gd name="T63" fmla="*/ 708 h 3765"/>
                <a:gd name="T64" fmla="*/ 272 w 5157"/>
                <a:gd name="T65" fmla="*/ 1044 h 3765"/>
                <a:gd name="T66" fmla="*/ 158 w 5157"/>
                <a:gd name="T67" fmla="*/ 1226 h 3765"/>
                <a:gd name="T68" fmla="*/ 44 w 5157"/>
                <a:gd name="T69" fmla="*/ 1506 h 3765"/>
                <a:gd name="T70" fmla="*/ 0 w 5157"/>
                <a:gd name="T71" fmla="*/ 1897 h 3765"/>
                <a:gd name="T72" fmla="*/ 24 w 5157"/>
                <a:gd name="T73" fmla="*/ 2385 h 3765"/>
                <a:gd name="T74" fmla="*/ 78 w 5157"/>
                <a:gd name="T75" fmla="*/ 2581 h 3765"/>
                <a:gd name="T76" fmla="*/ 220 w 5157"/>
                <a:gd name="T77" fmla="*/ 2799 h 3765"/>
                <a:gd name="T78" fmla="*/ 580 w 5157"/>
                <a:gd name="T79" fmla="*/ 3109 h 3765"/>
                <a:gd name="T80" fmla="*/ 828 w 5157"/>
                <a:gd name="T81" fmla="*/ 3277 h 3765"/>
                <a:gd name="T82" fmla="*/ 1262 w 5157"/>
                <a:gd name="T83" fmla="*/ 3483 h 3765"/>
                <a:gd name="T84" fmla="*/ 1548 w 5157"/>
                <a:gd name="T85" fmla="*/ 3633 h 3765"/>
                <a:gd name="T86" fmla="*/ 1820 w 5157"/>
                <a:gd name="T87" fmla="*/ 3711 h 3765"/>
                <a:gd name="T88" fmla="*/ 2248 w 5157"/>
                <a:gd name="T89" fmla="*/ 3757 h 3765"/>
                <a:gd name="T90" fmla="*/ 2863 w 5157"/>
                <a:gd name="T91" fmla="*/ 3739 h 3765"/>
                <a:gd name="T92" fmla="*/ 3473 w 5157"/>
                <a:gd name="T93" fmla="*/ 3621 h 3765"/>
                <a:gd name="T94" fmla="*/ 4011 w 5157"/>
                <a:gd name="T95" fmla="*/ 3461 h 3765"/>
                <a:gd name="T96" fmla="*/ 4311 w 5157"/>
                <a:gd name="T97" fmla="*/ 3313 h 3765"/>
                <a:gd name="T98" fmla="*/ 4565 w 5157"/>
                <a:gd name="T99" fmla="*/ 3127 h 3765"/>
                <a:gd name="T100" fmla="*/ 4805 w 5157"/>
                <a:gd name="T101" fmla="*/ 2845 h 3765"/>
                <a:gd name="T102" fmla="*/ 4977 w 5157"/>
                <a:gd name="T103" fmla="*/ 2567 h 3765"/>
                <a:gd name="T104" fmla="*/ 5089 w 5157"/>
                <a:gd name="T105" fmla="*/ 2267 h 3765"/>
                <a:gd name="T106" fmla="*/ 5147 w 5157"/>
                <a:gd name="T107" fmla="*/ 1983 h 3765"/>
                <a:gd name="T108" fmla="*/ 5151 w 5157"/>
                <a:gd name="T109" fmla="*/ 1656 h 3765"/>
                <a:gd name="T110" fmla="*/ 5075 w 5157"/>
                <a:gd name="T111" fmla="*/ 1278 h 3765"/>
                <a:gd name="T112" fmla="*/ 4947 w 5157"/>
                <a:gd name="T113" fmla="*/ 1002 h 3765"/>
                <a:gd name="T114" fmla="*/ 4827 w 5157"/>
                <a:gd name="T115" fmla="*/ 866 h 3765"/>
                <a:gd name="T116" fmla="*/ 4549 w 5157"/>
                <a:gd name="T117" fmla="*/ 658 h 3765"/>
                <a:gd name="T118" fmla="*/ 4279 w 5157"/>
                <a:gd name="T119" fmla="*/ 500 h 3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57" h="3765">
                  <a:moveTo>
                    <a:pt x="4187" y="454"/>
                  </a:moveTo>
                  <a:lnTo>
                    <a:pt x="4187" y="454"/>
                  </a:lnTo>
                  <a:lnTo>
                    <a:pt x="4139" y="436"/>
                  </a:lnTo>
                  <a:lnTo>
                    <a:pt x="4117" y="424"/>
                  </a:lnTo>
                  <a:lnTo>
                    <a:pt x="4099" y="410"/>
                  </a:lnTo>
                  <a:lnTo>
                    <a:pt x="4099" y="410"/>
                  </a:lnTo>
                  <a:lnTo>
                    <a:pt x="4091" y="406"/>
                  </a:lnTo>
                  <a:lnTo>
                    <a:pt x="4083" y="402"/>
                  </a:lnTo>
                  <a:lnTo>
                    <a:pt x="4077" y="398"/>
                  </a:lnTo>
                  <a:lnTo>
                    <a:pt x="4073" y="390"/>
                  </a:lnTo>
                  <a:lnTo>
                    <a:pt x="4073" y="390"/>
                  </a:lnTo>
                  <a:lnTo>
                    <a:pt x="4073" y="384"/>
                  </a:lnTo>
                  <a:lnTo>
                    <a:pt x="4077" y="378"/>
                  </a:lnTo>
                  <a:lnTo>
                    <a:pt x="4077" y="378"/>
                  </a:lnTo>
                  <a:lnTo>
                    <a:pt x="4091" y="358"/>
                  </a:lnTo>
                  <a:lnTo>
                    <a:pt x="4107" y="332"/>
                  </a:lnTo>
                  <a:lnTo>
                    <a:pt x="4119" y="304"/>
                  </a:lnTo>
                  <a:lnTo>
                    <a:pt x="4129" y="272"/>
                  </a:lnTo>
                  <a:lnTo>
                    <a:pt x="4129" y="272"/>
                  </a:lnTo>
                  <a:lnTo>
                    <a:pt x="4135" y="250"/>
                  </a:lnTo>
                  <a:lnTo>
                    <a:pt x="4137" y="228"/>
                  </a:lnTo>
                  <a:lnTo>
                    <a:pt x="4137" y="208"/>
                  </a:lnTo>
                  <a:lnTo>
                    <a:pt x="4135" y="186"/>
                  </a:lnTo>
                  <a:lnTo>
                    <a:pt x="4131" y="166"/>
                  </a:lnTo>
                  <a:lnTo>
                    <a:pt x="4125" y="146"/>
                  </a:lnTo>
                  <a:lnTo>
                    <a:pt x="4117" y="126"/>
                  </a:lnTo>
                  <a:lnTo>
                    <a:pt x="4107" y="108"/>
                  </a:lnTo>
                  <a:lnTo>
                    <a:pt x="4095" y="90"/>
                  </a:lnTo>
                  <a:lnTo>
                    <a:pt x="4083" y="74"/>
                  </a:lnTo>
                  <a:lnTo>
                    <a:pt x="4067" y="58"/>
                  </a:lnTo>
                  <a:lnTo>
                    <a:pt x="4051" y="46"/>
                  </a:lnTo>
                  <a:lnTo>
                    <a:pt x="4035" y="34"/>
                  </a:lnTo>
                  <a:lnTo>
                    <a:pt x="4015" y="22"/>
                  </a:lnTo>
                  <a:lnTo>
                    <a:pt x="3995" y="14"/>
                  </a:lnTo>
                  <a:lnTo>
                    <a:pt x="3975" y="8"/>
                  </a:lnTo>
                  <a:lnTo>
                    <a:pt x="3975" y="8"/>
                  </a:lnTo>
                  <a:lnTo>
                    <a:pt x="3953" y="4"/>
                  </a:lnTo>
                  <a:lnTo>
                    <a:pt x="3931" y="0"/>
                  </a:lnTo>
                  <a:lnTo>
                    <a:pt x="3909" y="0"/>
                  </a:lnTo>
                  <a:lnTo>
                    <a:pt x="3889" y="2"/>
                  </a:lnTo>
                  <a:lnTo>
                    <a:pt x="3867" y="6"/>
                  </a:lnTo>
                  <a:lnTo>
                    <a:pt x="3847" y="14"/>
                  </a:lnTo>
                  <a:lnTo>
                    <a:pt x="3829" y="20"/>
                  </a:lnTo>
                  <a:lnTo>
                    <a:pt x="3809" y="30"/>
                  </a:lnTo>
                  <a:lnTo>
                    <a:pt x="3793" y="42"/>
                  </a:lnTo>
                  <a:lnTo>
                    <a:pt x="3775" y="56"/>
                  </a:lnTo>
                  <a:lnTo>
                    <a:pt x="3761" y="70"/>
                  </a:lnTo>
                  <a:lnTo>
                    <a:pt x="3747" y="86"/>
                  </a:lnTo>
                  <a:lnTo>
                    <a:pt x="3735" y="104"/>
                  </a:lnTo>
                  <a:lnTo>
                    <a:pt x="3725" y="122"/>
                  </a:lnTo>
                  <a:lnTo>
                    <a:pt x="3717" y="142"/>
                  </a:lnTo>
                  <a:lnTo>
                    <a:pt x="3709" y="164"/>
                  </a:lnTo>
                  <a:lnTo>
                    <a:pt x="3709" y="164"/>
                  </a:lnTo>
                  <a:lnTo>
                    <a:pt x="3707" y="180"/>
                  </a:lnTo>
                  <a:lnTo>
                    <a:pt x="3705" y="196"/>
                  </a:lnTo>
                  <a:lnTo>
                    <a:pt x="3705" y="226"/>
                  </a:lnTo>
                  <a:lnTo>
                    <a:pt x="3707" y="256"/>
                  </a:lnTo>
                  <a:lnTo>
                    <a:pt x="3707" y="284"/>
                  </a:lnTo>
                  <a:lnTo>
                    <a:pt x="3707" y="284"/>
                  </a:lnTo>
                  <a:lnTo>
                    <a:pt x="3707" y="290"/>
                  </a:lnTo>
                  <a:lnTo>
                    <a:pt x="3703" y="296"/>
                  </a:lnTo>
                  <a:lnTo>
                    <a:pt x="3703" y="296"/>
                  </a:lnTo>
                  <a:lnTo>
                    <a:pt x="3697" y="302"/>
                  </a:lnTo>
                  <a:lnTo>
                    <a:pt x="3691" y="304"/>
                  </a:lnTo>
                  <a:lnTo>
                    <a:pt x="3691" y="304"/>
                  </a:lnTo>
                  <a:lnTo>
                    <a:pt x="3681" y="304"/>
                  </a:lnTo>
                  <a:lnTo>
                    <a:pt x="3671" y="302"/>
                  </a:lnTo>
                  <a:lnTo>
                    <a:pt x="3653" y="298"/>
                  </a:lnTo>
                  <a:lnTo>
                    <a:pt x="3653" y="298"/>
                  </a:lnTo>
                  <a:lnTo>
                    <a:pt x="3621" y="292"/>
                  </a:lnTo>
                  <a:lnTo>
                    <a:pt x="3589" y="284"/>
                  </a:lnTo>
                  <a:lnTo>
                    <a:pt x="3525" y="266"/>
                  </a:lnTo>
                  <a:lnTo>
                    <a:pt x="3525" y="266"/>
                  </a:lnTo>
                  <a:lnTo>
                    <a:pt x="3409" y="238"/>
                  </a:lnTo>
                  <a:lnTo>
                    <a:pt x="3291" y="212"/>
                  </a:lnTo>
                  <a:lnTo>
                    <a:pt x="3291" y="212"/>
                  </a:lnTo>
                  <a:lnTo>
                    <a:pt x="3205" y="194"/>
                  </a:lnTo>
                  <a:lnTo>
                    <a:pt x="3119" y="176"/>
                  </a:lnTo>
                  <a:lnTo>
                    <a:pt x="3035" y="162"/>
                  </a:lnTo>
                  <a:lnTo>
                    <a:pt x="2949" y="150"/>
                  </a:lnTo>
                  <a:lnTo>
                    <a:pt x="2865" y="142"/>
                  </a:lnTo>
                  <a:lnTo>
                    <a:pt x="2779" y="136"/>
                  </a:lnTo>
                  <a:lnTo>
                    <a:pt x="2693" y="132"/>
                  </a:lnTo>
                  <a:lnTo>
                    <a:pt x="2607" y="134"/>
                  </a:lnTo>
                  <a:lnTo>
                    <a:pt x="2607" y="134"/>
                  </a:lnTo>
                  <a:lnTo>
                    <a:pt x="2552" y="134"/>
                  </a:lnTo>
                  <a:lnTo>
                    <a:pt x="2502" y="132"/>
                  </a:lnTo>
                  <a:lnTo>
                    <a:pt x="2502" y="132"/>
                  </a:lnTo>
                  <a:lnTo>
                    <a:pt x="2470" y="126"/>
                  </a:lnTo>
                  <a:lnTo>
                    <a:pt x="2440" y="122"/>
                  </a:lnTo>
                  <a:lnTo>
                    <a:pt x="2382" y="118"/>
                  </a:lnTo>
                  <a:lnTo>
                    <a:pt x="2328" y="118"/>
                  </a:lnTo>
                  <a:lnTo>
                    <a:pt x="2278" y="120"/>
                  </a:lnTo>
                  <a:lnTo>
                    <a:pt x="2176" y="130"/>
                  </a:lnTo>
                  <a:lnTo>
                    <a:pt x="2120" y="136"/>
                  </a:lnTo>
                  <a:lnTo>
                    <a:pt x="2058" y="138"/>
                  </a:lnTo>
                  <a:lnTo>
                    <a:pt x="2058" y="138"/>
                  </a:lnTo>
                  <a:lnTo>
                    <a:pt x="2008" y="142"/>
                  </a:lnTo>
                  <a:lnTo>
                    <a:pt x="1958" y="148"/>
                  </a:lnTo>
                  <a:lnTo>
                    <a:pt x="1908" y="156"/>
                  </a:lnTo>
                  <a:lnTo>
                    <a:pt x="1858" y="164"/>
                  </a:lnTo>
                  <a:lnTo>
                    <a:pt x="1758" y="184"/>
                  </a:lnTo>
                  <a:lnTo>
                    <a:pt x="1708" y="194"/>
                  </a:lnTo>
                  <a:lnTo>
                    <a:pt x="1656" y="202"/>
                  </a:lnTo>
                  <a:lnTo>
                    <a:pt x="1656" y="202"/>
                  </a:lnTo>
                  <a:lnTo>
                    <a:pt x="1646" y="204"/>
                  </a:lnTo>
                  <a:lnTo>
                    <a:pt x="1634" y="208"/>
                  </a:lnTo>
                  <a:lnTo>
                    <a:pt x="1614" y="220"/>
                  </a:lnTo>
                  <a:lnTo>
                    <a:pt x="1592" y="230"/>
                  </a:lnTo>
                  <a:lnTo>
                    <a:pt x="1582" y="234"/>
                  </a:lnTo>
                  <a:lnTo>
                    <a:pt x="1570" y="236"/>
                  </a:lnTo>
                  <a:lnTo>
                    <a:pt x="1570" y="236"/>
                  </a:lnTo>
                  <a:lnTo>
                    <a:pt x="1550" y="240"/>
                  </a:lnTo>
                  <a:lnTo>
                    <a:pt x="1528" y="246"/>
                  </a:lnTo>
                  <a:lnTo>
                    <a:pt x="1484" y="262"/>
                  </a:lnTo>
                  <a:lnTo>
                    <a:pt x="1484" y="262"/>
                  </a:lnTo>
                  <a:lnTo>
                    <a:pt x="1436" y="280"/>
                  </a:lnTo>
                  <a:lnTo>
                    <a:pt x="1412" y="288"/>
                  </a:lnTo>
                  <a:lnTo>
                    <a:pt x="1388" y="290"/>
                  </a:lnTo>
                  <a:lnTo>
                    <a:pt x="1388" y="290"/>
                  </a:lnTo>
                  <a:lnTo>
                    <a:pt x="1380" y="292"/>
                  </a:lnTo>
                  <a:lnTo>
                    <a:pt x="1372" y="294"/>
                  </a:lnTo>
                  <a:lnTo>
                    <a:pt x="1366" y="296"/>
                  </a:lnTo>
                  <a:lnTo>
                    <a:pt x="1356" y="292"/>
                  </a:lnTo>
                  <a:lnTo>
                    <a:pt x="1356" y="292"/>
                  </a:lnTo>
                  <a:lnTo>
                    <a:pt x="1352" y="288"/>
                  </a:lnTo>
                  <a:lnTo>
                    <a:pt x="1350" y="282"/>
                  </a:lnTo>
                  <a:lnTo>
                    <a:pt x="1350" y="282"/>
                  </a:lnTo>
                  <a:lnTo>
                    <a:pt x="1348" y="256"/>
                  </a:lnTo>
                  <a:lnTo>
                    <a:pt x="1342" y="228"/>
                  </a:lnTo>
                  <a:lnTo>
                    <a:pt x="1332" y="198"/>
                  </a:lnTo>
                  <a:lnTo>
                    <a:pt x="1318" y="168"/>
                  </a:lnTo>
                  <a:lnTo>
                    <a:pt x="1318" y="168"/>
                  </a:lnTo>
                  <a:lnTo>
                    <a:pt x="1308" y="148"/>
                  </a:lnTo>
                  <a:lnTo>
                    <a:pt x="1294" y="130"/>
                  </a:lnTo>
                  <a:lnTo>
                    <a:pt x="1280" y="114"/>
                  </a:lnTo>
                  <a:lnTo>
                    <a:pt x="1264" y="100"/>
                  </a:lnTo>
                  <a:lnTo>
                    <a:pt x="1246" y="88"/>
                  </a:lnTo>
                  <a:lnTo>
                    <a:pt x="1228" y="78"/>
                  </a:lnTo>
                  <a:lnTo>
                    <a:pt x="1210" y="68"/>
                  </a:lnTo>
                  <a:lnTo>
                    <a:pt x="1190" y="62"/>
                  </a:lnTo>
                  <a:lnTo>
                    <a:pt x="1170" y="56"/>
                  </a:lnTo>
                  <a:lnTo>
                    <a:pt x="1150" y="54"/>
                  </a:lnTo>
                  <a:lnTo>
                    <a:pt x="1128" y="52"/>
                  </a:lnTo>
                  <a:lnTo>
                    <a:pt x="1108" y="54"/>
                  </a:lnTo>
                  <a:lnTo>
                    <a:pt x="1086" y="56"/>
                  </a:lnTo>
                  <a:lnTo>
                    <a:pt x="1066" y="62"/>
                  </a:lnTo>
                  <a:lnTo>
                    <a:pt x="1044" y="68"/>
                  </a:lnTo>
                  <a:lnTo>
                    <a:pt x="1024" y="78"/>
                  </a:lnTo>
                  <a:lnTo>
                    <a:pt x="1024" y="78"/>
                  </a:lnTo>
                  <a:lnTo>
                    <a:pt x="1006" y="90"/>
                  </a:lnTo>
                  <a:lnTo>
                    <a:pt x="988" y="102"/>
                  </a:lnTo>
                  <a:lnTo>
                    <a:pt x="972" y="118"/>
                  </a:lnTo>
                  <a:lnTo>
                    <a:pt x="958" y="132"/>
                  </a:lnTo>
                  <a:lnTo>
                    <a:pt x="946" y="150"/>
                  </a:lnTo>
                  <a:lnTo>
                    <a:pt x="936" y="168"/>
                  </a:lnTo>
                  <a:lnTo>
                    <a:pt x="926" y="186"/>
                  </a:lnTo>
                  <a:lnTo>
                    <a:pt x="920" y="206"/>
                  </a:lnTo>
                  <a:lnTo>
                    <a:pt x="914" y="226"/>
                  </a:lnTo>
                  <a:lnTo>
                    <a:pt x="912" y="248"/>
                  </a:lnTo>
                  <a:lnTo>
                    <a:pt x="910" y="268"/>
                  </a:lnTo>
                  <a:lnTo>
                    <a:pt x="910" y="290"/>
                  </a:lnTo>
                  <a:lnTo>
                    <a:pt x="914" y="310"/>
                  </a:lnTo>
                  <a:lnTo>
                    <a:pt x="918" y="332"/>
                  </a:lnTo>
                  <a:lnTo>
                    <a:pt x="926" y="352"/>
                  </a:lnTo>
                  <a:lnTo>
                    <a:pt x="936" y="372"/>
                  </a:lnTo>
                  <a:lnTo>
                    <a:pt x="936" y="372"/>
                  </a:lnTo>
                  <a:lnTo>
                    <a:pt x="944" y="386"/>
                  </a:lnTo>
                  <a:lnTo>
                    <a:pt x="954" y="400"/>
                  </a:lnTo>
                  <a:lnTo>
                    <a:pt x="976" y="422"/>
                  </a:lnTo>
                  <a:lnTo>
                    <a:pt x="996" y="442"/>
                  </a:lnTo>
                  <a:lnTo>
                    <a:pt x="1016" y="462"/>
                  </a:lnTo>
                  <a:lnTo>
                    <a:pt x="1016" y="462"/>
                  </a:lnTo>
                  <a:lnTo>
                    <a:pt x="1020" y="468"/>
                  </a:lnTo>
                  <a:lnTo>
                    <a:pt x="1022" y="474"/>
                  </a:lnTo>
                  <a:lnTo>
                    <a:pt x="1022" y="474"/>
                  </a:lnTo>
                  <a:lnTo>
                    <a:pt x="1020" y="482"/>
                  </a:lnTo>
                  <a:lnTo>
                    <a:pt x="1018" y="488"/>
                  </a:lnTo>
                  <a:lnTo>
                    <a:pt x="1018" y="488"/>
                  </a:lnTo>
                  <a:lnTo>
                    <a:pt x="1010" y="494"/>
                  </a:lnTo>
                  <a:lnTo>
                    <a:pt x="1002" y="500"/>
                  </a:lnTo>
                  <a:lnTo>
                    <a:pt x="986" y="510"/>
                  </a:lnTo>
                  <a:lnTo>
                    <a:pt x="986" y="510"/>
                  </a:lnTo>
                  <a:lnTo>
                    <a:pt x="960" y="526"/>
                  </a:lnTo>
                  <a:lnTo>
                    <a:pt x="932" y="540"/>
                  </a:lnTo>
                  <a:lnTo>
                    <a:pt x="878" y="568"/>
                  </a:lnTo>
                  <a:lnTo>
                    <a:pt x="878" y="568"/>
                  </a:lnTo>
                  <a:lnTo>
                    <a:pt x="830" y="592"/>
                  </a:lnTo>
                  <a:lnTo>
                    <a:pt x="782" y="618"/>
                  </a:lnTo>
                  <a:lnTo>
                    <a:pt x="782" y="618"/>
                  </a:lnTo>
                  <a:lnTo>
                    <a:pt x="710" y="662"/>
                  </a:lnTo>
                  <a:lnTo>
                    <a:pt x="640" y="708"/>
                  </a:lnTo>
                  <a:lnTo>
                    <a:pt x="572" y="756"/>
                  </a:lnTo>
                  <a:lnTo>
                    <a:pt x="508" y="806"/>
                  </a:lnTo>
                  <a:lnTo>
                    <a:pt x="446" y="860"/>
                  </a:lnTo>
                  <a:lnTo>
                    <a:pt x="384" y="918"/>
                  </a:lnTo>
                  <a:lnTo>
                    <a:pt x="326" y="978"/>
                  </a:lnTo>
                  <a:lnTo>
                    <a:pt x="272" y="1044"/>
                  </a:lnTo>
                  <a:lnTo>
                    <a:pt x="272" y="1044"/>
                  </a:lnTo>
                  <a:lnTo>
                    <a:pt x="238" y="1088"/>
                  </a:lnTo>
                  <a:lnTo>
                    <a:pt x="210" y="1134"/>
                  </a:lnTo>
                  <a:lnTo>
                    <a:pt x="184" y="1180"/>
                  </a:lnTo>
                  <a:lnTo>
                    <a:pt x="158" y="1226"/>
                  </a:lnTo>
                  <a:lnTo>
                    <a:pt x="158" y="1226"/>
                  </a:lnTo>
                  <a:lnTo>
                    <a:pt x="136" y="1272"/>
                  </a:lnTo>
                  <a:lnTo>
                    <a:pt x="114" y="1318"/>
                  </a:lnTo>
                  <a:lnTo>
                    <a:pt x="92" y="1364"/>
                  </a:lnTo>
                  <a:lnTo>
                    <a:pt x="74" y="1410"/>
                  </a:lnTo>
                  <a:lnTo>
                    <a:pt x="58" y="1458"/>
                  </a:lnTo>
                  <a:lnTo>
                    <a:pt x="44" y="1506"/>
                  </a:lnTo>
                  <a:lnTo>
                    <a:pt x="32" y="1556"/>
                  </a:lnTo>
                  <a:lnTo>
                    <a:pt x="24" y="1606"/>
                  </a:lnTo>
                  <a:lnTo>
                    <a:pt x="24" y="1606"/>
                  </a:lnTo>
                  <a:lnTo>
                    <a:pt x="14" y="1704"/>
                  </a:lnTo>
                  <a:lnTo>
                    <a:pt x="6" y="1802"/>
                  </a:lnTo>
                  <a:lnTo>
                    <a:pt x="0" y="1897"/>
                  </a:lnTo>
                  <a:lnTo>
                    <a:pt x="0" y="1995"/>
                  </a:lnTo>
                  <a:lnTo>
                    <a:pt x="0" y="2093"/>
                  </a:lnTo>
                  <a:lnTo>
                    <a:pt x="6" y="2189"/>
                  </a:lnTo>
                  <a:lnTo>
                    <a:pt x="14" y="2287"/>
                  </a:lnTo>
                  <a:lnTo>
                    <a:pt x="24" y="2385"/>
                  </a:lnTo>
                  <a:lnTo>
                    <a:pt x="24" y="2385"/>
                  </a:lnTo>
                  <a:lnTo>
                    <a:pt x="30" y="2421"/>
                  </a:lnTo>
                  <a:lnTo>
                    <a:pt x="36" y="2453"/>
                  </a:lnTo>
                  <a:lnTo>
                    <a:pt x="46" y="2487"/>
                  </a:lnTo>
                  <a:lnTo>
                    <a:pt x="54" y="2519"/>
                  </a:lnTo>
                  <a:lnTo>
                    <a:pt x="66" y="2551"/>
                  </a:lnTo>
                  <a:lnTo>
                    <a:pt x="78" y="2581"/>
                  </a:lnTo>
                  <a:lnTo>
                    <a:pt x="92" y="2611"/>
                  </a:lnTo>
                  <a:lnTo>
                    <a:pt x="108" y="2639"/>
                  </a:lnTo>
                  <a:lnTo>
                    <a:pt x="124" y="2667"/>
                  </a:lnTo>
                  <a:lnTo>
                    <a:pt x="142" y="2695"/>
                  </a:lnTo>
                  <a:lnTo>
                    <a:pt x="180" y="2749"/>
                  </a:lnTo>
                  <a:lnTo>
                    <a:pt x="220" y="2799"/>
                  </a:lnTo>
                  <a:lnTo>
                    <a:pt x="266" y="2849"/>
                  </a:lnTo>
                  <a:lnTo>
                    <a:pt x="314" y="2895"/>
                  </a:lnTo>
                  <a:lnTo>
                    <a:pt x="364" y="2941"/>
                  </a:lnTo>
                  <a:lnTo>
                    <a:pt x="416" y="2985"/>
                  </a:lnTo>
                  <a:lnTo>
                    <a:pt x="470" y="3027"/>
                  </a:lnTo>
                  <a:lnTo>
                    <a:pt x="580" y="3109"/>
                  </a:lnTo>
                  <a:lnTo>
                    <a:pt x="690" y="3191"/>
                  </a:lnTo>
                  <a:lnTo>
                    <a:pt x="690" y="3191"/>
                  </a:lnTo>
                  <a:lnTo>
                    <a:pt x="724" y="3215"/>
                  </a:lnTo>
                  <a:lnTo>
                    <a:pt x="758" y="3237"/>
                  </a:lnTo>
                  <a:lnTo>
                    <a:pt x="792" y="3257"/>
                  </a:lnTo>
                  <a:lnTo>
                    <a:pt x="828" y="3277"/>
                  </a:lnTo>
                  <a:lnTo>
                    <a:pt x="898" y="3313"/>
                  </a:lnTo>
                  <a:lnTo>
                    <a:pt x="970" y="3347"/>
                  </a:lnTo>
                  <a:lnTo>
                    <a:pt x="1116" y="3413"/>
                  </a:lnTo>
                  <a:lnTo>
                    <a:pt x="1188" y="3447"/>
                  </a:lnTo>
                  <a:lnTo>
                    <a:pt x="1262" y="3483"/>
                  </a:lnTo>
                  <a:lnTo>
                    <a:pt x="1262" y="3483"/>
                  </a:lnTo>
                  <a:lnTo>
                    <a:pt x="1324" y="3515"/>
                  </a:lnTo>
                  <a:lnTo>
                    <a:pt x="1386" y="3551"/>
                  </a:lnTo>
                  <a:lnTo>
                    <a:pt x="1448" y="3585"/>
                  </a:lnTo>
                  <a:lnTo>
                    <a:pt x="1512" y="3617"/>
                  </a:lnTo>
                  <a:lnTo>
                    <a:pt x="1512" y="3617"/>
                  </a:lnTo>
                  <a:lnTo>
                    <a:pt x="1548" y="3633"/>
                  </a:lnTo>
                  <a:lnTo>
                    <a:pt x="1586" y="3647"/>
                  </a:lnTo>
                  <a:lnTo>
                    <a:pt x="1624" y="3661"/>
                  </a:lnTo>
                  <a:lnTo>
                    <a:pt x="1664" y="3673"/>
                  </a:lnTo>
                  <a:lnTo>
                    <a:pt x="1702" y="3685"/>
                  </a:lnTo>
                  <a:lnTo>
                    <a:pt x="1742" y="3695"/>
                  </a:lnTo>
                  <a:lnTo>
                    <a:pt x="1820" y="3711"/>
                  </a:lnTo>
                  <a:lnTo>
                    <a:pt x="1900" y="3723"/>
                  </a:lnTo>
                  <a:lnTo>
                    <a:pt x="1982" y="3733"/>
                  </a:lnTo>
                  <a:lnTo>
                    <a:pt x="2062" y="3741"/>
                  </a:lnTo>
                  <a:lnTo>
                    <a:pt x="2144" y="3749"/>
                  </a:lnTo>
                  <a:lnTo>
                    <a:pt x="2144" y="3749"/>
                  </a:lnTo>
                  <a:lnTo>
                    <a:pt x="2248" y="3757"/>
                  </a:lnTo>
                  <a:lnTo>
                    <a:pt x="2350" y="3761"/>
                  </a:lnTo>
                  <a:lnTo>
                    <a:pt x="2452" y="3765"/>
                  </a:lnTo>
                  <a:lnTo>
                    <a:pt x="2554" y="3763"/>
                  </a:lnTo>
                  <a:lnTo>
                    <a:pt x="2655" y="3759"/>
                  </a:lnTo>
                  <a:lnTo>
                    <a:pt x="2759" y="3751"/>
                  </a:lnTo>
                  <a:lnTo>
                    <a:pt x="2863" y="3739"/>
                  </a:lnTo>
                  <a:lnTo>
                    <a:pt x="2969" y="3725"/>
                  </a:lnTo>
                  <a:lnTo>
                    <a:pt x="2969" y="3725"/>
                  </a:lnTo>
                  <a:lnTo>
                    <a:pt x="3099" y="3701"/>
                  </a:lnTo>
                  <a:lnTo>
                    <a:pt x="3225" y="3677"/>
                  </a:lnTo>
                  <a:lnTo>
                    <a:pt x="3349" y="3649"/>
                  </a:lnTo>
                  <a:lnTo>
                    <a:pt x="3473" y="3621"/>
                  </a:lnTo>
                  <a:lnTo>
                    <a:pt x="3593" y="3589"/>
                  </a:lnTo>
                  <a:lnTo>
                    <a:pt x="3715" y="3555"/>
                  </a:lnTo>
                  <a:lnTo>
                    <a:pt x="3837" y="3519"/>
                  </a:lnTo>
                  <a:lnTo>
                    <a:pt x="3959" y="3479"/>
                  </a:lnTo>
                  <a:lnTo>
                    <a:pt x="3959" y="3479"/>
                  </a:lnTo>
                  <a:lnTo>
                    <a:pt x="4011" y="3461"/>
                  </a:lnTo>
                  <a:lnTo>
                    <a:pt x="4063" y="3441"/>
                  </a:lnTo>
                  <a:lnTo>
                    <a:pt x="4113" y="3419"/>
                  </a:lnTo>
                  <a:lnTo>
                    <a:pt x="4163" y="3395"/>
                  </a:lnTo>
                  <a:lnTo>
                    <a:pt x="4213" y="3369"/>
                  </a:lnTo>
                  <a:lnTo>
                    <a:pt x="4263" y="3341"/>
                  </a:lnTo>
                  <a:lnTo>
                    <a:pt x="4311" y="3313"/>
                  </a:lnTo>
                  <a:lnTo>
                    <a:pt x="4361" y="3283"/>
                  </a:lnTo>
                  <a:lnTo>
                    <a:pt x="4361" y="3283"/>
                  </a:lnTo>
                  <a:lnTo>
                    <a:pt x="4417" y="3247"/>
                  </a:lnTo>
                  <a:lnTo>
                    <a:pt x="4469" y="3209"/>
                  </a:lnTo>
                  <a:lnTo>
                    <a:pt x="4517" y="3169"/>
                  </a:lnTo>
                  <a:lnTo>
                    <a:pt x="4565" y="3127"/>
                  </a:lnTo>
                  <a:lnTo>
                    <a:pt x="4609" y="3083"/>
                  </a:lnTo>
                  <a:lnTo>
                    <a:pt x="4653" y="3037"/>
                  </a:lnTo>
                  <a:lnTo>
                    <a:pt x="4695" y="2991"/>
                  </a:lnTo>
                  <a:lnTo>
                    <a:pt x="4735" y="2939"/>
                  </a:lnTo>
                  <a:lnTo>
                    <a:pt x="4735" y="2939"/>
                  </a:lnTo>
                  <a:lnTo>
                    <a:pt x="4805" y="2845"/>
                  </a:lnTo>
                  <a:lnTo>
                    <a:pt x="4839" y="2797"/>
                  </a:lnTo>
                  <a:lnTo>
                    <a:pt x="4869" y="2751"/>
                  </a:lnTo>
                  <a:lnTo>
                    <a:pt x="4899" y="2705"/>
                  </a:lnTo>
                  <a:lnTo>
                    <a:pt x="4927" y="2659"/>
                  </a:lnTo>
                  <a:lnTo>
                    <a:pt x="4953" y="2613"/>
                  </a:lnTo>
                  <a:lnTo>
                    <a:pt x="4977" y="2567"/>
                  </a:lnTo>
                  <a:lnTo>
                    <a:pt x="4999" y="2519"/>
                  </a:lnTo>
                  <a:lnTo>
                    <a:pt x="5021" y="2471"/>
                  </a:lnTo>
                  <a:lnTo>
                    <a:pt x="5041" y="2423"/>
                  </a:lnTo>
                  <a:lnTo>
                    <a:pt x="5059" y="2371"/>
                  </a:lnTo>
                  <a:lnTo>
                    <a:pt x="5075" y="2319"/>
                  </a:lnTo>
                  <a:lnTo>
                    <a:pt x="5089" y="2267"/>
                  </a:lnTo>
                  <a:lnTo>
                    <a:pt x="5103" y="2211"/>
                  </a:lnTo>
                  <a:lnTo>
                    <a:pt x="5113" y="2153"/>
                  </a:lnTo>
                  <a:lnTo>
                    <a:pt x="5113" y="2153"/>
                  </a:lnTo>
                  <a:lnTo>
                    <a:pt x="5127" y="2095"/>
                  </a:lnTo>
                  <a:lnTo>
                    <a:pt x="5139" y="2039"/>
                  </a:lnTo>
                  <a:lnTo>
                    <a:pt x="5147" y="1983"/>
                  </a:lnTo>
                  <a:lnTo>
                    <a:pt x="5153" y="1927"/>
                  </a:lnTo>
                  <a:lnTo>
                    <a:pt x="5157" y="1871"/>
                  </a:lnTo>
                  <a:lnTo>
                    <a:pt x="5157" y="1818"/>
                  </a:lnTo>
                  <a:lnTo>
                    <a:pt x="5157" y="1764"/>
                  </a:lnTo>
                  <a:lnTo>
                    <a:pt x="5155" y="1710"/>
                  </a:lnTo>
                  <a:lnTo>
                    <a:pt x="5151" y="1656"/>
                  </a:lnTo>
                  <a:lnTo>
                    <a:pt x="5143" y="1602"/>
                  </a:lnTo>
                  <a:lnTo>
                    <a:pt x="5135" y="1548"/>
                  </a:lnTo>
                  <a:lnTo>
                    <a:pt x="5127" y="1496"/>
                  </a:lnTo>
                  <a:lnTo>
                    <a:pt x="5115" y="1442"/>
                  </a:lnTo>
                  <a:lnTo>
                    <a:pt x="5103" y="1388"/>
                  </a:lnTo>
                  <a:lnTo>
                    <a:pt x="5075" y="1278"/>
                  </a:lnTo>
                  <a:lnTo>
                    <a:pt x="5075" y="1278"/>
                  </a:lnTo>
                  <a:lnTo>
                    <a:pt x="5057" y="1222"/>
                  </a:lnTo>
                  <a:lnTo>
                    <a:pt x="5035" y="1166"/>
                  </a:lnTo>
                  <a:lnTo>
                    <a:pt x="5009" y="1110"/>
                  </a:lnTo>
                  <a:lnTo>
                    <a:pt x="4981" y="1054"/>
                  </a:lnTo>
                  <a:lnTo>
                    <a:pt x="4947" y="1002"/>
                  </a:lnTo>
                  <a:lnTo>
                    <a:pt x="4929" y="976"/>
                  </a:lnTo>
                  <a:lnTo>
                    <a:pt x="4911" y="952"/>
                  </a:lnTo>
                  <a:lnTo>
                    <a:pt x="4891" y="928"/>
                  </a:lnTo>
                  <a:lnTo>
                    <a:pt x="4869" y="906"/>
                  </a:lnTo>
                  <a:lnTo>
                    <a:pt x="4849" y="886"/>
                  </a:lnTo>
                  <a:lnTo>
                    <a:pt x="4827" y="866"/>
                  </a:lnTo>
                  <a:lnTo>
                    <a:pt x="4827" y="866"/>
                  </a:lnTo>
                  <a:lnTo>
                    <a:pt x="4771" y="822"/>
                  </a:lnTo>
                  <a:lnTo>
                    <a:pt x="4717" y="780"/>
                  </a:lnTo>
                  <a:lnTo>
                    <a:pt x="4661" y="738"/>
                  </a:lnTo>
                  <a:lnTo>
                    <a:pt x="4605" y="698"/>
                  </a:lnTo>
                  <a:lnTo>
                    <a:pt x="4549" y="658"/>
                  </a:lnTo>
                  <a:lnTo>
                    <a:pt x="4491" y="622"/>
                  </a:lnTo>
                  <a:lnTo>
                    <a:pt x="4433" y="584"/>
                  </a:lnTo>
                  <a:lnTo>
                    <a:pt x="4371" y="550"/>
                  </a:lnTo>
                  <a:lnTo>
                    <a:pt x="4371" y="550"/>
                  </a:lnTo>
                  <a:lnTo>
                    <a:pt x="4327" y="524"/>
                  </a:lnTo>
                  <a:lnTo>
                    <a:pt x="4279" y="500"/>
                  </a:lnTo>
                  <a:lnTo>
                    <a:pt x="4187" y="454"/>
                  </a:lnTo>
                  <a:lnTo>
                    <a:pt x="4187" y="454"/>
                  </a:lnTo>
                  <a:close/>
                </a:path>
              </a:pathLst>
            </a:custGeom>
            <a:noFill/>
            <a:ln w="9525">
              <a:solidFill>
                <a:srgbClr val="F9354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2" name="Freeform 6"/>
            <p:cNvSpPr>
              <a:spLocks/>
            </p:cNvSpPr>
            <p:nvPr/>
          </p:nvSpPr>
          <p:spPr bwMode="auto">
            <a:xfrm>
              <a:off x="334" y="346"/>
              <a:ext cx="5047" cy="3689"/>
            </a:xfrm>
            <a:custGeom>
              <a:avLst/>
              <a:gdLst>
                <a:gd name="T0" fmla="*/ 4035 w 5047"/>
                <a:gd name="T1" fmla="*/ 426 h 3689"/>
                <a:gd name="T2" fmla="*/ 3985 w 5047"/>
                <a:gd name="T3" fmla="*/ 390 h 3689"/>
                <a:gd name="T4" fmla="*/ 3979 w 5047"/>
                <a:gd name="T5" fmla="*/ 348 h 3689"/>
                <a:gd name="T6" fmla="*/ 4025 w 5047"/>
                <a:gd name="T7" fmla="*/ 286 h 3689"/>
                <a:gd name="T8" fmla="*/ 4051 w 5047"/>
                <a:gd name="T9" fmla="*/ 180 h 3689"/>
                <a:gd name="T10" fmla="*/ 4015 w 5047"/>
                <a:gd name="T11" fmla="*/ 78 h 3689"/>
                <a:gd name="T12" fmla="*/ 3927 w 5047"/>
                <a:gd name="T13" fmla="*/ 12 h 3689"/>
                <a:gd name="T14" fmla="*/ 3833 w 5047"/>
                <a:gd name="T15" fmla="*/ 2 h 3689"/>
                <a:gd name="T16" fmla="*/ 3735 w 5047"/>
                <a:gd name="T17" fmla="*/ 48 h 3689"/>
                <a:gd name="T18" fmla="*/ 3677 w 5047"/>
                <a:gd name="T19" fmla="*/ 142 h 3689"/>
                <a:gd name="T20" fmla="*/ 3679 w 5047"/>
                <a:gd name="T21" fmla="*/ 244 h 3689"/>
                <a:gd name="T22" fmla="*/ 3665 w 5047"/>
                <a:gd name="T23" fmla="*/ 296 h 3689"/>
                <a:gd name="T24" fmla="*/ 3589 w 5047"/>
                <a:gd name="T25" fmla="*/ 310 h 3689"/>
                <a:gd name="T26" fmla="*/ 3137 w 5047"/>
                <a:gd name="T27" fmla="*/ 212 h 3689"/>
                <a:gd name="T28" fmla="*/ 2635 w 5047"/>
                <a:gd name="T29" fmla="*/ 154 h 3689"/>
                <a:gd name="T30" fmla="*/ 2418 w 5047"/>
                <a:gd name="T31" fmla="*/ 148 h 3689"/>
                <a:gd name="T32" fmla="*/ 2074 w 5047"/>
                <a:gd name="T33" fmla="*/ 156 h 3689"/>
                <a:gd name="T34" fmla="*/ 1818 w 5047"/>
                <a:gd name="T35" fmla="*/ 184 h 3689"/>
                <a:gd name="T36" fmla="*/ 1600 w 5047"/>
                <a:gd name="T37" fmla="*/ 228 h 3689"/>
                <a:gd name="T38" fmla="*/ 1512 w 5047"/>
                <a:gd name="T39" fmla="*/ 260 h 3689"/>
                <a:gd name="T40" fmla="*/ 1356 w 5047"/>
                <a:gd name="T41" fmla="*/ 298 h 3689"/>
                <a:gd name="T42" fmla="*/ 1310 w 5047"/>
                <a:gd name="T43" fmla="*/ 304 h 3689"/>
                <a:gd name="T44" fmla="*/ 1266 w 5047"/>
                <a:gd name="T45" fmla="*/ 288 h 3689"/>
                <a:gd name="T46" fmla="*/ 1256 w 5047"/>
                <a:gd name="T47" fmla="*/ 226 h 3689"/>
                <a:gd name="T48" fmla="*/ 1214 w 5047"/>
                <a:gd name="T49" fmla="*/ 120 h 3689"/>
                <a:gd name="T50" fmla="*/ 1122 w 5047"/>
                <a:gd name="T51" fmla="*/ 60 h 3689"/>
                <a:gd name="T52" fmla="*/ 1014 w 5047"/>
                <a:gd name="T53" fmla="*/ 60 h 3689"/>
                <a:gd name="T54" fmla="*/ 932 w 5047"/>
                <a:gd name="T55" fmla="*/ 108 h 3689"/>
                <a:gd name="T56" fmla="*/ 882 w 5047"/>
                <a:gd name="T57" fmla="*/ 204 h 3689"/>
                <a:gd name="T58" fmla="*/ 892 w 5047"/>
                <a:gd name="T59" fmla="*/ 314 h 3689"/>
                <a:gd name="T60" fmla="*/ 970 w 5047"/>
                <a:gd name="T61" fmla="*/ 406 h 3689"/>
                <a:gd name="T62" fmla="*/ 998 w 5047"/>
                <a:gd name="T63" fmla="*/ 442 h 3689"/>
                <a:gd name="T64" fmla="*/ 950 w 5047"/>
                <a:gd name="T65" fmla="*/ 514 h 3689"/>
                <a:gd name="T66" fmla="*/ 696 w 5047"/>
                <a:gd name="T67" fmla="*/ 670 h 3689"/>
                <a:gd name="T68" fmla="*/ 322 w 5047"/>
                <a:gd name="T69" fmla="*/ 978 h 3689"/>
                <a:gd name="T70" fmla="*/ 156 w 5047"/>
                <a:gd name="T71" fmla="*/ 1218 h 3689"/>
                <a:gd name="T72" fmla="*/ 58 w 5047"/>
                <a:gd name="T73" fmla="*/ 1444 h 3689"/>
                <a:gd name="T74" fmla="*/ 6 w 5047"/>
                <a:gd name="T75" fmla="*/ 1778 h 3689"/>
                <a:gd name="T76" fmla="*/ 26 w 5047"/>
                <a:gd name="T77" fmla="*/ 2347 h 3689"/>
                <a:gd name="T78" fmla="*/ 66 w 5047"/>
                <a:gd name="T79" fmla="*/ 2507 h 3689"/>
                <a:gd name="T80" fmla="*/ 176 w 5047"/>
                <a:gd name="T81" fmla="*/ 2699 h 3689"/>
                <a:gd name="T82" fmla="*/ 460 w 5047"/>
                <a:gd name="T83" fmla="*/ 2971 h 3689"/>
                <a:gd name="T84" fmla="*/ 812 w 5047"/>
                <a:gd name="T85" fmla="*/ 3213 h 3689"/>
                <a:gd name="T86" fmla="*/ 1236 w 5047"/>
                <a:gd name="T87" fmla="*/ 3413 h 3689"/>
                <a:gd name="T88" fmla="*/ 1516 w 5047"/>
                <a:gd name="T89" fmla="*/ 3561 h 3689"/>
                <a:gd name="T90" fmla="*/ 1782 w 5047"/>
                <a:gd name="T91" fmla="*/ 3635 h 3689"/>
                <a:gd name="T92" fmla="*/ 2300 w 5047"/>
                <a:gd name="T93" fmla="*/ 3685 h 3689"/>
                <a:gd name="T94" fmla="*/ 2905 w 5047"/>
                <a:gd name="T95" fmla="*/ 3649 h 3689"/>
                <a:gd name="T96" fmla="*/ 3517 w 5047"/>
                <a:gd name="T97" fmla="*/ 3517 h 3689"/>
                <a:gd name="T98" fmla="*/ 3975 w 5047"/>
                <a:gd name="T99" fmla="*/ 3373 h 3689"/>
                <a:gd name="T100" fmla="*/ 4267 w 5047"/>
                <a:gd name="T101" fmla="*/ 3219 h 3689"/>
                <a:gd name="T102" fmla="*/ 4511 w 5047"/>
                <a:gd name="T103" fmla="*/ 3025 h 3689"/>
                <a:gd name="T104" fmla="*/ 4735 w 5047"/>
                <a:gd name="T105" fmla="*/ 2747 h 3689"/>
                <a:gd name="T106" fmla="*/ 4891 w 5047"/>
                <a:gd name="T107" fmla="*/ 2477 h 3689"/>
                <a:gd name="T108" fmla="*/ 4991 w 5047"/>
                <a:gd name="T109" fmla="*/ 2177 h 3689"/>
                <a:gd name="T110" fmla="*/ 5041 w 5047"/>
                <a:gd name="T111" fmla="*/ 1899 h 3689"/>
                <a:gd name="T112" fmla="*/ 5033 w 5047"/>
                <a:gd name="T113" fmla="*/ 1584 h 3689"/>
                <a:gd name="T114" fmla="*/ 4965 w 5047"/>
                <a:gd name="T115" fmla="*/ 1270 h 3689"/>
                <a:gd name="T116" fmla="*/ 4823 w 5047"/>
                <a:gd name="T117" fmla="*/ 974 h 3689"/>
                <a:gd name="T118" fmla="*/ 4723 w 5047"/>
                <a:gd name="T119" fmla="*/ 868 h 3689"/>
                <a:gd name="T120" fmla="*/ 4337 w 5047"/>
                <a:gd name="T121" fmla="*/ 594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47" h="3689">
                  <a:moveTo>
                    <a:pt x="4109" y="470"/>
                  </a:moveTo>
                  <a:lnTo>
                    <a:pt x="4109" y="470"/>
                  </a:lnTo>
                  <a:lnTo>
                    <a:pt x="4069" y="450"/>
                  </a:lnTo>
                  <a:lnTo>
                    <a:pt x="4051" y="440"/>
                  </a:lnTo>
                  <a:lnTo>
                    <a:pt x="4035" y="426"/>
                  </a:lnTo>
                  <a:lnTo>
                    <a:pt x="4035" y="426"/>
                  </a:lnTo>
                  <a:lnTo>
                    <a:pt x="4037" y="428"/>
                  </a:lnTo>
                  <a:lnTo>
                    <a:pt x="4035" y="426"/>
                  </a:lnTo>
                  <a:lnTo>
                    <a:pt x="4035" y="426"/>
                  </a:lnTo>
                  <a:lnTo>
                    <a:pt x="4009" y="410"/>
                  </a:lnTo>
                  <a:lnTo>
                    <a:pt x="3997" y="400"/>
                  </a:lnTo>
                  <a:lnTo>
                    <a:pt x="3985" y="390"/>
                  </a:lnTo>
                  <a:lnTo>
                    <a:pt x="3985" y="390"/>
                  </a:lnTo>
                  <a:lnTo>
                    <a:pt x="3979" y="386"/>
                  </a:lnTo>
                  <a:lnTo>
                    <a:pt x="3977" y="380"/>
                  </a:lnTo>
                  <a:lnTo>
                    <a:pt x="3973" y="368"/>
                  </a:lnTo>
                  <a:lnTo>
                    <a:pt x="3975" y="358"/>
                  </a:lnTo>
                  <a:lnTo>
                    <a:pt x="3979" y="348"/>
                  </a:lnTo>
                  <a:lnTo>
                    <a:pt x="3983" y="338"/>
                  </a:lnTo>
                  <a:lnTo>
                    <a:pt x="3989" y="332"/>
                  </a:lnTo>
                  <a:lnTo>
                    <a:pt x="3993" y="324"/>
                  </a:lnTo>
                  <a:lnTo>
                    <a:pt x="3993" y="324"/>
                  </a:lnTo>
                  <a:lnTo>
                    <a:pt x="4011" y="306"/>
                  </a:lnTo>
                  <a:lnTo>
                    <a:pt x="4025" y="286"/>
                  </a:lnTo>
                  <a:lnTo>
                    <a:pt x="4035" y="262"/>
                  </a:lnTo>
                  <a:lnTo>
                    <a:pt x="4045" y="238"/>
                  </a:lnTo>
                  <a:lnTo>
                    <a:pt x="4045" y="238"/>
                  </a:lnTo>
                  <a:lnTo>
                    <a:pt x="4049" y="218"/>
                  </a:lnTo>
                  <a:lnTo>
                    <a:pt x="4049" y="200"/>
                  </a:lnTo>
                  <a:lnTo>
                    <a:pt x="4051" y="180"/>
                  </a:lnTo>
                  <a:lnTo>
                    <a:pt x="4049" y="162"/>
                  </a:lnTo>
                  <a:lnTo>
                    <a:pt x="4045" y="144"/>
                  </a:lnTo>
                  <a:lnTo>
                    <a:pt x="4039" y="126"/>
                  </a:lnTo>
                  <a:lnTo>
                    <a:pt x="4033" y="110"/>
                  </a:lnTo>
                  <a:lnTo>
                    <a:pt x="4023" y="94"/>
                  </a:lnTo>
                  <a:lnTo>
                    <a:pt x="4015" y="78"/>
                  </a:lnTo>
                  <a:lnTo>
                    <a:pt x="4003" y="64"/>
                  </a:lnTo>
                  <a:lnTo>
                    <a:pt x="3989" y="52"/>
                  </a:lnTo>
                  <a:lnTo>
                    <a:pt x="3975" y="40"/>
                  </a:lnTo>
                  <a:lnTo>
                    <a:pt x="3961" y="28"/>
                  </a:lnTo>
                  <a:lnTo>
                    <a:pt x="3945" y="20"/>
                  </a:lnTo>
                  <a:lnTo>
                    <a:pt x="3927" y="12"/>
                  </a:lnTo>
                  <a:lnTo>
                    <a:pt x="3907" y="6"/>
                  </a:lnTo>
                  <a:lnTo>
                    <a:pt x="3907" y="6"/>
                  </a:lnTo>
                  <a:lnTo>
                    <a:pt x="3889" y="2"/>
                  </a:lnTo>
                  <a:lnTo>
                    <a:pt x="3869" y="0"/>
                  </a:lnTo>
                  <a:lnTo>
                    <a:pt x="3851" y="0"/>
                  </a:lnTo>
                  <a:lnTo>
                    <a:pt x="3833" y="2"/>
                  </a:lnTo>
                  <a:lnTo>
                    <a:pt x="3815" y="6"/>
                  </a:lnTo>
                  <a:lnTo>
                    <a:pt x="3797" y="10"/>
                  </a:lnTo>
                  <a:lnTo>
                    <a:pt x="3781" y="18"/>
                  </a:lnTo>
                  <a:lnTo>
                    <a:pt x="3765" y="26"/>
                  </a:lnTo>
                  <a:lnTo>
                    <a:pt x="3749" y="36"/>
                  </a:lnTo>
                  <a:lnTo>
                    <a:pt x="3735" y="48"/>
                  </a:lnTo>
                  <a:lnTo>
                    <a:pt x="3721" y="60"/>
                  </a:lnTo>
                  <a:lnTo>
                    <a:pt x="3709" y="74"/>
                  </a:lnTo>
                  <a:lnTo>
                    <a:pt x="3699" y="90"/>
                  </a:lnTo>
                  <a:lnTo>
                    <a:pt x="3689" y="106"/>
                  </a:lnTo>
                  <a:lnTo>
                    <a:pt x="3683" y="124"/>
                  </a:lnTo>
                  <a:lnTo>
                    <a:pt x="3677" y="142"/>
                  </a:lnTo>
                  <a:lnTo>
                    <a:pt x="3677" y="142"/>
                  </a:lnTo>
                  <a:lnTo>
                    <a:pt x="3671" y="168"/>
                  </a:lnTo>
                  <a:lnTo>
                    <a:pt x="3671" y="194"/>
                  </a:lnTo>
                  <a:lnTo>
                    <a:pt x="3673" y="220"/>
                  </a:lnTo>
                  <a:lnTo>
                    <a:pt x="3679" y="244"/>
                  </a:lnTo>
                  <a:lnTo>
                    <a:pt x="3679" y="244"/>
                  </a:lnTo>
                  <a:lnTo>
                    <a:pt x="3681" y="250"/>
                  </a:lnTo>
                  <a:lnTo>
                    <a:pt x="3681" y="264"/>
                  </a:lnTo>
                  <a:lnTo>
                    <a:pt x="3681" y="274"/>
                  </a:lnTo>
                  <a:lnTo>
                    <a:pt x="3679" y="282"/>
                  </a:lnTo>
                  <a:lnTo>
                    <a:pt x="3673" y="290"/>
                  </a:lnTo>
                  <a:lnTo>
                    <a:pt x="3665" y="296"/>
                  </a:lnTo>
                  <a:lnTo>
                    <a:pt x="3665" y="296"/>
                  </a:lnTo>
                  <a:lnTo>
                    <a:pt x="3645" y="306"/>
                  </a:lnTo>
                  <a:lnTo>
                    <a:pt x="3627" y="310"/>
                  </a:lnTo>
                  <a:lnTo>
                    <a:pt x="3607" y="312"/>
                  </a:lnTo>
                  <a:lnTo>
                    <a:pt x="3589" y="310"/>
                  </a:lnTo>
                  <a:lnTo>
                    <a:pt x="3589" y="310"/>
                  </a:lnTo>
                  <a:lnTo>
                    <a:pt x="3455" y="286"/>
                  </a:lnTo>
                  <a:lnTo>
                    <a:pt x="3455" y="286"/>
                  </a:lnTo>
                  <a:lnTo>
                    <a:pt x="3339" y="258"/>
                  </a:lnTo>
                  <a:lnTo>
                    <a:pt x="3221" y="230"/>
                  </a:lnTo>
                  <a:lnTo>
                    <a:pt x="3221" y="230"/>
                  </a:lnTo>
                  <a:lnTo>
                    <a:pt x="3137" y="212"/>
                  </a:lnTo>
                  <a:lnTo>
                    <a:pt x="3053" y="196"/>
                  </a:lnTo>
                  <a:lnTo>
                    <a:pt x="2969" y="182"/>
                  </a:lnTo>
                  <a:lnTo>
                    <a:pt x="2887" y="172"/>
                  </a:lnTo>
                  <a:lnTo>
                    <a:pt x="2803" y="162"/>
                  </a:lnTo>
                  <a:lnTo>
                    <a:pt x="2719" y="156"/>
                  </a:lnTo>
                  <a:lnTo>
                    <a:pt x="2635" y="154"/>
                  </a:lnTo>
                  <a:lnTo>
                    <a:pt x="2551" y="156"/>
                  </a:lnTo>
                  <a:lnTo>
                    <a:pt x="2551" y="156"/>
                  </a:lnTo>
                  <a:lnTo>
                    <a:pt x="2496" y="156"/>
                  </a:lnTo>
                  <a:lnTo>
                    <a:pt x="2450" y="154"/>
                  </a:lnTo>
                  <a:lnTo>
                    <a:pt x="2450" y="154"/>
                  </a:lnTo>
                  <a:lnTo>
                    <a:pt x="2418" y="148"/>
                  </a:lnTo>
                  <a:lnTo>
                    <a:pt x="2388" y="144"/>
                  </a:lnTo>
                  <a:lnTo>
                    <a:pt x="2332" y="140"/>
                  </a:lnTo>
                  <a:lnTo>
                    <a:pt x="2280" y="140"/>
                  </a:lnTo>
                  <a:lnTo>
                    <a:pt x="2230" y="142"/>
                  </a:lnTo>
                  <a:lnTo>
                    <a:pt x="2128" y="152"/>
                  </a:lnTo>
                  <a:lnTo>
                    <a:pt x="2074" y="156"/>
                  </a:lnTo>
                  <a:lnTo>
                    <a:pt x="2014" y="160"/>
                  </a:lnTo>
                  <a:lnTo>
                    <a:pt x="2014" y="160"/>
                  </a:lnTo>
                  <a:lnTo>
                    <a:pt x="1964" y="162"/>
                  </a:lnTo>
                  <a:lnTo>
                    <a:pt x="1916" y="168"/>
                  </a:lnTo>
                  <a:lnTo>
                    <a:pt x="1868" y="176"/>
                  </a:lnTo>
                  <a:lnTo>
                    <a:pt x="1818" y="184"/>
                  </a:lnTo>
                  <a:lnTo>
                    <a:pt x="1720" y="204"/>
                  </a:lnTo>
                  <a:lnTo>
                    <a:pt x="1672" y="212"/>
                  </a:lnTo>
                  <a:lnTo>
                    <a:pt x="1622" y="220"/>
                  </a:lnTo>
                  <a:lnTo>
                    <a:pt x="1622" y="220"/>
                  </a:lnTo>
                  <a:lnTo>
                    <a:pt x="1610" y="224"/>
                  </a:lnTo>
                  <a:lnTo>
                    <a:pt x="1600" y="228"/>
                  </a:lnTo>
                  <a:lnTo>
                    <a:pt x="1580" y="238"/>
                  </a:lnTo>
                  <a:lnTo>
                    <a:pt x="1560" y="248"/>
                  </a:lnTo>
                  <a:lnTo>
                    <a:pt x="1548" y="252"/>
                  </a:lnTo>
                  <a:lnTo>
                    <a:pt x="1538" y="254"/>
                  </a:lnTo>
                  <a:lnTo>
                    <a:pt x="1538" y="254"/>
                  </a:lnTo>
                  <a:lnTo>
                    <a:pt x="1512" y="260"/>
                  </a:lnTo>
                  <a:lnTo>
                    <a:pt x="1488" y="266"/>
                  </a:lnTo>
                  <a:lnTo>
                    <a:pt x="1440" y="280"/>
                  </a:lnTo>
                  <a:lnTo>
                    <a:pt x="1440" y="280"/>
                  </a:lnTo>
                  <a:lnTo>
                    <a:pt x="1398" y="292"/>
                  </a:lnTo>
                  <a:lnTo>
                    <a:pt x="1378" y="296"/>
                  </a:lnTo>
                  <a:lnTo>
                    <a:pt x="1356" y="298"/>
                  </a:lnTo>
                  <a:lnTo>
                    <a:pt x="1356" y="298"/>
                  </a:lnTo>
                  <a:lnTo>
                    <a:pt x="1358" y="298"/>
                  </a:lnTo>
                  <a:lnTo>
                    <a:pt x="1356" y="298"/>
                  </a:lnTo>
                  <a:lnTo>
                    <a:pt x="1356" y="298"/>
                  </a:lnTo>
                  <a:lnTo>
                    <a:pt x="1326" y="304"/>
                  </a:lnTo>
                  <a:lnTo>
                    <a:pt x="1310" y="304"/>
                  </a:lnTo>
                  <a:lnTo>
                    <a:pt x="1294" y="306"/>
                  </a:lnTo>
                  <a:lnTo>
                    <a:pt x="1294" y="306"/>
                  </a:lnTo>
                  <a:lnTo>
                    <a:pt x="1288" y="304"/>
                  </a:lnTo>
                  <a:lnTo>
                    <a:pt x="1282" y="302"/>
                  </a:lnTo>
                  <a:lnTo>
                    <a:pt x="1272" y="296"/>
                  </a:lnTo>
                  <a:lnTo>
                    <a:pt x="1266" y="288"/>
                  </a:lnTo>
                  <a:lnTo>
                    <a:pt x="1260" y="278"/>
                  </a:lnTo>
                  <a:lnTo>
                    <a:pt x="1258" y="268"/>
                  </a:lnTo>
                  <a:lnTo>
                    <a:pt x="1258" y="258"/>
                  </a:lnTo>
                  <a:lnTo>
                    <a:pt x="1258" y="250"/>
                  </a:lnTo>
                  <a:lnTo>
                    <a:pt x="1258" y="250"/>
                  </a:lnTo>
                  <a:lnTo>
                    <a:pt x="1256" y="226"/>
                  </a:lnTo>
                  <a:lnTo>
                    <a:pt x="1254" y="200"/>
                  </a:lnTo>
                  <a:lnTo>
                    <a:pt x="1246" y="176"/>
                  </a:lnTo>
                  <a:lnTo>
                    <a:pt x="1236" y="152"/>
                  </a:lnTo>
                  <a:lnTo>
                    <a:pt x="1236" y="152"/>
                  </a:lnTo>
                  <a:lnTo>
                    <a:pt x="1226" y="136"/>
                  </a:lnTo>
                  <a:lnTo>
                    <a:pt x="1214" y="120"/>
                  </a:lnTo>
                  <a:lnTo>
                    <a:pt x="1202" y="106"/>
                  </a:lnTo>
                  <a:lnTo>
                    <a:pt x="1188" y="94"/>
                  </a:lnTo>
                  <a:lnTo>
                    <a:pt x="1172" y="84"/>
                  </a:lnTo>
                  <a:lnTo>
                    <a:pt x="1156" y="74"/>
                  </a:lnTo>
                  <a:lnTo>
                    <a:pt x="1140" y="66"/>
                  </a:lnTo>
                  <a:lnTo>
                    <a:pt x="1122" y="60"/>
                  </a:lnTo>
                  <a:lnTo>
                    <a:pt x="1106" y="56"/>
                  </a:lnTo>
                  <a:lnTo>
                    <a:pt x="1088" y="52"/>
                  </a:lnTo>
                  <a:lnTo>
                    <a:pt x="1068" y="52"/>
                  </a:lnTo>
                  <a:lnTo>
                    <a:pt x="1050" y="52"/>
                  </a:lnTo>
                  <a:lnTo>
                    <a:pt x="1032" y="56"/>
                  </a:lnTo>
                  <a:lnTo>
                    <a:pt x="1014" y="60"/>
                  </a:lnTo>
                  <a:lnTo>
                    <a:pt x="996" y="66"/>
                  </a:lnTo>
                  <a:lnTo>
                    <a:pt x="978" y="74"/>
                  </a:lnTo>
                  <a:lnTo>
                    <a:pt x="978" y="74"/>
                  </a:lnTo>
                  <a:lnTo>
                    <a:pt x="962" y="84"/>
                  </a:lnTo>
                  <a:lnTo>
                    <a:pt x="946" y="96"/>
                  </a:lnTo>
                  <a:lnTo>
                    <a:pt x="932" y="108"/>
                  </a:lnTo>
                  <a:lnTo>
                    <a:pt x="920" y="122"/>
                  </a:lnTo>
                  <a:lnTo>
                    <a:pt x="910" y="138"/>
                  </a:lnTo>
                  <a:lnTo>
                    <a:pt x="900" y="152"/>
                  </a:lnTo>
                  <a:lnTo>
                    <a:pt x="892" y="170"/>
                  </a:lnTo>
                  <a:lnTo>
                    <a:pt x="886" y="186"/>
                  </a:lnTo>
                  <a:lnTo>
                    <a:pt x="882" y="204"/>
                  </a:lnTo>
                  <a:lnTo>
                    <a:pt x="878" y="222"/>
                  </a:lnTo>
                  <a:lnTo>
                    <a:pt x="878" y="240"/>
                  </a:lnTo>
                  <a:lnTo>
                    <a:pt x="878" y="260"/>
                  </a:lnTo>
                  <a:lnTo>
                    <a:pt x="882" y="278"/>
                  </a:lnTo>
                  <a:lnTo>
                    <a:pt x="886" y="296"/>
                  </a:lnTo>
                  <a:lnTo>
                    <a:pt x="892" y="314"/>
                  </a:lnTo>
                  <a:lnTo>
                    <a:pt x="900" y="332"/>
                  </a:lnTo>
                  <a:lnTo>
                    <a:pt x="900" y="332"/>
                  </a:lnTo>
                  <a:lnTo>
                    <a:pt x="914" y="354"/>
                  </a:lnTo>
                  <a:lnTo>
                    <a:pt x="932" y="374"/>
                  </a:lnTo>
                  <a:lnTo>
                    <a:pt x="950" y="390"/>
                  </a:lnTo>
                  <a:lnTo>
                    <a:pt x="970" y="406"/>
                  </a:lnTo>
                  <a:lnTo>
                    <a:pt x="970" y="406"/>
                  </a:lnTo>
                  <a:lnTo>
                    <a:pt x="976" y="408"/>
                  </a:lnTo>
                  <a:lnTo>
                    <a:pt x="986" y="418"/>
                  </a:lnTo>
                  <a:lnTo>
                    <a:pt x="992" y="424"/>
                  </a:lnTo>
                  <a:lnTo>
                    <a:pt x="996" y="432"/>
                  </a:lnTo>
                  <a:lnTo>
                    <a:pt x="998" y="442"/>
                  </a:lnTo>
                  <a:lnTo>
                    <a:pt x="996" y="454"/>
                  </a:lnTo>
                  <a:lnTo>
                    <a:pt x="996" y="454"/>
                  </a:lnTo>
                  <a:lnTo>
                    <a:pt x="988" y="472"/>
                  </a:lnTo>
                  <a:lnTo>
                    <a:pt x="978" y="490"/>
                  </a:lnTo>
                  <a:lnTo>
                    <a:pt x="964" y="504"/>
                  </a:lnTo>
                  <a:lnTo>
                    <a:pt x="950" y="514"/>
                  </a:lnTo>
                  <a:lnTo>
                    <a:pt x="950" y="514"/>
                  </a:lnTo>
                  <a:lnTo>
                    <a:pt x="842" y="582"/>
                  </a:lnTo>
                  <a:lnTo>
                    <a:pt x="842" y="582"/>
                  </a:lnTo>
                  <a:lnTo>
                    <a:pt x="766" y="626"/>
                  </a:lnTo>
                  <a:lnTo>
                    <a:pt x="766" y="626"/>
                  </a:lnTo>
                  <a:lnTo>
                    <a:pt x="696" y="670"/>
                  </a:lnTo>
                  <a:lnTo>
                    <a:pt x="628" y="714"/>
                  </a:lnTo>
                  <a:lnTo>
                    <a:pt x="562" y="760"/>
                  </a:lnTo>
                  <a:lnTo>
                    <a:pt x="498" y="810"/>
                  </a:lnTo>
                  <a:lnTo>
                    <a:pt x="436" y="862"/>
                  </a:lnTo>
                  <a:lnTo>
                    <a:pt x="378" y="918"/>
                  </a:lnTo>
                  <a:lnTo>
                    <a:pt x="322" y="978"/>
                  </a:lnTo>
                  <a:lnTo>
                    <a:pt x="266" y="1042"/>
                  </a:lnTo>
                  <a:lnTo>
                    <a:pt x="266" y="1042"/>
                  </a:lnTo>
                  <a:lnTo>
                    <a:pt x="234" y="1084"/>
                  </a:lnTo>
                  <a:lnTo>
                    <a:pt x="206" y="1128"/>
                  </a:lnTo>
                  <a:lnTo>
                    <a:pt x="180" y="1172"/>
                  </a:lnTo>
                  <a:lnTo>
                    <a:pt x="156" y="1218"/>
                  </a:lnTo>
                  <a:lnTo>
                    <a:pt x="156" y="1218"/>
                  </a:lnTo>
                  <a:lnTo>
                    <a:pt x="134" y="1262"/>
                  </a:lnTo>
                  <a:lnTo>
                    <a:pt x="112" y="1308"/>
                  </a:lnTo>
                  <a:lnTo>
                    <a:pt x="92" y="1352"/>
                  </a:lnTo>
                  <a:lnTo>
                    <a:pt x="74" y="1398"/>
                  </a:lnTo>
                  <a:lnTo>
                    <a:pt x="58" y="1444"/>
                  </a:lnTo>
                  <a:lnTo>
                    <a:pt x="44" y="1492"/>
                  </a:lnTo>
                  <a:lnTo>
                    <a:pt x="32" y="1538"/>
                  </a:lnTo>
                  <a:lnTo>
                    <a:pt x="24" y="1588"/>
                  </a:lnTo>
                  <a:lnTo>
                    <a:pt x="24" y="1588"/>
                  </a:lnTo>
                  <a:lnTo>
                    <a:pt x="14" y="1682"/>
                  </a:lnTo>
                  <a:lnTo>
                    <a:pt x="6" y="1778"/>
                  </a:lnTo>
                  <a:lnTo>
                    <a:pt x="2" y="1871"/>
                  </a:lnTo>
                  <a:lnTo>
                    <a:pt x="0" y="1967"/>
                  </a:lnTo>
                  <a:lnTo>
                    <a:pt x="2" y="2061"/>
                  </a:lnTo>
                  <a:lnTo>
                    <a:pt x="6" y="2155"/>
                  </a:lnTo>
                  <a:lnTo>
                    <a:pt x="14" y="2251"/>
                  </a:lnTo>
                  <a:lnTo>
                    <a:pt x="26" y="2347"/>
                  </a:lnTo>
                  <a:lnTo>
                    <a:pt x="26" y="2347"/>
                  </a:lnTo>
                  <a:lnTo>
                    <a:pt x="30" y="2381"/>
                  </a:lnTo>
                  <a:lnTo>
                    <a:pt x="38" y="2413"/>
                  </a:lnTo>
                  <a:lnTo>
                    <a:pt x="46" y="2445"/>
                  </a:lnTo>
                  <a:lnTo>
                    <a:pt x="56" y="2477"/>
                  </a:lnTo>
                  <a:lnTo>
                    <a:pt x="66" y="2507"/>
                  </a:lnTo>
                  <a:lnTo>
                    <a:pt x="78" y="2537"/>
                  </a:lnTo>
                  <a:lnTo>
                    <a:pt x="92" y="2565"/>
                  </a:lnTo>
                  <a:lnTo>
                    <a:pt x="106" y="2593"/>
                  </a:lnTo>
                  <a:lnTo>
                    <a:pt x="122" y="2621"/>
                  </a:lnTo>
                  <a:lnTo>
                    <a:pt x="140" y="2647"/>
                  </a:lnTo>
                  <a:lnTo>
                    <a:pt x="176" y="2699"/>
                  </a:lnTo>
                  <a:lnTo>
                    <a:pt x="218" y="2749"/>
                  </a:lnTo>
                  <a:lnTo>
                    <a:pt x="262" y="2797"/>
                  </a:lnTo>
                  <a:lnTo>
                    <a:pt x="308" y="2843"/>
                  </a:lnTo>
                  <a:lnTo>
                    <a:pt x="358" y="2887"/>
                  </a:lnTo>
                  <a:lnTo>
                    <a:pt x="408" y="2929"/>
                  </a:lnTo>
                  <a:lnTo>
                    <a:pt x="460" y="2971"/>
                  </a:lnTo>
                  <a:lnTo>
                    <a:pt x="568" y="3051"/>
                  </a:lnTo>
                  <a:lnTo>
                    <a:pt x="676" y="3129"/>
                  </a:lnTo>
                  <a:lnTo>
                    <a:pt x="676" y="3129"/>
                  </a:lnTo>
                  <a:lnTo>
                    <a:pt x="710" y="3153"/>
                  </a:lnTo>
                  <a:lnTo>
                    <a:pt x="744" y="3175"/>
                  </a:lnTo>
                  <a:lnTo>
                    <a:pt x="812" y="3213"/>
                  </a:lnTo>
                  <a:lnTo>
                    <a:pt x="880" y="3249"/>
                  </a:lnTo>
                  <a:lnTo>
                    <a:pt x="950" y="3283"/>
                  </a:lnTo>
                  <a:lnTo>
                    <a:pt x="1092" y="3347"/>
                  </a:lnTo>
                  <a:lnTo>
                    <a:pt x="1164" y="3379"/>
                  </a:lnTo>
                  <a:lnTo>
                    <a:pt x="1236" y="3413"/>
                  </a:lnTo>
                  <a:lnTo>
                    <a:pt x="1236" y="3413"/>
                  </a:lnTo>
                  <a:lnTo>
                    <a:pt x="1296" y="3447"/>
                  </a:lnTo>
                  <a:lnTo>
                    <a:pt x="1358" y="3481"/>
                  </a:lnTo>
                  <a:lnTo>
                    <a:pt x="1418" y="3513"/>
                  </a:lnTo>
                  <a:lnTo>
                    <a:pt x="1480" y="3545"/>
                  </a:lnTo>
                  <a:lnTo>
                    <a:pt x="1480" y="3545"/>
                  </a:lnTo>
                  <a:lnTo>
                    <a:pt x="1516" y="3561"/>
                  </a:lnTo>
                  <a:lnTo>
                    <a:pt x="1554" y="3575"/>
                  </a:lnTo>
                  <a:lnTo>
                    <a:pt x="1590" y="3589"/>
                  </a:lnTo>
                  <a:lnTo>
                    <a:pt x="1628" y="3601"/>
                  </a:lnTo>
                  <a:lnTo>
                    <a:pt x="1666" y="3611"/>
                  </a:lnTo>
                  <a:lnTo>
                    <a:pt x="1704" y="3619"/>
                  </a:lnTo>
                  <a:lnTo>
                    <a:pt x="1782" y="3635"/>
                  </a:lnTo>
                  <a:lnTo>
                    <a:pt x="1860" y="3647"/>
                  </a:lnTo>
                  <a:lnTo>
                    <a:pt x="1940" y="3657"/>
                  </a:lnTo>
                  <a:lnTo>
                    <a:pt x="2098" y="3673"/>
                  </a:lnTo>
                  <a:lnTo>
                    <a:pt x="2098" y="3673"/>
                  </a:lnTo>
                  <a:lnTo>
                    <a:pt x="2200" y="3681"/>
                  </a:lnTo>
                  <a:lnTo>
                    <a:pt x="2300" y="3685"/>
                  </a:lnTo>
                  <a:lnTo>
                    <a:pt x="2400" y="3689"/>
                  </a:lnTo>
                  <a:lnTo>
                    <a:pt x="2500" y="3687"/>
                  </a:lnTo>
                  <a:lnTo>
                    <a:pt x="2599" y="3683"/>
                  </a:lnTo>
                  <a:lnTo>
                    <a:pt x="2699" y="3675"/>
                  </a:lnTo>
                  <a:lnTo>
                    <a:pt x="2801" y="3665"/>
                  </a:lnTo>
                  <a:lnTo>
                    <a:pt x="2905" y="3649"/>
                  </a:lnTo>
                  <a:lnTo>
                    <a:pt x="2905" y="3649"/>
                  </a:lnTo>
                  <a:lnTo>
                    <a:pt x="3033" y="3627"/>
                  </a:lnTo>
                  <a:lnTo>
                    <a:pt x="3157" y="3603"/>
                  </a:lnTo>
                  <a:lnTo>
                    <a:pt x="3279" y="3577"/>
                  </a:lnTo>
                  <a:lnTo>
                    <a:pt x="3397" y="3549"/>
                  </a:lnTo>
                  <a:lnTo>
                    <a:pt x="3517" y="3517"/>
                  </a:lnTo>
                  <a:lnTo>
                    <a:pt x="3635" y="3485"/>
                  </a:lnTo>
                  <a:lnTo>
                    <a:pt x="3753" y="3449"/>
                  </a:lnTo>
                  <a:lnTo>
                    <a:pt x="3873" y="3411"/>
                  </a:lnTo>
                  <a:lnTo>
                    <a:pt x="3873" y="3411"/>
                  </a:lnTo>
                  <a:lnTo>
                    <a:pt x="3925" y="3393"/>
                  </a:lnTo>
                  <a:lnTo>
                    <a:pt x="3975" y="3373"/>
                  </a:lnTo>
                  <a:lnTo>
                    <a:pt x="4025" y="3351"/>
                  </a:lnTo>
                  <a:lnTo>
                    <a:pt x="4073" y="3329"/>
                  </a:lnTo>
                  <a:lnTo>
                    <a:pt x="4123" y="3303"/>
                  </a:lnTo>
                  <a:lnTo>
                    <a:pt x="4171" y="3277"/>
                  </a:lnTo>
                  <a:lnTo>
                    <a:pt x="4219" y="3249"/>
                  </a:lnTo>
                  <a:lnTo>
                    <a:pt x="4267" y="3219"/>
                  </a:lnTo>
                  <a:lnTo>
                    <a:pt x="4267" y="3219"/>
                  </a:lnTo>
                  <a:lnTo>
                    <a:pt x="4321" y="3185"/>
                  </a:lnTo>
                  <a:lnTo>
                    <a:pt x="4371" y="3147"/>
                  </a:lnTo>
                  <a:lnTo>
                    <a:pt x="4421" y="3109"/>
                  </a:lnTo>
                  <a:lnTo>
                    <a:pt x="4467" y="3069"/>
                  </a:lnTo>
                  <a:lnTo>
                    <a:pt x="4511" y="3025"/>
                  </a:lnTo>
                  <a:lnTo>
                    <a:pt x="4553" y="2981"/>
                  </a:lnTo>
                  <a:lnTo>
                    <a:pt x="4593" y="2935"/>
                  </a:lnTo>
                  <a:lnTo>
                    <a:pt x="4633" y="2887"/>
                  </a:lnTo>
                  <a:lnTo>
                    <a:pt x="4633" y="2887"/>
                  </a:lnTo>
                  <a:lnTo>
                    <a:pt x="4701" y="2793"/>
                  </a:lnTo>
                  <a:lnTo>
                    <a:pt x="4735" y="2747"/>
                  </a:lnTo>
                  <a:lnTo>
                    <a:pt x="4765" y="2703"/>
                  </a:lnTo>
                  <a:lnTo>
                    <a:pt x="4793" y="2659"/>
                  </a:lnTo>
                  <a:lnTo>
                    <a:pt x="4821" y="2613"/>
                  </a:lnTo>
                  <a:lnTo>
                    <a:pt x="4845" y="2569"/>
                  </a:lnTo>
                  <a:lnTo>
                    <a:pt x="4869" y="2523"/>
                  </a:lnTo>
                  <a:lnTo>
                    <a:pt x="4891" y="2477"/>
                  </a:lnTo>
                  <a:lnTo>
                    <a:pt x="4913" y="2429"/>
                  </a:lnTo>
                  <a:lnTo>
                    <a:pt x="4931" y="2383"/>
                  </a:lnTo>
                  <a:lnTo>
                    <a:pt x="4949" y="2333"/>
                  </a:lnTo>
                  <a:lnTo>
                    <a:pt x="4965" y="2283"/>
                  </a:lnTo>
                  <a:lnTo>
                    <a:pt x="4979" y="2231"/>
                  </a:lnTo>
                  <a:lnTo>
                    <a:pt x="4991" y="2177"/>
                  </a:lnTo>
                  <a:lnTo>
                    <a:pt x="5003" y="2121"/>
                  </a:lnTo>
                  <a:lnTo>
                    <a:pt x="5003" y="2121"/>
                  </a:lnTo>
                  <a:lnTo>
                    <a:pt x="5017" y="2065"/>
                  </a:lnTo>
                  <a:lnTo>
                    <a:pt x="5027" y="2009"/>
                  </a:lnTo>
                  <a:lnTo>
                    <a:pt x="5035" y="1953"/>
                  </a:lnTo>
                  <a:lnTo>
                    <a:pt x="5041" y="1899"/>
                  </a:lnTo>
                  <a:lnTo>
                    <a:pt x="5045" y="1845"/>
                  </a:lnTo>
                  <a:lnTo>
                    <a:pt x="5047" y="1794"/>
                  </a:lnTo>
                  <a:lnTo>
                    <a:pt x="5045" y="1740"/>
                  </a:lnTo>
                  <a:lnTo>
                    <a:pt x="5043" y="1688"/>
                  </a:lnTo>
                  <a:lnTo>
                    <a:pt x="5039" y="1636"/>
                  </a:lnTo>
                  <a:lnTo>
                    <a:pt x="5033" y="1584"/>
                  </a:lnTo>
                  <a:lnTo>
                    <a:pt x="5025" y="1532"/>
                  </a:lnTo>
                  <a:lnTo>
                    <a:pt x="5015" y="1480"/>
                  </a:lnTo>
                  <a:lnTo>
                    <a:pt x="5005" y="1428"/>
                  </a:lnTo>
                  <a:lnTo>
                    <a:pt x="4993" y="1376"/>
                  </a:lnTo>
                  <a:lnTo>
                    <a:pt x="4965" y="1270"/>
                  </a:lnTo>
                  <a:lnTo>
                    <a:pt x="4965" y="1270"/>
                  </a:lnTo>
                  <a:lnTo>
                    <a:pt x="4947" y="1214"/>
                  </a:lnTo>
                  <a:lnTo>
                    <a:pt x="4927" y="1160"/>
                  </a:lnTo>
                  <a:lnTo>
                    <a:pt x="4901" y="1104"/>
                  </a:lnTo>
                  <a:lnTo>
                    <a:pt x="4873" y="1050"/>
                  </a:lnTo>
                  <a:lnTo>
                    <a:pt x="4841" y="1000"/>
                  </a:lnTo>
                  <a:lnTo>
                    <a:pt x="4823" y="974"/>
                  </a:lnTo>
                  <a:lnTo>
                    <a:pt x="4805" y="952"/>
                  </a:lnTo>
                  <a:lnTo>
                    <a:pt x="4785" y="928"/>
                  </a:lnTo>
                  <a:lnTo>
                    <a:pt x="4765" y="906"/>
                  </a:lnTo>
                  <a:lnTo>
                    <a:pt x="4743" y="886"/>
                  </a:lnTo>
                  <a:lnTo>
                    <a:pt x="4723" y="868"/>
                  </a:lnTo>
                  <a:lnTo>
                    <a:pt x="4723" y="868"/>
                  </a:lnTo>
                  <a:lnTo>
                    <a:pt x="4615" y="782"/>
                  </a:lnTo>
                  <a:lnTo>
                    <a:pt x="4561" y="742"/>
                  </a:lnTo>
                  <a:lnTo>
                    <a:pt x="4507" y="704"/>
                  </a:lnTo>
                  <a:lnTo>
                    <a:pt x="4451" y="666"/>
                  </a:lnTo>
                  <a:lnTo>
                    <a:pt x="4395" y="630"/>
                  </a:lnTo>
                  <a:lnTo>
                    <a:pt x="4337" y="594"/>
                  </a:lnTo>
                  <a:lnTo>
                    <a:pt x="4277" y="560"/>
                  </a:lnTo>
                  <a:lnTo>
                    <a:pt x="4277" y="560"/>
                  </a:lnTo>
                  <a:lnTo>
                    <a:pt x="4193" y="514"/>
                  </a:lnTo>
                  <a:lnTo>
                    <a:pt x="4109" y="470"/>
                  </a:lnTo>
                  <a:lnTo>
                    <a:pt x="4109" y="470"/>
                  </a:lnTo>
                  <a:close/>
                </a:path>
              </a:pathLst>
            </a:custGeom>
            <a:noFill/>
            <a:ln w="9525">
              <a:solidFill>
                <a:srgbClr val="FFB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4103" name="Freeform 7"/>
          <p:cNvSpPr>
            <a:spLocks/>
          </p:cNvSpPr>
          <p:nvPr/>
        </p:nvSpPr>
        <p:spPr bwMode="auto">
          <a:xfrm>
            <a:off x="2003426" y="596903"/>
            <a:ext cx="8107364" cy="5834063"/>
          </a:xfrm>
          <a:custGeom>
            <a:avLst/>
            <a:gdLst>
              <a:gd name="T0" fmla="*/ 4025 w 5107"/>
              <a:gd name="T1" fmla="*/ 308 h 3675"/>
              <a:gd name="T2" fmla="*/ 4027 w 5107"/>
              <a:gd name="T3" fmla="*/ 336 h 3675"/>
              <a:gd name="T4" fmla="*/ 4067 w 5107"/>
              <a:gd name="T5" fmla="*/ 368 h 3675"/>
              <a:gd name="T6" fmla="*/ 4151 w 5107"/>
              <a:gd name="T7" fmla="*/ 410 h 3675"/>
              <a:gd name="T8" fmla="*/ 4329 w 5107"/>
              <a:gd name="T9" fmla="*/ 502 h 3675"/>
              <a:gd name="T10" fmla="*/ 4505 w 5107"/>
              <a:gd name="T11" fmla="*/ 610 h 3675"/>
              <a:gd name="T12" fmla="*/ 4779 w 5107"/>
              <a:gd name="T13" fmla="*/ 816 h 3675"/>
              <a:gd name="T14" fmla="*/ 4843 w 5107"/>
              <a:gd name="T15" fmla="*/ 876 h 3675"/>
              <a:gd name="T16" fmla="*/ 4931 w 5107"/>
              <a:gd name="T17" fmla="*/ 1000 h 3675"/>
              <a:gd name="T18" fmla="*/ 5025 w 5107"/>
              <a:gd name="T19" fmla="*/ 1222 h 3675"/>
              <a:gd name="T20" fmla="*/ 5077 w 5107"/>
              <a:gd name="T21" fmla="*/ 1436 h 3675"/>
              <a:gd name="T22" fmla="*/ 5105 w 5107"/>
              <a:gd name="T23" fmla="*/ 1648 h 3675"/>
              <a:gd name="T24" fmla="*/ 5103 w 5107"/>
              <a:gd name="T25" fmla="*/ 1861 h 3675"/>
              <a:gd name="T26" fmla="*/ 5063 w 5107"/>
              <a:gd name="T27" fmla="*/ 2085 h 3675"/>
              <a:gd name="T28" fmla="*/ 5025 w 5107"/>
              <a:gd name="T29" fmla="*/ 2249 h 3675"/>
              <a:gd name="T30" fmla="*/ 4951 w 5107"/>
              <a:gd name="T31" fmla="*/ 2447 h 3675"/>
              <a:gd name="T32" fmla="*/ 4851 w 5107"/>
              <a:gd name="T33" fmla="*/ 2631 h 3675"/>
              <a:gd name="T34" fmla="*/ 4689 w 5107"/>
              <a:gd name="T35" fmla="*/ 2861 h 3675"/>
              <a:gd name="T36" fmla="*/ 4565 w 5107"/>
              <a:gd name="T37" fmla="*/ 3003 h 3675"/>
              <a:gd name="T38" fmla="*/ 4373 w 5107"/>
              <a:gd name="T39" fmla="*/ 3165 h 3675"/>
              <a:gd name="T40" fmla="*/ 4221 w 5107"/>
              <a:gd name="T41" fmla="*/ 3259 h 3675"/>
              <a:gd name="T42" fmla="*/ 4023 w 5107"/>
              <a:gd name="T43" fmla="*/ 3355 h 3675"/>
              <a:gd name="T44" fmla="*/ 3799 w 5107"/>
              <a:gd name="T45" fmla="*/ 3433 h 3675"/>
              <a:gd name="T46" fmla="*/ 3317 w 5107"/>
              <a:gd name="T47" fmla="*/ 3563 h 3675"/>
              <a:gd name="T48" fmla="*/ 2941 w 5107"/>
              <a:gd name="T49" fmla="*/ 3635 h 3675"/>
              <a:gd name="T50" fmla="*/ 2530 w 5107"/>
              <a:gd name="T51" fmla="*/ 3675 h 3675"/>
              <a:gd name="T52" fmla="*/ 2124 w 5107"/>
              <a:gd name="T53" fmla="*/ 3659 h 3675"/>
              <a:gd name="T54" fmla="*/ 1804 w 5107"/>
              <a:gd name="T55" fmla="*/ 3621 h 3675"/>
              <a:gd name="T56" fmla="*/ 1610 w 5107"/>
              <a:gd name="T57" fmla="*/ 3573 h 3675"/>
              <a:gd name="T58" fmla="*/ 1498 w 5107"/>
              <a:gd name="T59" fmla="*/ 3529 h 3675"/>
              <a:gd name="T60" fmla="*/ 1250 w 5107"/>
              <a:gd name="T61" fmla="*/ 3397 h 3675"/>
              <a:gd name="T62" fmla="*/ 962 w 5107"/>
              <a:gd name="T63" fmla="*/ 3265 h 3675"/>
              <a:gd name="T64" fmla="*/ 718 w 5107"/>
              <a:gd name="T65" fmla="*/ 3133 h 3675"/>
              <a:gd name="T66" fmla="*/ 466 w 5107"/>
              <a:gd name="T67" fmla="*/ 2947 h 3675"/>
              <a:gd name="T68" fmla="*/ 264 w 5107"/>
              <a:gd name="T69" fmla="*/ 2771 h 3675"/>
              <a:gd name="T70" fmla="*/ 124 w 5107"/>
              <a:gd name="T71" fmla="*/ 2593 h 3675"/>
              <a:gd name="T72" fmla="*/ 66 w 5107"/>
              <a:gd name="T73" fmla="*/ 2477 h 3675"/>
              <a:gd name="T74" fmla="*/ 30 w 5107"/>
              <a:gd name="T75" fmla="*/ 2349 h 3675"/>
              <a:gd name="T76" fmla="*/ 6 w 5107"/>
              <a:gd name="T77" fmla="*/ 2121 h 3675"/>
              <a:gd name="T78" fmla="*/ 6 w 5107"/>
              <a:gd name="T79" fmla="*/ 1738 h 3675"/>
              <a:gd name="T80" fmla="*/ 32 w 5107"/>
              <a:gd name="T81" fmla="*/ 1496 h 3675"/>
              <a:gd name="T82" fmla="*/ 92 w 5107"/>
              <a:gd name="T83" fmla="*/ 1306 h 3675"/>
              <a:gd name="T84" fmla="*/ 158 w 5107"/>
              <a:gd name="T85" fmla="*/ 1170 h 3675"/>
              <a:gd name="T86" fmla="*/ 270 w 5107"/>
              <a:gd name="T87" fmla="*/ 992 h 3675"/>
              <a:gd name="T88" fmla="*/ 442 w 5107"/>
              <a:gd name="T89" fmla="*/ 808 h 3675"/>
              <a:gd name="T90" fmla="*/ 704 w 5107"/>
              <a:gd name="T91" fmla="*/ 614 h 3675"/>
              <a:gd name="T92" fmla="*/ 860 w 5107"/>
              <a:gd name="T93" fmla="*/ 524 h 3675"/>
              <a:gd name="T94" fmla="*/ 986 w 5107"/>
              <a:gd name="T95" fmla="*/ 446 h 3675"/>
              <a:gd name="T96" fmla="*/ 1004 w 5107"/>
              <a:gd name="T97" fmla="*/ 424 h 3675"/>
              <a:gd name="T98" fmla="*/ 1010 w 5107"/>
              <a:gd name="T99" fmla="*/ 402 h 3675"/>
              <a:gd name="T100" fmla="*/ 994 w 5107"/>
              <a:gd name="T101" fmla="*/ 378 h 3675"/>
              <a:gd name="T102" fmla="*/ 932 w 5107"/>
              <a:gd name="T103" fmla="*/ 322 h 3675"/>
              <a:gd name="T104" fmla="*/ 902 w 5107"/>
              <a:gd name="T105" fmla="*/ 260 h 3675"/>
              <a:gd name="T106" fmla="*/ 894 w 5107"/>
              <a:gd name="T107" fmla="*/ 182 h 3675"/>
              <a:gd name="T108" fmla="*/ 918 w 5107"/>
              <a:gd name="T109" fmla="*/ 108 h 3675"/>
              <a:gd name="T110" fmla="*/ 968 w 5107"/>
              <a:gd name="T111" fmla="*/ 46 h 3675"/>
              <a:gd name="T112" fmla="*/ 1020 w 5107"/>
              <a:gd name="T113" fmla="*/ 14 h 3675"/>
              <a:gd name="T114" fmla="*/ 1098 w 5107"/>
              <a:gd name="T115" fmla="*/ 0 h 3675"/>
              <a:gd name="T116" fmla="*/ 1174 w 5107"/>
              <a:gd name="T117" fmla="*/ 14 h 3675"/>
              <a:gd name="T118" fmla="*/ 1240 w 5107"/>
              <a:gd name="T119" fmla="*/ 58 h 3675"/>
              <a:gd name="T120" fmla="*/ 1276 w 5107"/>
              <a:gd name="T121" fmla="*/ 108 h 3675"/>
              <a:gd name="T122" fmla="*/ 1300 w 5107"/>
              <a:gd name="T123" fmla="*/ 210 h 3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7" h="3675">
                <a:moveTo>
                  <a:pt x="4035" y="294"/>
                </a:moveTo>
                <a:lnTo>
                  <a:pt x="4035" y="294"/>
                </a:lnTo>
                <a:lnTo>
                  <a:pt x="4029" y="300"/>
                </a:lnTo>
                <a:lnTo>
                  <a:pt x="4025" y="308"/>
                </a:lnTo>
                <a:lnTo>
                  <a:pt x="4025" y="316"/>
                </a:lnTo>
                <a:lnTo>
                  <a:pt x="4023" y="324"/>
                </a:lnTo>
                <a:lnTo>
                  <a:pt x="4023" y="324"/>
                </a:lnTo>
                <a:lnTo>
                  <a:pt x="4027" y="336"/>
                </a:lnTo>
                <a:lnTo>
                  <a:pt x="4031" y="340"/>
                </a:lnTo>
                <a:lnTo>
                  <a:pt x="4035" y="344"/>
                </a:lnTo>
                <a:lnTo>
                  <a:pt x="4035" y="344"/>
                </a:lnTo>
                <a:lnTo>
                  <a:pt x="4067" y="368"/>
                </a:lnTo>
                <a:lnTo>
                  <a:pt x="4067" y="368"/>
                </a:lnTo>
                <a:lnTo>
                  <a:pt x="4087" y="380"/>
                </a:lnTo>
                <a:lnTo>
                  <a:pt x="4107" y="390"/>
                </a:lnTo>
                <a:lnTo>
                  <a:pt x="4151" y="410"/>
                </a:lnTo>
                <a:lnTo>
                  <a:pt x="4151" y="410"/>
                </a:lnTo>
                <a:lnTo>
                  <a:pt x="4239" y="454"/>
                </a:lnTo>
                <a:lnTo>
                  <a:pt x="4285" y="478"/>
                </a:lnTo>
                <a:lnTo>
                  <a:pt x="4329" y="502"/>
                </a:lnTo>
                <a:lnTo>
                  <a:pt x="4329" y="502"/>
                </a:lnTo>
                <a:lnTo>
                  <a:pt x="4389" y="538"/>
                </a:lnTo>
                <a:lnTo>
                  <a:pt x="4447" y="574"/>
                </a:lnTo>
                <a:lnTo>
                  <a:pt x="4505" y="610"/>
                </a:lnTo>
                <a:lnTo>
                  <a:pt x="4561" y="648"/>
                </a:lnTo>
                <a:lnTo>
                  <a:pt x="4615" y="688"/>
                </a:lnTo>
                <a:lnTo>
                  <a:pt x="4671" y="728"/>
                </a:lnTo>
                <a:lnTo>
                  <a:pt x="4779" y="816"/>
                </a:lnTo>
                <a:lnTo>
                  <a:pt x="4779" y="816"/>
                </a:lnTo>
                <a:lnTo>
                  <a:pt x="4801" y="834"/>
                </a:lnTo>
                <a:lnTo>
                  <a:pt x="4823" y="854"/>
                </a:lnTo>
                <a:lnTo>
                  <a:pt x="4843" y="876"/>
                </a:lnTo>
                <a:lnTo>
                  <a:pt x="4863" y="900"/>
                </a:lnTo>
                <a:lnTo>
                  <a:pt x="4881" y="924"/>
                </a:lnTo>
                <a:lnTo>
                  <a:pt x="4899" y="948"/>
                </a:lnTo>
                <a:lnTo>
                  <a:pt x="4931" y="1000"/>
                </a:lnTo>
                <a:lnTo>
                  <a:pt x="4961" y="1054"/>
                </a:lnTo>
                <a:lnTo>
                  <a:pt x="4987" y="1110"/>
                </a:lnTo>
                <a:lnTo>
                  <a:pt x="5007" y="1166"/>
                </a:lnTo>
                <a:lnTo>
                  <a:pt x="5025" y="1222"/>
                </a:lnTo>
                <a:lnTo>
                  <a:pt x="5025" y="1222"/>
                </a:lnTo>
                <a:lnTo>
                  <a:pt x="5053" y="1330"/>
                </a:lnTo>
                <a:lnTo>
                  <a:pt x="5065" y="1382"/>
                </a:lnTo>
                <a:lnTo>
                  <a:pt x="5077" y="1436"/>
                </a:lnTo>
                <a:lnTo>
                  <a:pt x="5085" y="1488"/>
                </a:lnTo>
                <a:lnTo>
                  <a:pt x="5093" y="1542"/>
                </a:lnTo>
                <a:lnTo>
                  <a:pt x="5099" y="1594"/>
                </a:lnTo>
                <a:lnTo>
                  <a:pt x="5105" y="1648"/>
                </a:lnTo>
                <a:lnTo>
                  <a:pt x="5107" y="1700"/>
                </a:lnTo>
                <a:lnTo>
                  <a:pt x="5107" y="1754"/>
                </a:lnTo>
                <a:lnTo>
                  <a:pt x="5105" y="1807"/>
                </a:lnTo>
                <a:lnTo>
                  <a:pt x="5103" y="1861"/>
                </a:lnTo>
                <a:lnTo>
                  <a:pt x="5097" y="1917"/>
                </a:lnTo>
                <a:lnTo>
                  <a:pt x="5087" y="1971"/>
                </a:lnTo>
                <a:lnTo>
                  <a:pt x="5077" y="2029"/>
                </a:lnTo>
                <a:lnTo>
                  <a:pt x="5063" y="2085"/>
                </a:lnTo>
                <a:lnTo>
                  <a:pt x="5063" y="2085"/>
                </a:lnTo>
                <a:lnTo>
                  <a:pt x="5053" y="2143"/>
                </a:lnTo>
                <a:lnTo>
                  <a:pt x="5039" y="2197"/>
                </a:lnTo>
                <a:lnTo>
                  <a:pt x="5025" y="2249"/>
                </a:lnTo>
                <a:lnTo>
                  <a:pt x="5009" y="2301"/>
                </a:lnTo>
                <a:lnTo>
                  <a:pt x="4991" y="2351"/>
                </a:lnTo>
                <a:lnTo>
                  <a:pt x="4971" y="2399"/>
                </a:lnTo>
                <a:lnTo>
                  <a:pt x="4951" y="2447"/>
                </a:lnTo>
                <a:lnTo>
                  <a:pt x="4929" y="2493"/>
                </a:lnTo>
                <a:lnTo>
                  <a:pt x="4905" y="2539"/>
                </a:lnTo>
                <a:lnTo>
                  <a:pt x="4879" y="2585"/>
                </a:lnTo>
                <a:lnTo>
                  <a:pt x="4851" y="2631"/>
                </a:lnTo>
                <a:lnTo>
                  <a:pt x="4823" y="2675"/>
                </a:lnTo>
                <a:lnTo>
                  <a:pt x="4791" y="2721"/>
                </a:lnTo>
                <a:lnTo>
                  <a:pt x="4759" y="2767"/>
                </a:lnTo>
                <a:lnTo>
                  <a:pt x="4689" y="2861"/>
                </a:lnTo>
                <a:lnTo>
                  <a:pt x="4689" y="2861"/>
                </a:lnTo>
                <a:lnTo>
                  <a:pt x="4649" y="2911"/>
                </a:lnTo>
                <a:lnTo>
                  <a:pt x="4607" y="2959"/>
                </a:lnTo>
                <a:lnTo>
                  <a:pt x="4565" y="3003"/>
                </a:lnTo>
                <a:lnTo>
                  <a:pt x="4521" y="3047"/>
                </a:lnTo>
                <a:lnTo>
                  <a:pt x="4473" y="3087"/>
                </a:lnTo>
                <a:lnTo>
                  <a:pt x="4425" y="3127"/>
                </a:lnTo>
                <a:lnTo>
                  <a:pt x="4373" y="3165"/>
                </a:lnTo>
                <a:lnTo>
                  <a:pt x="4319" y="3201"/>
                </a:lnTo>
                <a:lnTo>
                  <a:pt x="4319" y="3201"/>
                </a:lnTo>
                <a:lnTo>
                  <a:pt x="4269" y="3231"/>
                </a:lnTo>
                <a:lnTo>
                  <a:pt x="4221" y="3259"/>
                </a:lnTo>
                <a:lnTo>
                  <a:pt x="4173" y="3285"/>
                </a:lnTo>
                <a:lnTo>
                  <a:pt x="4123" y="3311"/>
                </a:lnTo>
                <a:lnTo>
                  <a:pt x="4073" y="3333"/>
                </a:lnTo>
                <a:lnTo>
                  <a:pt x="4023" y="3355"/>
                </a:lnTo>
                <a:lnTo>
                  <a:pt x="3973" y="3375"/>
                </a:lnTo>
                <a:lnTo>
                  <a:pt x="3919" y="3393"/>
                </a:lnTo>
                <a:lnTo>
                  <a:pt x="3919" y="3393"/>
                </a:lnTo>
                <a:lnTo>
                  <a:pt x="3799" y="3433"/>
                </a:lnTo>
                <a:lnTo>
                  <a:pt x="3679" y="3469"/>
                </a:lnTo>
                <a:lnTo>
                  <a:pt x="3559" y="3503"/>
                </a:lnTo>
                <a:lnTo>
                  <a:pt x="3439" y="3533"/>
                </a:lnTo>
                <a:lnTo>
                  <a:pt x="3317" y="3563"/>
                </a:lnTo>
                <a:lnTo>
                  <a:pt x="3195" y="3589"/>
                </a:lnTo>
                <a:lnTo>
                  <a:pt x="3069" y="3613"/>
                </a:lnTo>
                <a:lnTo>
                  <a:pt x="2941" y="3635"/>
                </a:lnTo>
                <a:lnTo>
                  <a:pt x="2941" y="3635"/>
                </a:lnTo>
                <a:lnTo>
                  <a:pt x="2835" y="3651"/>
                </a:lnTo>
                <a:lnTo>
                  <a:pt x="2733" y="3663"/>
                </a:lnTo>
                <a:lnTo>
                  <a:pt x="2631" y="3671"/>
                </a:lnTo>
                <a:lnTo>
                  <a:pt x="2530" y="3675"/>
                </a:lnTo>
                <a:lnTo>
                  <a:pt x="2430" y="3675"/>
                </a:lnTo>
                <a:lnTo>
                  <a:pt x="2328" y="3673"/>
                </a:lnTo>
                <a:lnTo>
                  <a:pt x="2226" y="3667"/>
                </a:lnTo>
                <a:lnTo>
                  <a:pt x="2124" y="3659"/>
                </a:lnTo>
                <a:lnTo>
                  <a:pt x="2124" y="3659"/>
                </a:lnTo>
                <a:lnTo>
                  <a:pt x="1962" y="3645"/>
                </a:lnTo>
                <a:lnTo>
                  <a:pt x="1884" y="3635"/>
                </a:lnTo>
                <a:lnTo>
                  <a:pt x="1804" y="3621"/>
                </a:lnTo>
                <a:lnTo>
                  <a:pt x="1726" y="3607"/>
                </a:lnTo>
                <a:lnTo>
                  <a:pt x="1686" y="3597"/>
                </a:lnTo>
                <a:lnTo>
                  <a:pt x="1648" y="3585"/>
                </a:lnTo>
                <a:lnTo>
                  <a:pt x="1610" y="3573"/>
                </a:lnTo>
                <a:lnTo>
                  <a:pt x="1572" y="3561"/>
                </a:lnTo>
                <a:lnTo>
                  <a:pt x="1534" y="3545"/>
                </a:lnTo>
                <a:lnTo>
                  <a:pt x="1498" y="3529"/>
                </a:lnTo>
                <a:lnTo>
                  <a:pt x="1498" y="3529"/>
                </a:lnTo>
                <a:lnTo>
                  <a:pt x="1434" y="3499"/>
                </a:lnTo>
                <a:lnTo>
                  <a:pt x="1374" y="3465"/>
                </a:lnTo>
                <a:lnTo>
                  <a:pt x="1312" y="3431"/>
                </a:lnTo>
                <a:lnTo>
                  <a:pt x="1250" y="3397"/>
                </a:lnTo>
                <a:lnTo>
                  <a:pt x="1250" y="3397"/>
                </a:lnTo>
                <a:lnTo>
                  <a:pt x="1178" y="3361"/>
                </a:lnTo>
                <a:lnTo>
                  <a:pt x="1106" y="3329"/>
                </a:lnTo>
                <a:lnTo>
                  <a:pt x="962" y="3265"/>
                </a:lnTo>
                <a:lnTo>
                  <a:pt x="890" y="3231"/>
                </a:lnTo>
                <a:lnTo>
                  <a:pt x="820" y="3195"/>
                </a:lnTo>
                <a:lnTo>
                  <a:pt x="752" y="3155"/>
                </a:lnTo>
                <a:lnTo>
                  <a:pt x="718" y="3133"/>
                </a:lnTo>
                <a:lnTo>
                  <a:pt x="684" y="3109"/>
                </a:lnTo>
                <a:lnTo>
                  <a:pt x="684" y="3109"/>
                </a:lnTo>
                <a:lnTo>
                  <a:pt x="574" y="3029"/>
                </a:lnTo>
                <a:lnTo>
                  <a:pt x="466" y="2947"/>
                </a:lnTo>
                <a:lnTo>
                  <a:pt x="412" y="2905"/>
                </a:lnTo>
                <a:lnTo>
                  <a:pt x="362" y="2863"/>
                </a:lnTo>
                <a:lnTo>
                  <a:pt x="312" y="2817"/>
                </a:lnTo>
                <a:lnTo>
                  <a:pt x="264" y="2771"/>
                </a:lnTo>
                <a:lnTo>
                  <a:pt x="220" y="2723"/>
                </a:lnTo>
                <a:lnTo>
                  <a:pt x="178" y="2673"/>
                </a:lnTo>
                <a:lnTo>
                  <a:pt x="142" y="2621"/>
                </a:lnTo>
                <a:lnTo>
                  <a:pt x="124" y="2593"/>
                </a:lnTo>
                <a:lnTo>
                  <a:pt x="108" y="2565"/>
                </a:lnTo>
                <a:lnTo>
                  <a:pt x="92" y="2537"/>
                </a:lnTo>
                <a:lnTo>
                  <a:pt x="80" y="2507"/>
                </a:lnTo>
                <a:lnTo>
                  <a:pt x="66" y="2477"/>
                </a:lnTo>
                <a:lnTo>
                  <a:pt x="56" y="2447"/>
                </a:lnTo>
                <a:lnTo>
                  <a:pt x="46" y="2415"/>
                </a:lnTo>
                <a:lnTo>
                  <a:pt x="38" y="2381"/>
                </a:lnTo>
                <a:lnTo>
                  <a:pt x="30" y="2349"/>
                </a:lnTo>
                <a:lnTo>
                  <a:pt x="26" y="2315"/>
                </a:lnTo>
                <a:lnTo>
                  <a:pt x="26" y="2315"/>
                </a:lnTo>
                <a:lnTo>
                  <a:pt x="14" y="2217"/>
                </a:lnTo>
                <a:lnTo>
                  <a:pt x="6" y="2121"/>
                </a:lnTo>
                <a:lnTo>
                  <a:pt x="2" y="2025"/>
                </a:lnTo>
                <a:lnTo>
                  <a:pt x="0" y="1929"/>
                </a:lnTo>
                <a:lnTo>
                  <a:pt x="2" y="1833"/>
                </a:lnTo>
                <a:lnTo>
                  <a:pt x="6" y="1738"/>
                </a:lnTo>
                <a:lnTo>
                  <a:pt x="14" y="1642"/>
                </a:lnTo>
                <a:lnTo>
                  <a:pt x="24" y="1544"/>
                </a:lnTo>
                <a:lnTo>
                  <a:pt x="24" y="1544"/>
                </a:lnTo>
                <a:lnTo>
                  <a:pt x="32" y="1496"/>
                </a:lnTo>
                <a:lnTo>
                  <a:pt x="44" y="1448"/>
                </a:lnTo>
                <a:lnTo>
                  <a:pt x="58" y="1400"/>
                </a:lnTo>
                <a:lnTo>
                  <a:pt x="74" y="1352"/>
                </a:lnTo>
                <a:lnTo>
                  <a:pt x="92" y="1306"/>
                </a:lnTo>
                <a:lnTo>
                  <a:pt x="114" y="1260"/>
                </a:lnTo>
                <a:lnTo>
                  <a:pt x="134" y="1216"/>
                </a:lnTo>
                <a:lnTo>
                  <a:pt x="158" y="1170"/>
                </a:lnTo>
                <a:lnTo>
                  <a:pt x="158" y="1170"/>
                </a:lnTo>
                <a:lnTo>
                  <a:pt x="182" y="1124"/>
                </a:lnTo>
                <a:lnTo>
                  <a:pt x="208" y="1078"/>
                </a:lnTo>
                <a:lnTo>
                  <a:pt x="238" y="1034"/>
                </a:lnTo>
                <a:lnTo>
                  <a:pt x="270" y="992"/>
                </a:lnTo>
                <a:lnTo>
                  <a:pt x="270" y="992"/>
                </a:lnTo>
                <a:lnTo>
                  <a:pt x="324" y="926"/>
                </a:lnTo>
                <a:lnTo>
                  <a:pt x="382" y="866"/>
                </a:lnTo>
                <a:lnTo>
                  <a:pt x="442" y="808"/>
                </a:lnTo>
                <a:lnTo>
                  <a:pt x="504" y="756"/>
                </a:lnTo>
                <a:lnTo>
                  <a:pt x="568" y="706"/>
                </a:lnTo>
                <a:lnTo>
                  <a:pt x="634" y="658"/>
                </a:lnTo>
                <a:lnTo>
                  <a:pt x="704" y="614"/>
                </a:lnTo>
                <a:lnTo>
                  <a:pt x="776" y="570"/>
                </a:lnTo>
                <a:lnTo>
                  <a:pt x="776" y="570"/>
                </a:lnTo>
                <a:lnTo>
                  <a:pt x="860" y="524"/>
                </a:lnTo>
                <a:lnTo>
                  <a:pt x="860" y="524"/>
                </a:lnTo>
                <a:lnTo>
                  <a:pt x="914" y="494"/>
                </a:lnTo>
                <a:lnTo>
                  <a:pt x="966" y="462"/>
                </a:lnTo>
                <a:lnTo>
                  <a:pt x="966" y="462"/>
                </a:lnTo>
                <a:lnTo>
                  <a:pt x="986" y="446"/>
                </a:lnTo>
                <a:lnTo>
                  <a:pt x="986" y="446"/>
                </a:lnTo>
                <a:lnTo>
                  <a:pt x="996" y="436"/>
                </a:lnTo>
                <a:lnTo>
                  <a:pt x="1004" y="424"/>
                </a:lnTo>
                <a:lnTo>
                  <a:pt x="1004" y="424"/>
                </a:lnTo>
                <a:lnTo>
                  <a:pt x="1008" y="418"/>
                </a:lnTo>
                <a:lnTo>
                  <a:pt x="1010" y="412"/>
                </a:lnTo>
                <a:lnTo>
                  <a:pt x="1010" y="412"/>
                </a:lnTo>
                <a:lnTo>
                  <a:pt x="1010" y="402"/>
                </a:lnTo>
                <a:lnTo>
                  <a:pt x="1008" y="394"/>
                </a:lnTo>
                <a:lnTo>
                  <a:pt x="1008" y="394"/>
                </a:lnTo>
                <a:lnTo>
                  <a:pt x="1004" y="386"/>
                </a:lnTo>
                <a:lnTo>
                  <a:pt x="994" y="378"/>
                </a:lnTo>
                <a:lnTo>
                  <a:pt x="994" y="378"/>
                </a:lnTo>
                <a:lnTo>
                  <a:pt x="970" y="362"/>
                </a:lnTo>
                <a:lnTo>
                  <a:pt x="950" y="344"/>
                </a:lnTo>
                <a:lnTo>
                  <a:pt x="932" y="322"/>
                </a:lnTo>
                <a:lnTo>
                  <a:pt x="918" y="298"/>
                </a:lnTo>
                <a:lnTo>
                  <a:pt x="918" y="298"/>
                </a:lnTo>
                <a:lnTo>
                  <a:pt x="908" y="280"/>
                </a:lnTo>
                <a:lnTo>
                  <a:pt x="902" y="260"/>
                </a:lnTo>
                <a:lnTo>
                  <a:pt x="898" y="242"/>
                </a:lnTo>
                <a:lnTo>
                  <a:pt x="894" y="222"/>
                </a:lnTo>
                <a:lnTo>
                  <a:pt x="894" y="202"/>
                </a:lnTo>
                <a:lnTo>
                  <a:pt x="894" y="182"/>
                </a:lnTo>
                <a:lnTo>
                  <a:pt x="898" y="162"/>
                </a:lnTo>
                <a:lnTo>
                  <a:pt x="902" y="144"/>
                </a:lnTo>
                <a:lnTo>
                  <a:pt x="910" y="126"/>
                </a:lnTo>
                <a:lnTo>
                  <a:pt x="918" y="108"/>
                </a:lnTo>
                <a:lnTo>
                  <a:pt x="928" y="90"/>
                </a:lnTo>
                <a:lnTo>
                  <a:pt x="940" y="74"/>
                </a:lnTo>
                <a:lnTo>
                  <a:pt x="952" y="60"/>
                </a:lnTo>
                <a:lnTo>
                  <a:pt x="968" y="46"/>
                </a:lnTo>
                <a:lnTo>
                  <a:pt x="984" y="34"/>
                </a:lnTo>
                <a:lnTo>
                  <a:pt x="1002" y="24"/>
                </a:lnTo>
                <a:lnTo>
                  <a:pt x="1002" y="24"/>
                </a:lnTo>
                <a:lnTo>
                  <a:pt x="1020" y="14"/>
                </a:lnTo>
                <a:lnTo>
                  <a:pt x="1040" y="8"/>
                </a:lnTo>
                <a:lnTo>
                  <a:pt x="1060" y="2"/>
                </a:lnTo>
                <a:lnTo>
                  <a:pt x="1078" y="0"/>
                </a:lnTo>
                <a:lnTo>
                  <a:pt x="1098" y="0"/>
                </a:lnTo>
                <a:lnTo>
                  <a:pt x="1118" y="0"/>
                </a:lnTo>
                <a:lnTo>
                  <a:pt x="1138" y="4"/>
                </a:lnTo>
                <a:lnTo>
                  <a:pt x="1156" y="8"/>
                </a:lnTo>
                <a:lnTo>
                  <a:pt x="1174" y="14"/>
                </a:lnTo>
                <a:lnTo>
                  <a:pt x="1192" y="22"/>
                </a:lnTo>
                <a:lnTo>
                  <a:pt x="1210" y="32"/>
                </a:lnTo>
                <a:lnTo>
                  <a:pt x="1226" y="44"/>
                </a:lnTo>
                <a:lnTo>
                  <a:pt x="1240" y="58"/>
                </a:lnTo>
                <a:lnTo>
                  <a:pt x="1254" y="72"/>
                </a:lnTo>
                <a:lnTo>
                  <a:pt x="1266" y="90"/>
                </a:lnTo>
                <a:lnTo>
                  <a:pt x="1276" y="108"/>
                </a:lnTo>
                <a:lnTo>
                  <a:pt x="1276" y="108"/>
                </a:lnTo>
                <a:lnTo>
                  <a:pt x="1288" y="132"/>
                </a:lnTo>
                <a:lnTo>
                  <a:pt x="1296" y="158"/>
                </a:lnTo>
                <a:lnTo>
                  <a:pt x="1300" y="184"/>
                </a:lnTo>
                <a:lnTo>
                  <a:pt x="1300" y="210"/>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4" name="Line 8"/>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5" name="Line 9"/>
          <p:cNvSpPr>
            <a:spLocks noChangeShapeType="1"/>
          </p:cNvSpPr>
          <p:nvPr/>
        </p:nvSpPr>
        <p:spPr bwMode="auto">
          <a:xfrm>
            <a:off x="3759203" y="9302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nvGrpSpPr>
          <p:cNvPr id="4106" name="Group 10"/>
          <p:cNvGrpSpPr>
            <a:grpSpLocks/>
          </p:cNvGrpSpPr>
          <p:nvPr/>
        </p:nvGrpSpPr>
        <p:grpSpPr bwMode="auto">
          <a:xfrm>
            <a:off x="3492504" y="666750"/>
            <a:ext cx="815975" cy="844550"/>
            <a:chOff x="1240" y="420"/>
            <a:chExt cx="514" cy="532"/>
          </a:xfrm>
        </p:grpSpPr>
        <p:sp>
          <p:nvSpPr>
            <p:cNvPr id="4107" name="Line 11"/>
            <p:cNvSpPr>
              <a:spLocks noChangeShapeType="1"/>
            </p:cNvSpPr>
            <p:nvPr/>
          </p:nvSpPr>
          <p:spPr bwMode="auto">
            <a:xfrm>
              <a:off x="1404" y="582"/>
              <a:ext cx="1" cy="1"/>
            </a:xfrm>
            <a:prstGeom prst="line">
              <a:avLst/>
            </a:prstGeom>
            <a:noFill/>
            <a:ln w="12700">
              <a:solidFill>
                <a:srgbClr val="F9354C"/>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8" name="Line 12"/>
            <p:cNvSpPr>
              <a:spLocks noChangeShapeType="1"/>
            </p:cNvSpPr>
            <p:nvPr/>
          </p:nvSpPr>
          <p:spPr bwMode="auto">
            <a:xfrm>
              <a:off x="1406" y="584"/>
              <a:ext cx="1" cy="1"/>
            </a:xfrm>
            <a:prstGeom prst="line">
              <a:avLst/>
            </a:prstGeom>
            <a:noFill/>
            <a:ln w="9525">
              <a:solidFill>
                <a:srgbClr val="FFB3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09" name="Line 13"/>
            <p:cNvSpPr>
              <a:spLocks noChangeShapeType="1"/>
            </p:cNvSpPr>
            <p:nvPr/>
          </p:nvSpPr>
          <p:spPr bwMode="auto">
            <a:xfrm>
              <a:off x="1402" y="580"/>
              <a:ext cx="1" cy="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0" name="Freeform 14"/>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1" name="Freeform 15"/>
            <p:cNvSpPr>
              <a:spLocks/>
            </p:cNvSpPr>
            <p:nvPr/>
          </p:nvSpPr>
          <p:spPr bwMode="auto">
            <a:xfrm>
              <a:off x="1354" y="426"/>
              <a:ext cx="16" cy="18"/>
            </a:xfrm>
            <a:custGeom>
              <a:avLst/>
              <a:gdLst>
                <a:gd name="T0" fmla="*/ 10 w 16"/>
                <a:gd name="T1" fmla="*/ 16 h 18"/>
                <a:gd name="T2" fmla="*/ 10 w 16"/>
                <a:gd name="T3" fmla="*/ 16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10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6 h 18"/>
                <a:gd name="T42" fmla="*/ 10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6"/>
                  </a:moveTo>
                  <a:lnTo>
                    <a:pt x="10" y="16"/>
                  </a:lnTo>
                  <a:lnTo>
                    <a:pt x="8" y="18"/>
                  </a:lnTo>
                  <a:lnTo>
                    <a:pt x="4" y="16"/>
                  </a:lnTo>
                  <a:lnTo>
                    <a:pt x="2" y="14"/>
                  </a:lnTo>
                  <a:lnTo>
                    <a:pt x="0" y="12"/>
                  </a:lnTo>
                  <a:lnTo>
                    <a:pt x="0" y="12"/>
                  </a:lnTo>
                  <a:lnTo>
                    <a:pt x="0" y="8"/>
                  </a:lnTo>
                  <a:lnTo>
                    <a:pt x="0" y="4"/>
                  </a:lnTo>
                  <a:lnTo>
                    <a:pt x="2" y="2"/>
                  </a:lnTo>
                  <a:lnTo>
                    <a:pt x="6" y="0"/>
                  </a:lnTo>
                  <a:lnTo>
                    <a:pt x="6" y="0"/>
                  </a:lnTo>
                  <a:lnTo>
                    <a:pt x="10" y="0"/>
                  </a:lnTo>
                  <a:lnTo>
                    <a:pt x="12" y="2"/>
                  </a:lnTo>
                  <a:lnTo>
                    <a:pt x="14" y="4"/>
                  </a:lnTo>
                  <a:lnTo>
                    <a:pt x="16" y="6"/>
                  </a:lnTo>
                  <a:lnTo>
                    <a:pt x="16" y="6"/>
                  </a:lnTo>
                  <a:lnTo>
                    <a:pt x="16" y="10"/>
                  </a:lnTo>
                  <a:lnTo>
                    <a:pt x="16" y="12"/>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2" name="Freeform 16"/>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3" name="Freeform 17"/>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4" name="Freeform 18"/>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10 w 16"/>
                <a:gd name="T21" fmla="*/ 0 h 16"/>
                <a:gd name="T22" fmla="*/ 10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2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10" y="0"/>
                  </a:lnTo>
                  <a:lnTo>
                    <a:pt x="10" y="0"/>
                  </a:lnTo>
                  <a:lnTo>
                    <a:pt x="12" y="0"/>
                  </a:lnTo>
                  <a:lnTo>
                    <a:pt x="14" y="2"/>
                  </a:lnTo>
                  <a:lnTo>
                    <a:pt x="16" y="6"/>
                  </a:lnTo>
                  <a:lnTo>
                    <a:pt x="16" y="10"/>
                  </a:lnTo>
                  <a:lnTo>
                    <a:pt x="16" y="10"/>
                  </a:lnTo>
                  <a:lnTo>
                    <a:pt x="16" y="12"/>
                  </a:lnTo>
                  <a:lnTo>
                    <a:pt x="14" y="14"/>
                  </a:lnTo>
                  <a:lnTo>
                    <a:pt x="12"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5" name="Freeform 19"/>
            <p:cNvSpPr>
              <a:spLocks/>
            </p:cNvSpPr>
            <p:nvPr/>
          </p:nvSpPr>
          <p:spPr bwMode="auto">
            <a:xfrm>
              <a:off x="1432" y="422"/>
              <a:ext cx="16" cy="18"/>
            </a:xfrm>
            <a:custGeom>
              <a:avLst/>
              <a:gdLst>
                <a:gd name="T0" fmla="*/ 6 w 16"/>
                <a:gd name="T1" fmla="*/ 18 h 18"/>
                <a:gd name="T2" fmla="*/ 6 w 16"/>
                <a:gd name="T3" fmla="*/ 18 h 18"/>
                <a:gd name="T4" fmla="*/ 2 w 16"/>
                <a:gd name="T5" fmla="*/ 16 h 18"/>
                <a:gd name="T6" fmla="*/ 0 w 16"/>
                <a:gd name="T7" fmla="*/ 14 h 18"/>
                <a:gd name="T8" fmla="*/ 0 w 16"/>
                <a:gd name="T9" fmla="*/ 10 h 18"/>
                <a:gd name="T10" fmla="*/ 0 w 16"/>
                <a:gd name="T11" fmla="*/ 8 h 18"/>
                <a:gd name="T12" fmla="*/ 0 w 16"/>
                <a:gd name="T13" fmla="*/ 8 h 18"/>
                <a:gd name="T14" fmla="*/ 0 w 16"/>
                <a:gd name="T15" fmla="*/ 4 h 18"/>
                <a:gd name="T16" fmla="*/ 2 w 16"/>
                <a:gd name="T17" fmla="*/ 2 h 18"/>
                <a:gd name="T18" fmla="*/ 6 w 16"/>
                <a:gd name="T19" fmla="*/ 0 h 18"/>
                <a:gd name="T20" fmla="*/ 10 w 16"/>
                <a:gd name="T21" fmla="*/ 0 h 18"/>
                <a:gd name="T22" fmla="*/ 10 w 16"/>
                <a:gd name="T23" fmla="*/ 0 h 18"/>
                <a:gd name="T24" fmla="*/ 12 w 16"/>
                <a:gd name="T25" fmla="*/ 2 h 18"/>
                <a:gd name="T26" fmla="*/ 14 w 16"/>
                <a:gd name="T27" fmla="*/ 4 h 18"/>
                <a:gd name="T28" fmla="*/ 16 w 16"/>
                <a:gd name="T29" fmla="*/ 8 h 18"/>
                <a:gd name="T30" fmla="*/ 16 w 16"/>
                <a:gd name="T31" fmla="*/ 10 h 18"/>
                <a:gd name="T32" fmla="*/ 16 w 16"/>
                <a:gd name="T33" fmla="*/ 10 h 18"/>
                <a:gd name="T34" fmla="*/ 14 w 16"/>
                <a:gd name="T35" fmla="*/ 14 h 18"/>
                <a:gd name="T36" fmla="*/ 12 w 16"/>
                <a:gd name="T37" fmla="*/ 16 h 18"/>
                <a:gd name="T38" fmla="*/ 10 w 16"/>
                <a:gd name="T39" fmla="*/ 18 h 18"/>
                <a:gd name="T40" fmla="*/ 6 w 16"/>
                <a:gd name="T41" fmla="*/ 18 h 18"/>
                <a:gd name="T42" fmla="*/ 6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6" y="18"/>
                  </a:moveTo>
                  <a:lnTo>
                    <a:pt x="6" y="18"/>
                  </a:lnTo>
                  <a:lnTo>
                    <a:pt x="2" y="16"/>
                  </a:lnTo>
                  <a:lnTo>
                    <a:pt x="0" y="14"/>
                  </a:lnTo>
                  <a:lnTo>
                    <a:pt x="0" y="10"/>
                  </a:lnTo>
                  <a:lnTo>
                    <a:pt x="0" y="8"/>
                  </a:lnTo>
                  <a:lnTo>
                    <a:pt x="0" y="8"/>
                  </a:lnTo>
                  <a:lnTo>
                    <a:pt x="0" y="4"/>
                  </a:lnTo>
                  <a:lnTo>
                    <a:pt x="2" y="2"/>
                  </a:lnTo>
                  <a:lnTo>
                    <a:pt x="6" y="0"/>
                  </a:lnTo>
                  <a:lnTo>
                    <a:pt x="10" y="0"/>
                  </a:lnTo>
                  <a:lnTo>
                    <a:pt x="10" y="0"/>
                  </a:lnTo>
                  <a:lnTo>
                    <a:pt x="12" y="2"/>
                  </a:lnTo>
                  <a:lnTo>
                    <a:pt x="14" y="4"/>
                  </a:lnTo>
                  <a:lnTo>
                    <a:pt x="16" y="8"/>
                  </a:lnTo>
                  <a:lnTo>
                    <a:pt x="16" y="10"/>
                  </a:lnTo>
                  <a:lnTo>
                    <a:pt x="16" y="10"/>
                  </a:lnTo>
                  <a:lnTo>
                    <a:pt x="14" y="14"/>
                  </a:lnTo>
                  <a:lnTo>
                    <a:pt x="12" y="16"/>
                  </a:lnTo>
                  <a:lnTo>
                    <a:pt x="10"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6" name="Freeform 20"/>
            <p:cNvSpPr>
              <a:spLocks/>
            </p:cNvSpPr>
            <p:nvPr/>
          </p:nvSpPr>
          <p:spPr bwMode="auto">
            <a:xfrm>
              <a:off x="1450" y="428"/>
              <a:ext cx="18" cy="16"/>
            </a:xfrm>
            <a:custGeom>
              <a:avLst/>
              <a:gdLst>
                <a:gd name="T0" fmla="*/ 6 w 18"/>
                <a:gd name="T1" fmla="*/ 16 h 16"/>
                <a:gd name="T2" fmla="*/ 6 w 18"/>
                <a:gd name="T3" fmla="*/ 16 h 16"/>
                <a:gd name="T4" fmla="*/ 4 w 18"/>
                <a:gd name="T5" fmla="*/ 14 h 16"/>
                <a:gd name="T6" fmla="*/ 0 w 18"/>
                <a:gd name="T7" fmla="*/ 12 h 16"/>
                <a:gd name="T8" fmla="*/ 0 w 18"/>
                <a:gd name="T9" fmla="*/ 8 h 16"/>
                <a:gd name="T10" fmla="*/ 0 w 18"/>
                <a:gd name="T11" fmla="*/ 6 h 16"/>
                <a:gd name="T12" fmla="*/ 0 w 18"/>
                <a:gd name="T13" fmla="*/ 6 h 16"/>
                <a:gd name="T14" fmla="*/ 2 w 18"/>
                <a:gd name="T15" fmla="*/ 2 h 16"/>
                <a:gd name="T16" fmla="*/ 4 w 18"/>
                <a:gd name="T17" fmla="*/ 0 h 16"/>
                <a:gd name="T18" fmla="*/ 8 w 18"/>
                <a:gd name="T19" fmla="*/ 0 h 16"/>
                <a:gd name="T20" fmla="*/ 12 w 18"/>
                <a:gd name="T21" fmla="*/ 0 h 16"/>
                <a:gd name="T22" fmla="*/ 12 w 18"/>
                <a:gd name="T23" fmla="*/ 0 h 16"/>
                <a:gd name="T24" fmla="*/ 14 w 18"/>
                <a:gd name="T25" fmla="*/ 2 h 16"/>
                <a:gd name="T26" fmla="*/ 16 w 18"/>
                <a:gd name="T27" fmla="*/ 4 h 16"/>
                <a:gd name="T28" fmla="*/ 18 w 18"/>
                <a:gd name="T29" fmla="*/ 8 h 16"/>
                <a:gd name="T30" fmla="*/ 16 w 18"/>
                <a:gd name="T31" fmla="*/ 10 h 16"/>
                <a:gd name="T32" fmla="*/ 16 w 18"/>
                <a:gd name="T33" fmla="*/ 10 h 16"/>
                <a:gd name="T34" fmla="*/ 16 w 18"/>
                <a:gd name="T35" fmla="*/ 14 h 16"/>
                <a:gd name="T36" fmla="*/ 12 w 18"/>
                <a:gd name="T37" fmla="*/ 16 h 16"/>
                <a:gd name="T38" fmla="*/ 10 w 18"/>
                <a:gd name="T39" fmla="*/ 16 h 16"/>
                <a:gd name="T40" fmla="*/ 6 w 18"/>
                <a:gd name="T41" fmla="*/ 16 h 16"/>
                <a:gd name="T42" fmla="*/ 6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6" y="16"/>
                  </a:moveTo>
                  <a:lnTo>
                    <a:pt x="6" y="16"/>
                  </a:lnTo>
                  <a:lnTo>
                    <a:pt x="4" y="14"/>
                  </a:lnTo>
                  <a:lnTo>
                    <a:pt x="0" y="12"/>
                  </a:lnTo>
                  <a:lnTo>
                    <a:pt x="0" y="8"/>
                  </a:lnTo>
                  <a:lnTo>
                    <a:pt x="0" y="6"/>
                  </a:lnTo>
                  <a:lnTo>
                    <a:pt x="0" y="6"/>
                  </a:lnTo>
                  <a:lnTo>
                    <a:pt x="2" y="2"/>
                  </a:lnTo>
                  <a:lnTo>
                    <a:pt x="4" y="0"/>
                  </a:lnTo>
                  <a:lnTo>
                    <a:pt x="8" y="0"/>
                  </a:lnTo>
                  <a:lnTo>
                    <a:pt x="12" y="0"/>
                  </a:lnTo>
                  <a:lnTo>
                    <a:pt x="12" y="0"/>
                  </a:lnTo>
                  <a:lnTo>
                    <a:pt x="14" y="2"/>
                  </a:lnTo>
                  <a:lnTo>
                    <a:pt x="16" y="4"/>
                  </a:lnTo>
                  <a:lnTo>
                    <a:pt x="18" y="8"/>
                  </a:lnTo>
                  <a:lnTo>
                    <a:pt x="16" y="10"/>
                  </a:lnTo>
                  <a:lnTo>
                    <a:pt x="16" y="10"/>
                  </a:lnTo>
                  <a:lnTo>
                    <a:pt x="16" y="14"/>
                  </a:lnTo>
                  <a:lnTo>
                    <a:pt x="12" y="16"/>
                  </a:lnTo>
                  <a:lnTo>
                    <a:pt x="10" y="16"/>
                  </a:lnTo>
                  <a:lnTo>
                    <a:pt x="6" y="16"/>
                  </a:lnTo>
                  <a:lnTo>
                    <a:pt x="6"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7" name="Freeform 21"/>
            <p:cNvSpPr>
              <a:spLocks/>
            </p:cNvSpPr>
            <p:nvPr/>
          </p:nvSpPr>
          <p:spPr bwMode="auto">
            <a:xfrm>
              <a:off x="1468" y="434"/>
              <a:ext cx="18" cy="18"/>
            </a:xfrm>
            <a:custGeom>
              <a:avLst/>
              <a:gdLst>
                <a:gd name="T0" fmla="*/ 6 w 18"/>
                <a:gd name="T1" fmla="*/ 18 h 18"/>
                <a:gd name="T2" fmla="*/ 6 w 18"/>
                <a:gd name="T3" fmla="*/ 18 h 18"/>
                <a:gd name="T4" fmla="*/ 2 w 18"/>
                <a:gd name="T5" fmla="*/ 16 h 18"/>
                <a:gd name="T6" fmla="*/ 0 w 18"/>
                <a:gd name="T7" fmla="*/ 12 h 18"/>
                <a:gd name="T8" fmla="*/ 0 w 18"/>
                <a:gd name="T9" fmla="*/ 10 h 18"/>
                <a:gd name="T10" fmla="*/ 2 w 18"/>
                <a:gd name="T11" fmla="*/ 6 h 18"/>
                <a:gd name="T12" fmla="*/ 2 w 18"/>
                <a:gd name="T13" fmla="*/ 6 h 18"/>
                <a:gd name="T14" fmla="*/ 4 w 18"/>
                <a:gd name="T15" fmla="*/ 4 h 18"/>
                <a:gd name="T16" fmla="*/ 6 w 18"/>
                <a:gd name="T17" fmla="*/ 2 h 18"/>
                <a:gd name="T18" fmla="*/ 10 w 18"/>
                <a:gd name="T19" fmla="*/ 0 h 18"/>
                <a:gd name="T20" fmla="*/ 12 w 18"/>
                <a:gd name="T21" fmla="*/ 2 h 18"/>
                <a:gd name="T22" fmla="*/ 12 w 18"/>
                <a:gd name="T23" fmla="*/ 2 h 18"/>
                <a:gd name="T24" fmla="*/ 16 w 18"/>
                <a:gd name="T25" fmla="*/ 4 h 18"/>
                <a:gd name="T26" fmla="*/ 18 w 18"/>
                <a:gd name="T27" fmla="*/ 6 h 18"/>
                <a:gd name="T28" fmla="*/ 18 w 18"/>
                <a:gd name="T29" fmla="*/ 10 h 18"/>
                <a:gd name="T30" fmla="*/ 16 w 18"/>
                <a:gd name="T31" fmla="*/ 14 h 18"/>
                <a:gd name="T32" fmla="*/ 16 w 18"/>
                <a:gd name="T33" fmla="*/ 14 h 18"/>
                <a:gd name="T34" fmla="*/ 14 w 18"/>
                <a:gd name="T35" fmla="*/ 16 h 18"/>
                <a:gd name="T36" fmla="*/ 12 w 18"/>
                <a:gd name="T37" fmla="*/ 18 h 18"/>
                <a:gd name="T38" fmla="*/ 8 w 18"/>
                <a:gd name="T39" fmla="*/ 18 h 18"/>
                <a:gd name="T40" fmla="*/ 6 w 18"/>
                <a:gd name="T41" fmla="*/ 18 h 18"/>
                <a:gd name="T42" fmla="*/ 6 w 18"/>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6" y="18"/>
                  </a:moveTo>
                  <a:lnTo>
                    <a:pt x="6" y="18"/>
                  </a:lnTo>
                  <a:lnTo>
                    <a:pt x="2" y="16"/>
                  </a:lnTo>
                  <a:lnTo>
                    <a:pt x="0" y="12"/>
                  </a:lnTo>
                  <a:lnTo>
                    <a:pt x="0" y="10"/>
                  </a:lnTo>
                  <a:lnTo>
                    <a:pt x="2" y="6"/>
                  </a:lnTo>
                  <a:lnTo>
                    <a:pt x="2" y="6"/>
                  </a:lnTo>
                  <a:lnTo>
                    <a:pt x="4" y="4"/>
                  </a:lnTo>
                  <a:lnTo>
                    <a:pt x="6" y="2"/>
                  </a:lnTo>
                  <a:lnTo>
                    <a:pt x="10" y="0"/>
                  </a:lnTo>
                  <a:lnTo>
                    <a:pt x="12" y="2"/>
                  </a:lnTo>
                  <a:lnTo>
                    <a:pt x="12" y="2"/>
                  </a:lnTo>
                  <a:lnTo>
                    <a:pt x="16" y="4"/>
                  </a:lnTo>
                  <a:lnTo>
                    <a:pt x="18" y="6"/>
                  </a:lnTo>
                  <a:lnTo>
                    <a:pt x="18" y="10"/>
                  </a:lnTo>
                  <a:lnTo>
                    <a:pt x="16" y="14"/>
                  </a:lnTo>
                  <a:lnTo>
                    <a:pt x="16" y="14"/>
                  </a:lnTo>
                  <a:lnTo>
                    <a:pt x="14" y="16"/>
                  </a:lnTo>
                  <a:lnTo>
                    <a:pt x="12" y="18"/>
                  </a:lnTo>
                  <a:lnTo>
                    <a:pt x="8" y="18"/>
                  </a:lnTo>
                  <a:lnTo>
                    <a:pt x="6" y="18"/>
                  </a:lnTo>
                  <a:lnTo>
                    <a:pt x="6"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8" name="Freeform 22"/>
            <p:cNvSpPr>
              <a:spLocks/>
            </p:cNvSpPr>
            <p:nvPr/>
          </p:nvSpPr>
          <p:spPr bwMode="auto">
            <a:xfrm>
              <a:off x="1486" y="444"/>
              <a:ext cx="16" cy="18"/>
            </a:xfrm>
            <a:custGeom>
              <a:avLst/>
              <a:gdLst>
                <a:gd name="T0" fmla="*/ 4 w 16"/>
                <a:gd name="T1" fmla="*/ 16 h 18"/>
                <a:gd name="T2" fmla="*/ 4 w 16"/>
                <a:gd name="T3" fmla="*/ 16 h 18"/>
                <a:gd name="T4" fmla="*/ 0 w 16"/>
                <a:gd name="T5" fmla="*/ 14 h 18"/>
                <a:gd name="T6" fmla="*/ 0 w 16"/>
                <a:gd name="T7" fmla="*/ 10 h 18"/>
                <a:gd name="T8" fmla="*/ 0 w 16"/>
                <a:gd name="T9" fmla="*/ 8 h 18"/>
                <a:gd name="T10" fmla="*/ 0 w 16"/>
                <a:gd name="T11" fmla="*/ 4 h 18"/>
                <a:gd name="T12" fmla="*/ 0 w 16"/>
                <a:gd name="T13" fmla="*/ 4 h 18"/>
                <a:gd name="T14" fmla="*/ 4 w 16"/>
                <a:gd name="T15" fmla="*/ 2 h 18"/>
                <a:gd name="T16" fmla="*/ 6 w 16"/>
                <a:gd name="T17" fmla="*/ 0 h 18"/>
                <a:gd name="T18" fmla="*/ 10 w 16"/>
                <a:gd name="T19" fmla="*/ 0 h 18"/>
                <a:gd name="T20" fmla="*/ 12 w 16"/>
                <a:gd name="T21" fmla="*/ 2 h 18"/>
                <a:gd name="T22" fmla="*/ 12 w 16"/>
                <a:gd name="T23" fmla="*/ 2 h 18"/>
                <a:gd name="T24" fmla="*/ 16 w 16"/>
                <a:gd name="T25" fmla="*/ 4 h 18"/>
                <a:gd name="T26" fmla="*/ 16 w 16"/>
                <a:gd name="T27" fmla="*/ 8 h 18"/>
                <a:gd name="T28" fmla="*/ 16 w 16"/>
                <a:gd name="T29" fmla="*/ 10 h 18"/>
                <a:gd name="T30" fmla="*/ 16 w 16"/>
                <a:gd name="T31" fmla="*/ 14 h 18"/>
                <a:gd name="T32" fmla="*/ 16 w 16"/>
                <a:gd name="T33" fmla="*/ 14 h 18"/>
                <a:gd name="T34" fmla="*/ 12 w 16"/>
                <a:gd name="T35" fmla="*/ 16 h 18"/>
                <a:gd name="T36" fmla="*/ 10 w 16"/>
                <a:gd name="T37" fmla="*/ 18 h 18"/>
                <a:gd name="T38" fmla="*/ 6 w 16"/>
                <a:gd name="T39" fmla="*/ 18 h 18"/>
                <a:gd name="T40" fmla="*/ 4 w 16"/>
                <a:gd name="T41" fmla="*/ 16 h 18"/>
                <a:gd name="T42" fmla="*/ 4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4" y="16"/>
                  </a:moveTo>
                  <a:lnTo>
                    <a:pt x="4" y="16"/>
                  </a:lnTo>
                  <a:lnTo>
                    <a:pt x="0" y="14"/>
                  </a:lnTo>
                  <a:lnTo>
                    <a:pt x="0" y="10"/>
                  </a:lnTo>
                  <a:lnTo>
                    <a:pt x="0" y="8"/>
                  </a:lnTo>
                  <a:lnTo>
                    <a:pt x="0" y="4"/>
                  </a:lnTo>
                  <a:lnTo>
                    <a:pt x="0" y="4"/>
                  </a:lnTo>
                  <a:lnTo>
                    <a:pt x="4" y="2"/>
                  </a:lnTo>
                  <a:lnTo>
                    <a:pt x="6" y="0"/>
                  </a:lnTo>
                  <a:lnTo>
                    <a:pt x="10" y="0"/>
                  </a:lnTo>
                  <a:lnTo>
                    <a:pt x="12" y="2"/>
                  </a:lnTo>
                  <a:lnTo>
                    <a:pt x="12" y="2"/>
                  </a:lnTo>
                  <a:lnTo>
                    <a:pt x="16" y="4"/>
                  </a:lnTo>
                  <a:lnTo>
                    <a:pt x="16" y="8"/>
                  </a:lnTo>
                  <a:lnTo>
                    <a:pt x="16" y="10"/>
                  </a:lnTo>
                  <a:lnTo>
                    <a:pt x="16" y="14"/>
                  </a:lnTo>
                  <a:lnTo>
                    <a:pt x="16" y="14"/>
                  </a:lnTo>
                  <a:lnTo>
                    <a:pt x="12" y="16"/>
                  </a:lnTo>
                  <a:lnTo>
                    <a:pt x="10" y="18"/>
                  </a:lnTo>
                  <a:lnTo>
                    <a:pt x="6" y="18"/>
                  </a:lnTo>
                  <a:lnTo>
                    <a:pt x="4" y="16"/>
                  </a:lnTo>
                  <a:lnTo>
                    <a:pt x="4"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19" name="Freeform 23"/>
            <p:cNvSpPr>
              <a:spLocks/>
            </p:cNvSpPr>
            <p:nvPr/>
          </p:nvSpPr>
          <p:spPr bwMode="auto">
            <a:xfrm>
              <a:off x="1502" y="456"/>
              <a:ext cx="16" cy="18"/>
            </a:xfrm>
            <a:custGeom>
              <a:avLst/>
              <a:gdLst>
                <a:gd name="T0" fmla="*/ 2 w 16"/>
                <a:gd name="T1" fmla="*/ 16 h 18"/>
                <a:gd name="T2" fmla="*/ 2 w 16"/>
                <a:gd name="T3" fmla="*/ 16 h 18"/>
                <a:gd name="T4" fmla="*/ 0 w 16"/>
                <a:gd name="T5" fmla="*/ 12 h 18"/>
                <a:gd name="T6" fmla="*/ 0 w 16"/>
                <a:gd name="T7" fmla="*/ 10 h 18"/>
                <a:gd name="T8" fmla="*/ 0 w 16"/>
                <a:gd name="T9" fmla="*/ 6 h 18"/>
                <a:gd name="T10" fmla="*/ 2 w 16"/>
                <a:gd name="T11" fmla="*/ 4 h 18"/>
                <a:gd name="T12" fmla="*/ 2 w 16"/>
                <a:gd name="T13" fmla="*/ 4 h 18"/>
                <a:gd name="T14" fmla="*/ 4 w 16"/>
                <a:gd name="T15" fmla="*/ 0 h 18"/>
                <a:gd name="T16" fmla="*/ 8 w 16"/>
                <a:gd name="T17" fmla="*/ 0 h 18"/>
                <a:gd name="T18" fmla="*/ 10 w 16"/>
                <a:gd name="T19" fmla="*/ 0 h 18"/>
                <a:gd name="T20" fmla="*/ 14 w 16"/>
                <a:gd name="T21" fmla="*/ 2 h 18"/>
                <a:gd name="T22" fmla="*/ 14 w 16"/>
                <a:gd name="T23" fmla="*/ 2 h 18"/>
                <a:gd name="T24" fmla="*/ 16 w 16"/>
                <a:gd name="T25" fmla="*/ 4 h 18"/>
                <a:gd name="T26" fmla="*/ 16 w 16"/>
                <a:gd name="T27" fmla="*/ 8 h 18"/>
                <a:gd name="T28" fmla="*/ 16 w 16"/>
                <a:gd name="T29" fmla="*/ 12 h 18"/>
                <a:gd name="T30" fmla="*/ 14 w 16"/>
                <a:gd name="T31" fmla="*/ 14 h 18"/>
                <a:gd name="T32" fmla="*/ 14 w 16"/>
                <a:gd name="T33" fmla="*/ 14 h 18"/>
                <a:gd name="T34" fmla="*/ 12 w 16"/>
                <a:gd name="T35" fmla="*/ 16 h 18"/>
                <a:gd name="T36" fmla="*/ 8 w 16"/>
                <a:gd name="T37" fmla="*/ 18 h 18"/>
                <a:gd name="T38" fmla="*/ 6 w 16"/>
                <a:gd name="T39" fmla="*/ 16 h 18"/>
                <a:gd name="T40" fmla="*/ 2 w 16"/>
                <a:gd name="T41" fmla="*/ 16 h 18"/>
                <a:gd name="T42" fmla="*/ 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2" y="16"/>
                  </a:moveTo>
                  <a:lnTo>
                    <a:pt x="2" y="16"/>
                  </a:lnTo>
                  <a:lnTo>
                    <a:pt x="0" y="12"/>
                  </a:lnTo>
                  <a:lnTo>
                    <a:pt x="0" y="10"/>
                  </a:lnTo>
                  <a:lnTo>
                    <a:pt x="0" y="6"/>
                  </a:lnTo>
                  <a:lnTo>
                    <a:pt x="2" y="4"/>
                  </a:lnTo>
                  <a:lnTo>
                    <a:pt x="2" y="4"/>
                  </a:lnTo>
                  <a:lnTo>
                    <a:pt x="4" y="0"/>
                  </a:lnTo>
                  <a:lnTo>
                    <a:pt x="8" y="0"/>
                  </a:lnTo>
                  <a:lnTo>
                    <a:pt x="10" y="0"/>
                  </a:lnTo>
                  <a:lnTo>
                    <a:pt x="14" y="2"/>
                  </a:lnTo>
                  <a:lnTo>
                    <a:pt x="14" y="2"/>
                  </a:lnTo>
                  <a:lnTo>
                    <a:pt x="16" y="4"/>
                  </a:lnTo>
                  <a:lnTo>
                    <a:pt x="16" y="8"/>
                  </a:lnTo>
                  <a:lnTo>
                    <a:pt x="16" y="12"/>
                  </a:lnTo>
                  <a:lnTo>
                    <a:pt x="14" y="14"/>
                  </a:lnTo>
                  <a:lnTo>
                    <a:pt x="14" y="14"/>
                  </a:lnTo>
                  <a:lnTo>
                    <a:pt x="12" y="16"/>
                  </a:lnTo>
                  <a:lnTo>
                    <a:pt x="8" y="18"/>
                  </a:lnTo>
                  <a:lnTo>
                    <a:pt x="6" y="16"/>
                  </a:lnTo>
                  <a:lnTo>
                    <a:pt x="2" y="16"/>
                  </a:lnTo>
                  <a:lnTo>
                    <a:pt x="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0" name="Freeform 24"/>
            <p:cNvSpPr>
              <a:spLocks/>
            </p:cNvSpPr>
            <p:nvPr/>
          </p:nvSpPr>
          <p:spPr bwMode="auto">
            <a:xfrm>
              <a:off x="1516" y="470"/>
              <a:ext cx="16" cy="16"/>
            </a:xfrm>
            <a:custGeom>
              <a:avLst/>
              <a:gdLst>
                <a:gd name="T0" fmla="*/ 2 w 16"/>
                <a:gd name="T1" fmla="*/ 14 h 16"/>
                <a:gd name="T2" fmla="*/ 2 w 16"/>
                <a:gd name="T3" fmla="*/ 14 h 16"/>
                <a:gd name="T4" fmla="*/ 0 w 16"/>
                <a:gd name="T5" fmla="*/ 10 h 16"/>
                <a:gd name="T6" fmla="*/ 0 w 16"/>
                <a:gd name="T7" fmla="*/ 8 h 16"/>
                <a:gd name="T8" fmla="*/ 0 w 16"/>
                <a:gd name="T9" fmla="*/ 4 h 16"/>
                <a:gd name="T10" fmla="*/ 2 w 16"/>
                <a:gd name="T11" fmla="*/ 2 h 16"/>
                <a:gd name="T12" fmla="*/ 2 w 16"/>
                <a:gd name="T13" fmla="*/ 2 h 16"/>
                <a:gd name="T14" fmla="*/ 6 w 16"/>
                <a:gd name="T15" fmla="*/ 0 h 16"/>
                <a:gd name="T16" fmla="*/ 8 w 16"/>
                <a:gd name="T17" fmla="*/ 0 h 16"/>
                <a:gd name="T18" fmla="*/ 12 w 16"/>
                <a:gd name="T19" fmla="*/ 0 h 16"/>
                <a:gd name="T20" fmla="*/ 14 w 16"/>
                <a:gd name="T21" fmla="*/ 2 h 16"/>
                <a:gd name="T22" fmla="*/ 14 w 16"/>
                <a:gd name="T23" fmla="*/ 2 h 16"/>
                <a:gd name="T24" fmla="*/ 16 w 16"/>
                <a:gd name="T25" fmla="*/ 4 h 16"/>
                <a:gd name="T26" fmla="*/ 16 w 16"/>
                <a:gd name="T27" fmla="*/ 8 h 16"/>
                <a:gd name="T28" fmla="*/ 16 w 16"/>
                <a:gd name="T29" fmla="*/ 12 h 16"/>
                <a:gd name="T30" fmla="*/ 14 w 16"/>
                <a:gd name="T31" fmla="*/ 14 h 16"/>
                <a:gd name="T32" fmla="*/ 14 w 16"/>
                <a:gd name="T33" fmla="*/ 14 h 16"/>
                <a:gd name="T34" fmla="*/ 12 w 16"/>
                <a:gd name="T35" fmla="*/ 16 h 16"/>
                <a:gd name="T36" fmla="*/ 8 w 16"/>
                <a:gd name="T37" fmla="*/ 16 h 16"/>
                <a:gd name="T38" fmla="*/ 4 w 16"/>
                <a:gd name="T39" fmla="*/ 16 h 16"/>
                <a:gd name="T40" fmla="*/ 2 w 16"/>
                <a:gd name="T41" fmla="*/ 14 h 16"/>
                <a:gd name="T42" fmla="*/ 2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4"/>
                  </a:moveTo>
                  <a:lnTo>
                    <a:pt x="2" y="14"/>
                  </a:lnTo>
                  <a:lnTo>
                    <a:pt x="0" y="10"/>
                  </a:lnTo>
                  <a:lnTo>
                    <a:pt x="0" y="8"/>
                  </a:lnTo>
                  <a:lnTo>
                    <a:pt x="0" y="4"/>
                  </a:lnTo>
                  <a:lnTo>
                    <a:pt x="2" y="2"/>
                  </a:lnTo>
                  <a:lnTo>
                    <a:pt x="2" y="2"/>
                  </a:lnTo>
                  <a:lnTo>
                    <a:pt x="6" y="0"/>
                  </a:lnTo>
                  <a:lnTo>
                    <a:pt x="8" y="0"/>
                  </a:lnTo>
                  <a:lnTo>
                    <a:pt x="12" y="0"/>
                  </a:lnTo>
                  <a:lnTo>
                    <a:pt x="14" y="2"/>
                  </a:lnTo>
                  <a:lnTo>
                    <a:pt x="14" y="2"/>
                  </a:lnTo>
                  <a:lnTo>
                    <a:pt x="16" y="4"/>
                  </a:lnTo>
                  <a:lnTo>
                    <a:pt x="16" y="8"/>
                  </a:lnTo>
                  <a:lnTo>
                    <a:pt x="16" y="12"/>
                  </a:lnTo>
                  <a:lnTo>
                    <a:pt x="14" y="14"/>
                  </a:lnTo>
                  <a:lnTo>
                    <a:pt x="14" y="14"/>
                  </a:lnTo>
                  <a:lnTo>
                    <a:pt x="12" y="16"/>
                  </a:lnTo>
                  <a:lnTo>
                    <a:pt x="8" y="16"/>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1" name="Freeform 25"/>
            <p:cNvSpPr>
              <a:spLocks/>
            </p:cNvSpPr>
            <p:nvPr/>
          </p:nvSpPr>
          <p:spPr bwMode="auto">
            <a:xfrm>
              <a:off x="1528" y="484"/>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4 w 18"/>
                <a:gd name="T11" fmla="*/ 2 h 18"/>
                <a:gd name="T12" fmla="*/ 4 w 18"/>
                <a:gd name="T13" fmla="*/ 2 h 18"/>
                <a:gd name="T14" fmla="*/ 6 w 18"/>
                <a:gd name="T15" fmla="*/ 0 h 18"/>
                <a:gd name="T16" fmla="*/ 10 w 18"/>
                <a:gd name="T17" fmla="*/ 0 h 18"/>
                <a:gd name="T18" fmla="*/ 14 w 18"/>
                <a:gd name="T19" fmla="*/ 2 h 18"/>
                <a:gd name="T20" fmla="*/ 16 w 18"/>
                <a:gd name="T21" fmla="*/ 4 h 18"/>
                <a:gd name="T22" fmla="*/ 16 w 18"/>
                <a:gd name="T23" fmla="*/ 4 h 18"/>
                <a:gd name="T24" fmla="*/ 18 w 18"/>
                <a:gd name="T25" fmla="*/ 8 h 18"/>
                <a:gd name="T26" fmla="*/ 18 w 18"/>
                <a:gd name="T27" fmla="*/ 10 h 18"/>
                <a:gd name="T28" fmla="*/ 16 w 18"/>
                <a:gd name="T29" fmla="*/ 14 h 18"/>
                <a:gd name="T30" fmla="*/ 14 w 18"/>
                <a:gd name="T31" fmla="*/ 16 h 18"/>
                <a:gd name="T32" fmla="*/ 14 w 18"/>
                <a:gd name="T33" fmla="*/ 16 h 18"/>
                <a:gd name="T34" fmla="*/ 10 w 18"/>
                <a:gd name="T35" fmla="*/ 18 h 18"/>
                <a:gd name="T36" fmla="*/ 8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4" y="2"/>
                  </a:lnTo>
                  <a:lnTo>
                    <a:pt x="4" y="2"/>
                  </a:lnTo>
                  <a:lnTo>
                    <a:pt x="6" y="0"/>
                  </a:lnTo>
                  <a:lnTo>
                    <a:pt x="10" y="0"/>
                  </a:lnTo>
                  <a:lnTo>
                    <a:pt x="14" y="2"/>
                  </a:lnTo>
                  <a:lnTo>
                    <a:pt x="16" y="4"/>
                  </a:lnTo>
                  <a:lnTo>
                    <a:pt x="16" y="4"/>
                  </a:lnTo>
                  <a:lnTo>
                    <a:pt x="18" y="8"/>
                  </a:lnTo>
                  <a:lnTo>
                    <a:pt x="18" y="10"/>
                  </a:lnTo>
                  <a:lnTo>
                    <a:pt x="16" y="14"/>
                  </a:lnTo>
                  <a:lnTo>
                    <a:pt x="14" y="16"/>
                  </a:lnTo>
                  <a:lnTo>
                    <a:pt x="14" y="16"/>
                  </a:lnTo>
                  <a:lnTo>
                    <a:pt x="10" y="18"/>
                  </a:lnTo>
                  <a:lnTo>
                    <a:pt x="8"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2" name="Freeform 26"/>
            <p:cNvSpPr>
              <a:spLocks/>
            </p:cNvSpPr>
            <p:nvPr/>
          </p:nvSpPr>
          <p:spPr bwMode="auto">
            <a:xfrm>
              <a:off x="1538" y="500"/>
              <a:ext cx="18" cy="18"/>
            </a:xfrm>
            <a:custGeom>
              <a:avLst/>
              <a:gdLst>
                <a:gd name="T0" fmla="*/ 2 w 18"/>
                <a:gd name="T1" fmla="*/ 14 h 18"/>
                <a:gd name="T2" fmla="*/ 2 w 18"/>
                <a:gd name="T3" fmla="*/ 14 h 18"/>
                <a:gd name="T4" fmla="*/ 0 w 18"/>
                <a:gd name="T5" fmla="*/ 10 h 18"/>
                <a:gd name="T6" fmla="*/ 0 w 18"/>
                <a:gd name="T7" fmla="*/ 8 h 18"/>
                <a:gd name="T8" fmla="*/ 2 w 18"/>
                <a:gd name="T9" fmla="*/ 4 h 18"/>
                <a:gd name="T10" fmla="*/ 6 w 18"/>
                <a:gd name="T11" fmla="*/ 2 h 18"/>
                <a:gd name="T12" fmla="*/ 6 w 18"/>
                <a:gd name="T13" fmla="*/ 2 h 18"/>
                <a:gd name="T14" fmla="*/ 8 w 18"/>
                <a:gd name="T15" fmla="*/ 0 h 18"/>
                <a:gd name="T16" fmla="*/ 12 w 18"/>
                <a:gd name="T17" fmla="*/ 2 h 18"/>
                <a:gd name="T18" fmla="*/ 14 w 18"/>
                <a:gd name="T19" fmla="*/ 2 h 18"/>
                <a:gd name="T20" fmla="*/ 16 w 18"/>
                <a:gd name="T21" fmla="*/ 6 h 18"/>
                <a:gd name="T22" fmla="*/ 16 w 18"/>
                <a:gd name="T23" fmla="*/ 6 h 18"/>
                <a:gd name="T24" fmla="*/ 18 w 18"/>
                <a:gd name="T25" fmla="*/ 8 h 18"/>
                <a:gd name="T26" fmla="*/ 18 w 18"/>
                <a:gd name="T27" fmla="*/ 12 h 18"/>
                <a:gd name="T28" fmla="*/ 16 w 18"/>
                <a:gd name="T29" fmla="*/ 14 h 18"/>
                <a:gd name="T30" fmla="*/ 14 w 18"/>
                <a:gd name="T31" fmla="*/ 18 h 18"/>
                <a:gd name="T32" fmla="*/ 14 w 18"/>
                <a:gd name="T33" fmla="*/ 18 h 18"/>
                <a:gd name="T34" fmla="*/ 10 w 18"/>
                <a:gd name="T35" fmla="*/ 18 h 18"/>
                <a:gd name="T36" fmla="*/ 6 w 18"/>
                <a:gd name="T37" fmla="*/ 18 h 18"/>
                <a:gd name="T38" fmla="*/ 4 w 18"/>
                <a:gd name="T39" fmla="*/ 16 h 18"/>
                <a:gd name="T40" fmla="*/ 2 w 18"/>
                <a:gd name="T41" fmla="*/ 14 h 18"/>
                <a:gd name="T42" fmla="*/ 2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14"/>
                  </a:moveTo>
                  <a:lnTo>
                    <a:pt x="2" y="14"/>
                  </a:lnTo>
                  <a:lnTo>
                    <a:pt x="0" y="10"/>
                  </a:lnTo>
                  <a:lnTo>
                    <a:pt x="0" y="8"/>
                  </a:lnTo>
                  <a:lnTo>
                    <a:pt x="2" y="4"/>
                  </a:lnTo>
                  <a:lnTo>
                    <a:pt x="6" y="2"/>
                  </a:lnTo>
                  <a:lnTo>
                    <a:pt x="6" y="2"/>
                  </a:lnTo>
                  <a:lnTo>
                    <a:pt x="8" y="0"/>
                  </a:lnTo>
                  <a:lnTo>
                    <a:pt x="12" y="2"/>
                  </a:lnTo>
                  <a:lnTo>
                    <a:pt x="14" y="2"/>
                  </a:lnTo>
                  <a:lnTo>
                    <a:pt x="16" y="6"/>
                  </a:lnTo>
                  <a:lnTo>
                    <a:pt x="16" y="6"/>
                  </a:lnTo>
                  <a:lnTo>
                    <a:pt x="18" y="8"/>
                  </a:lnTo>
                  <a:lnTo>
                    <a:pt x="18" y="12"/>
                  </a:lnTo>
                  <a:lnTo>
                    <a:pt x="16" y="14"/>
                  </a:lnTo>
                  <a:lnTo>
                    <a:pt x="14" y="18"/>
                  </a:lnTo>
                  <a:lnTo>
                    <a:pt x="14" y="18"/>
                  </a:lnTo>
                  <a:lnTo>
                    <a:pt x="10" y="18"/>
                  </a:lnTo>
                  <a:lnTo>
                    <a:pt x="6" y="18"/>
                  </a:lnTo>
                  <a:lnTo>
                    <a:pt x="4" y="16"/>
                  </a:lnTo>
                  <a:lnTo>
                    <a:pt x="2" y="14"/>
                  </a:lnTo>
                  <a:lnTo>
                    <a:pt x="2"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3" name="Freeform 27"/>
            <p:cNvSpPr>
              <a:spLocks/>
            </p:cNvSpPr>
            <p:nvPr/>
          </p:nvSpPr>
          <p:spPr bwMode="auto">
            <a:xfrm>
              <a:off x="1548" y="518"/>
              <a:ext cx="16" cy="18"/>
            </a:xfrm>
            <a:custGeom>
              <a:avLst/>
              <a:gdLst>
                <a:gd name="T0" fmla="*/ 0 w 16"/>
                <a:gd name="T1" fmla="*/ 12 h 18"/>
                <a:gd name="T2" fmla="*/ 0 w 16"/>
                <a:gd name="T3" fmla="*/ 12 h 18"/>
                <a:gd name="T4" fmla="*/ 0 w 16"/>
                <a:gd name="T5" fmla="*/ 10 h 18"/>
                <a:gd name="T6" fmla="*/ 0 w 16"/>
                <a:gd name="T7" fmla="*/ 6 h 18"/>
                <a:gd name="T8" fmla="*/ 2 w 16"/>
                <a:gd name="T9" fmla="*/ 4 h 18"/>
                <a:gd name="T10" fmla="*/ 4 w 16"/>
                <a:gd name="T11" fmla="*/ 2 h 18"/>
                <a:gd name="T12" fmla="*/ 4 w 16"/>
                <a:gd name="T13" fmla="*/ 2 h 18"/>
                <a:gd name="T14" fmla="*/ 8 w 16"/>
                <a:gd name="T15" fmla="*/ 0 h 18"/>
                <a:gd name="T16" fmla="*/ 12 w 16"/>
                <a:gd name="T17" fmla="*/ 2 h 18"/>
                <a:gd name="T18" fmla="*/ 14 w 16"/>
                <a:gd name="T19" fmla="*/ 4 h 18"/>
                <a:gd name="T20" fmla="*/ 16 w 16"/>
                <a:gd name="T21" fmla="*/ 6 h 18"/>
                <a:gd name="T22" fmla="*/ 16 w 16"/>
                <a:gd name="T23" fmla="*/ 6 h 18"/>
                <a:gd name="T24" fmla="*/ 16 w 16"/>
                <a:gd name="T25" fmla="*/ 10 h 18"/>
                <a:gd name="T26" fmla="*/ 16 w 16"/>
                <a:gd name="T27" fmla="*/ 12 h 18"/>
                <a:gd name="T28" fmla="*/ 14 w 16"/>
                <a:gd name="T29" fmla="*/ 16 h 18"/>
                <a:gd name="T30" fmla="*/ 12 w 16"/>
                <a:gd name="T31" fmla="*/ 18 h 18"/>
                <a:gd name="T32" fmla="*/ 12 w 16"/>
                <a:gd name="T33" fmla="*/ 18 h 18"/>
                <a:gd name="T34" fmla="*/ 8 w 16"/>
                <a:gd name="T35" fmla="*/ 18 h 18"/>
                <a:gd name="T36" fmla="*/ 4 w 16"/>
                <a:gd name="T37" fmla="*/ 18 h 18"/>
                <a:gd name="T38" fmla="*/ 2 w 16"/>
                <a:gd name="T39" fmla="*/ 16 h 18"/>
                <a:gd name="T40" fmla="*/ 0 w 16"/>
                <a:gd name="T41" fmla="*/ 12 h 18"/>
                <a:gd name="T42" fmla="*/ 0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2"/>
                  </a:moveTo>
                  <a:lnTo>
                    <a:pt x="0" y="12"/>
                  </a:lnTo>
                  <a:lnTo>
                    <a:pt x="0" y="10"/>
                  </a:lnTo>
                  <a:lnTo>
                    <a:pt x="0" y="6"/>
                  </a:lnTo>
                  <a:lnTo>
                    <a:pt x="2" y="4"/>
                  </a:lnTo>
                  <a:lnTo>
                    <a:pt x="4" y="2"/>
                  </a:lnTo>
                  <a:lnTo>
                    <a:pt x="4" y="2"/>
                  </a:lnTo>
                  <a:lnTo>
                    <a:pt x="8" y="0"/>
                  </a:lnTo>
                  <a:lnTo>
                    <a:pt x="12" y="2"/>
                  </a:lnTo>
                  <a:lnTo>
                    <a:pt x="14" y="4"/>
                  </a:lnTo>
                  <a:lnTo>
                    <a:pt x="16" y="6"/>
                  </a:lnTo>
                  <a:lnTo>
                    <a:pt x="16" y="6"/>
                  </a:lnTo>
                  <a:lnTo>
                    <a:pt x="16" y="10"/>
                  </a:lnTo>
                  <a:lnTo>
                    <a:pt x="16" y="12"/>
                  </a:lnTo>
                  <a:lnTo>
                    <a:pt x="14" y="16"/>
                  </a:lnTo>
                  <a:lnTo>
                    <a:pt x="12" y="18"/>
                  </a:lnTo>
                  <a:lnTo>
                    <a:pt x="12" y="18"/>
                  </a:lnTo>
                  <a:lnTo>
                    <a:pt x="8" y="18"/>
                  </a:lnTo>
                  <a:lnTo>
                    <a:pt x="4" y="18"/>
                  </a:lnTo>
                  <a:lnTo>
                    <a:pt x="2" y="16"/>
                  </a:lnTo>
                  <a:lnTo>
                    <a:pt x="0" y="12"/>
                  </a:lnTo>
                  <a:lnTo>
                    <a:pt x="0"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4" name="Freeform 28"/>
            <p:cNvSpPr>
              <a:spLocks/>
            </p:cNvSpPr>
            <p:nvPr/>
          </p:nvSpPr>
          <p:spPr bwMode="auto">
            <a:xfrm>
              <a:off x="1554" y="538"/>
              <a:ext cx="16" cy="16"/>
            </a:xfrm>
            <a:custGeom>
              <a:avLst/>
              <a:gdLst>
                <a:gd name="T0" fmla="*/ 0 w 16"/>
                <a:gd name="T1" fmla="*/ 10 h 16"/>
                <a:gd name="T2" fmla="*/ 0 w 16"/>
                <a:gd name="T3" fmla="*/ 10 h 16"/>
                <a:gd name="T4" fmla="*/ 0 w 16"/>
                <a:gd name="T5" fmla="*/ 6 h 16"/>
                <a:gd name="T6" fmla="*/ 0 w 16"/>
                <a:gd name="T7" fmla="*/ 4 h 16"/>
                <a:gd name="T8" fmla="*/ 2 w 16"/>
                <a:gd name="T9" fmla="*/ 0 h 16"/>
                <a:gd name="T10" fmla="*/ 6 w 16"/>
                <a:gd name="T11" fmla="*/ 0 h 16"/>
                <a:gd name="T12" fmla="*/ 6 w 16"/>
                <a:gd name="T13" fmla="*/ 0 h 16"/>
                <a:gd name="T14" fmla="*/ 10 w 16"/>
                <a:gd name="T15" fmla="*/ 0 h 16"/>
                <a:gd name="T16" fmla="*/ 12 w 16"/>
                <a:gd name="T17" fmla="*/ 0 h 16"/>
                <a:gd name="T18" fmla="*/ 14 w 16"/>
                <a:gd name="T19" fmla="*/ 2 h 16"/>
                <a:gd name="T20" fmla="*/ 16 w 16"/>
                <a:gd name="T21" fmla="*/ 6 h 16"/>
                <a:gd name="T22" fmla="*/ 16 w 16"/>
                <a:gd name="T23" fmla="*/ 6 h 16"/>
                <a:gd name="T24" fmla="*/ 16 w 16"/>
                <a:gd name="T25" fmla="*/ 8 h 16"/>
                <a:gd name="T26" fmla="*/ 16 w 16"/>
                <a:gd name="T27" fmla="*/ 12 h 16"/>
                <a:gd name="T28" fmla="*/ 14 w 16"/>
                <a:gd name="T29" fmla="*/ 14 h 16"/>
                <a:gd name="T30" fmla="*/ 10 w 16"/>
                <a:gd name="T31" fmla="*/ 16 h 16"/>
                <a:gd name="T32" fmla="*/ 10 w 16"/>
                <a:gd name="T33" fmla="*/ 16 h 16"/>
                <a:gd name="T34" fmla="*/ 6 w 16"/>
                <a:gd name="T35" fmla="*/ 16 h 16"/>
                <a:gd name="T36" fmla="*/ 4 w 16"/>
                <a:gd name="T37" fmla="*/ 16 h 16"/>
                <a:gd name="T38" fmla="*/ 2 w 16"/>
                <a:gd name="T39" fmla="*/ 14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0" y="4"/>
                  </a:lnTo>
                  <a:lnTo>
                    <a:pt x="2" y="0"/>
                  </a:lnTo>
                  <a:lnTo>
                    <a:pt x="6" y="0"/>
                  </a:lnTo>
                  <a:lnTo>
                    <a:pt x="6" y="0"/>
                  </a:lnTo>
                  <a:lnTo>
                    <a:pt x="10" y="0"/>
                  </a:lnTo>
                  <a:lnTo>
                    <a:pt x="12" y="0"/>
                  </a:lnTo>
                  <a:lnTo>
                    <a:pt x="14" y="2"/>
                  </a:lnTo>
                  <a:lnTo>
                    <a:pt x="16" y="6"/>
                  </a:lnTo>
                  <a:lnTo>
                    <a:pt x="16" y="6"/>
                  </a:lnTo>
                  <a:lnTo>
                    <a:pt x="16" y="8"/>
                  </a:lnTo>
                  <a:lnTo>
                    <a:pt x="16" y="12"/>
                  </a:lnTo>
                  <a:lnTo>
                    <a:pt x="14" y="14"/>
                  </a:lnTo>
                  <a:lnTo>
                    <a:pt x="10" y="16"/>
                  </a:lnTo>
                  <a:lnTo>
                    <a:pt x="10" y="16"/>
                  </a:lnTo>
                  <a:lnTo>
                    <a:pt x="6" y="16"/>
                  </a:lnTo>
                  <a:lnTo>
                    <a:pt x="4" y="16"/>
                  </a:lnTo>
                  <a:lnTo>
                    <a:pt x="2"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5" name="Freeform 29"/>
            <p:cNvSpPr>
              <a:spLocks/>
            </p:cNvSpPr>
            <p:nvPr/>
          </p:nvSpPr>
          <p:spPr bwMode="auto">
            <a:xfrm>
              <a:off x="1558" y="556"/>
              <a:ext cx="16" cy="18"/>
            </a:xfrm>
            <a:custGeom>
              <a:avLst/>
              <a:gdLst>
                <a:gd name="T0" fmla="*/ 0 w 16"/>
                <a:gd name="T1" fmla="*/ 10 h 18"/>
                <a:gd name="T2" fmla="*/ 0 w 16"/>
                <a:gd name="T3" fmla="*/ 10 h 18"/>
                <a:gd name="T4" fmla="*/ 0 w 16"/>
                <a:gd name="T5" fmla="*/ 6 h 18"/>
                <a:gd name="T6" fmla="*/ 2 w 16"/>
                <a:gd name="T7" fmla="*/ 4 h 18"/>
                <a:gd name="T8" fmla="*/ 4 w 16"/>
                <a:gd name="T9" fmla="*/ 2 h 18"/>
                <a:gd name="T10" fmla="*/ 6 w 16"/>
                <a:gd name="T11" fmla="*/ 0 h 18"/>
                <a:gd name="T12" fmla="*/ 6 w 16"/>
                <a:gd name="T13" fmla="*/ 0 h 18"/>
                <a:gd name="T14" fmla="*/ 10 w 16"/>
                <a:gd name="T15" fmla="*/ 0 h 18"/>
                <a:gd name="T16" fmla="*/ 14 w 16"/>
                <a:gd name="T17" fmla="*/ 2 h 18"/>
                <a:gd name="T18" fmla="*/ 16 w 16"/>
                <a:gd name="T19" fmla="*/ 4 h 18"/>
                <a:gd name="T20" fmla="*/ 16 w 16"/>
                <a:gd name="T21" fmla="*/ 8 h 18"/>
                <a:gd name="T22" fmla="*/ 16 w 16"/>
                <a:gd name="T23" fmla="*/ 8 h 18"/>
                <a:gd name="T24" fmla="*/ 16 w 16"/>
                <a:gd name="T25" fmla="*/ 12 h 18"/>
                <a:gd name="T26" fmla="*/ 14 w 16"/>
                <a:gd name="T27" fmla="*/ 14 h 18"/>
                <a:gd name="T28" fmla="*/ 12 w 16"/>
                <a:gd name="T29" fmla="*/ 16 h 18"/>
                <a:gd name="T30" fmla="*/ 10 w 16"/>
                <a:gd name="T31" fmla="*/ 18 h 18"/>
                <a:gd name="T32" fmla="*/ 10 w 16"/>
                <a:gd name="T33" fmla="*/ 18 h 18"/>
                <a:gd name="T34" fmla="*/ 6 w 16"/>
                <a:gd name="T35" fmla="*/ 18 h 18"/>
                <a:gd name="T36" fmla="*/ 2 w 16"/>
                <a:gd name="T37" fmla="*/ 16 h 18"/>
                <a:gd name="T38" fmla="*/ 0 w 16"/>
                <a:gd name="T39" fmla="*/ 14 h 18"/>
                <a:gd name="T40" fmla="*/ 0 w 16"/>
                <a:gd name="T41" fmla="*/ 10 h 18"/>
                <a:gd name="T42" fmla="*/ 0 w 16"/>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10"/>
                  </a:moveTo>
                  <a:lnTo>
                    <a:pt x="0" y="10"/>
                  </a:lnTo>
                  <a:lnTo>
                    <a:pt x="0" y="6"/>
                  </a:lnTo>
                  <a:lnTo>
                    <a:pt x="2" y="4"/>
                  </a:lnTo>
                  <a:lnTo>
                    <a:pt x="4" y="2"/>
                  </a:lnTo>
                  <a:lnTo>
                    <a:pt x="6" y="0"/>
                  </a:lnTo>
                  <a:lnTo>
                    <a:pt x="6" y="0"/>
                  </a:lnTo>
                  <a:lnTo>
                    <a:pt x="10" y="0"/>
                  </a:lnTo>
                  <a:lnTo>
                    <a:pt x="14" y="2"/>
                  </a:lnTo>
                  <a:lnTo>
                    <a:pt x="16" y="4"/>
                  </a:lnTo>
                  <a:lnTo>
                    <a:pt x="16" y="8"/>
                  </a:lnTo>
                  <a:lnTo>
                    <a:pt x="16" y="8"/>
                  </a:lnTo>
                  <a:lnTo>
                    <a:pt x="16" y="12"/>
                  </a:lnTo>
                  <a:lnTo>
                    <a:pt x="14" y="14"/>
                  </a:lnTo>
                  <a:lnTo>
                    <a:pt x="12" y="16"/>
                  </a:lnTo>
                  <a:lnTo>
                    <a:pt x="10" y="18"/>
                  </a:lnTo>
                  <a:lnTo>
                    <a:pt x="10" y="18"/>
                  </a:lnTo>
                  <a:lnTo>
                    <a:pt x="6" y="18"/>
                  </a:lnTo>
                  <a:lnTo>
                    <a:pt x="2" y="16"/>
                  </a:lnTo>
                  <a:lnTo>
                    <a:pt x="0" y="14"/>
                  </a:lnTo>
                  <a:lnTo>
                    <a:pt x="0" y="10"/>
                  </a:lnTo>
                  <a:lnTo>
                    <a:pt x="0"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6" name="Freeform 30"/>
            <p:cNvSpPr>
              <a:spLocks/>
            </p:cNvSpPr>
            <p:nvPr/>
          </p:nvSpPr>
          <p:spPr bwMode="auto">
            <a:xfrm>
              <a:off x="1558" y="576"/>
              <a:ext cx="18" cy="18"/>
            </a:xfrm>
            <a:custGeom>
              <a:avLst/>
              <a:gdLst>
                <a:gd name="T0" fmla="*/ 0 w 18"/>
                <a:gd name="T1" fmla="*/ 8 h 18"/>
                <a:gd name="T2" fmla="*/ 0 w 18"/>
                <a:gd name="T3" fmla="*/ 8 h 18"/>
                <a:gd name="T4" fmla="*/ 2 w 18"/>
                <a:gd name="T5" fmla="*/ 6 h 18"/>
                <a:gd name="T6" fmla="*/ 4 w 18"/>
                <a:gd name="T7" fmla="*/ 2 h 18"/>
                <a:gd name="T8" fmla="*/ 6 w 18"/>
                <a:gd name="T9" fmla="*/ 0 h 18"/>
                <a:gd name="T10" fmla="*/ 10 w 18"/>
                <a:gd name="T11" fmla="*/ 0 h 18"/>
                <a:gd name="T12" fmla="*/ 10 w 18"/>
                <a:gd name="T13" fmla="*/ 0 h 18"/>
                <a:gd name="T14" fmla="*/ 12 w 18"/>
                <a:gd name="T15" fmla="*/ 0 h 18"/>
                <a:gd name="T16" fmla="*/ 16 w 18"/>
                <a:gd name="T17" fmla="*/ 2 h 18"/>
                <a:gd name="T18" fmla="*/ 18 w 18"/>
                <a:gd name="T19" fmla="*/ 6 h 18"/>
                <a:gd name="T20" fmla="*/ 18 w 18"/>
                <a:gd name="T21" fmla="*/ 8 h 18"/>
                <a:gd name="T22" fmla="*/ 18 w 18"/>
                <a:gd name="T23" fmla="*/ 8 h 18"/>
                <a:gd name="T24" fmla="*/ 18 w 18"/>
                <a:gd name="T25" fmla="*/ 12 h 18"/>
                <a:gd name="T26" fmla="*/ 16 w 18"/>
                <a:gd name="T27" fmla="*/ 14 h 18"/>
                <a:gd name="T28" fmla="*/ 14 w 18"/>
                <a:gd name="T29" fmla="*/ 16 h 18"/>
                <a:gd name="T30" fmla="*/ 10 w 18"/>
                <a:gd name="T31" fmla="*/ 18 h 18"/>
                <a:gd name="T32" fmla="*/ 10 w 18"/>
                <a:gd name="T33" fmla="*/ 18 h 18"/>
                <a:gd name="T34" fmla="*/ 6 w 18"/>
                <a:gd name="T35" fmla="*/ 16 h 18"/>
                <a:gd name="T36" fmla="*/ 4 w 18"/>
                <a:gd name="T37" fmla="*/ 14 h 18"/>
                <a:gd name="T38" fmla="*/ 2 w 18"/>
                <a:gd name="T39" fmla="*/ 12 h 18"/>
                <a:gd name="T40" fmla="*/ 0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lnTo>
                    <a:pt x="0" y="8"/>
                  </a:lnTo>
                  <a:lnTo>
                    <a:pt x="2" y="6"/>
                  </a:lnTo>
                  <a:lnTo>
                    <a:pt x="4" y="2"/>
                  </a:lnTo>
                  <a:lnTo>
                    <a:pt x="6" y="0"/>
                  </a:lnTo>
                  <a:lnTo>
                    <a:pt x="10" y="0"/>
                  </a:lnTo>
                  <a:lnTo>
                    <a:pt x="10" y="0"/>
                  </a:lnTo>
                  <a:lnTo>
                    <a:pt x="12" y="0"/>
                  </a:lnTo>
                  <a:lnTo>
                    <a:pt x="16" y="2"/>
                  </a:lnTo>
                  <a:lnTo>
                    <a:pt x="18" y="6"/>
                  </a:lnTo>
                  <a:lnTo>
                    <a:pt x="18" y="8"/>
                  </a:lnTo>
                  <a:lnTo>
                    <a:pt x="18" y="8"/>
                  </a:lnTo>
                  <a:lnTo>
                    <a:pt x="18" y="12"/>
                  </a:lnTo>
                  <a:lnTo>
                    <a:pt x="16" y="14"/>
                  </a:lnTo>
                  <a:lnTo>
                    <a:pt x="14" y="16"/>
                  </a:lnTo>
                  <a:lnTo>
                    <a:pt x="10" y="18"/>
                  </a:lnTo>
                  <a:lnTo>
                    <a:pt x="10" y="18"/>
                  </a:lnTo>
                  <a:lnTo>
                    <a:pt x="6" y="16"/>
                  </a:lnTo>
                  <a:lnTo>
                    <a:pt x="4" y="14"/>
                  </a:lnTo>
                  <a:lnTo>
                    <a:pt x="2" y="12"/>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7" name="Freeform 31"/>
            <p:cNvSpPr>
              <a:spLocks/>
            </p:cNvSpPr>
            <p:nvPr/>
          </p:nvSpPr>
          <p:spPr bwMode="auto">
            <a:xfrm>
              <a:off x="1558" y="600"/>
              <a:ext cx="18" cy="16"/>
            </a:xfrm>
            <a:custGeom>
              <a:avLst/>
              <a:gdLst>
                <a:gd name="T0" fmla="*/ 0 w 18"/>
                <a:gd name="T1" fmla="*/ 8 h 16"/>
                <a:gd name="T2" fmla="*/ 0 w 18"/>
                <a:gd name="T3" fmla="*/ 8 h 16"/>
                <a:gd name="T4" fmla="*/ 2 w 18"/>
                <a:gd name="T5" fmla="*/ 4 h 16"/>
                <a:gd name="T6" fmla="*/ 4 w 18"/>
                <a:gd name="T7" fmla="*/ 2 h 16"/>
                <a:gd name="T8" fmla="*/ 6 w 18"/>
                <a:gd name="T9" fmla="*/ 0 h 16"/>
                <a:gd name="T10" fmla="*/ 10 w 18"/>
                <a:gd name="T11" fmla="*/ 0 h 16"/>
                <a:gd name="T12" fmla="*/ 10 w 18"/>
                <a:gd name="T13" fmla="*/ 0 h 16"/>
                <a:gd name="T14" fmla="*/ 14 w 18"/>
                <a:gd name="T15" fmla="*/ 0 h 16"/>
                <a:gd name="T16" fmla="*/ 16 w 18"/>
                <a:gd name="T17" fmla="*/ 2 h 16"/>
                <a:gd name="T18" fmla="*/ 18 w 18"/>
                <a:gd name="T19" fmla="*/ 6 h 16"/>
                <a:gd name="T20" fmla="*/ 18 w 18"/>
                <a:gd name="T21" fmla="*/ 10 h 16"/>
                <a:gd name="T22" fmla="*/ 18 w 18"/>
                <a:gd name="T23" fmla="*/ 10 h 16"/>
                <a:gd name="T24" fmla="*/ 16 w 18"/>
                <a:gd name="T25" fmla="*/ 12 h 16"/>
                <a:gd name="T26" fmla="*/ 14 w 18"/>
                <a:gd name="T27" fmla="*/ 14 h 16"/>
                <a:gd name="T28" fmla="*/ 12 w 18"/>
                <a:gd name="T29" fmla="*/ 16 h 16"/>
                <a:gd name="T30" fmla="*/ 8 w 18"/>
                <a:gd name="T31" fmla="*/ 16 h 16"/>
                <a:gd name="T32" fmla="*/ 8 w 18"/>
                <a:gd name="T33" fmla="*/ 16 h 16"/>
                <a:gd name="T34" fmla="*/ 6 w 18"/>
                <a:gd name="T35" fmla="*/ 16 h 16"/>
                <a:gd name="T36" fmla="*/ 2 w 18"/>
                <a:gd name="T37" fmla="*/ 14 h 16"/>
                <a:gd name="T38" fmla="*/ 2 w 18"/>
                <a:gd name="T39" fmla="*/ 10 h 16"/>
                <a:gd name="T40" fmla="*/ 0 w 18"/>
                <a:gd name="T41" fmla="*/ 8 h 16"/>
                <a:gd name="T42" fmla="*/ 0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8"/>
                  </a:moveTo>
                  <a:lnTo>
                    <a:pt x="0" y="8"/>
                  </a:lnTo>
                  <a:lnTo>
                    <a:pt x="2" y="4"/>
                  </a:lnTo>
                  <a:lnTo>
                    <a:pt x="4" y="2"/>
                  </a:lnTo>
                  <a:lnTo>
                    <a:pt x="6" y="0"/>
                  </a:lnTo>
                  <a:lnTo>
                    <a:pt x="10" y="0"/>
                  </a:lnTo>
                  <a:lnTo>
                    <a:pt x="10" y="0"/>
                  </a:lnTo>
                  <a:lnTo>
                    <a:pt x="14" y="0"/>
                  </a:lnTo>
                  <a:lnTo>
                    <a:pt x="16" y="2"/>
                  </a:lnTo>
                  <a:lnTo>
                    <a:pt x="18" y="6"/>
                  </a:lnTo>
                  <a:lnTo>
                    <a:pt x="18" y="10"/>
                  </a:lnTo>
                  <a:lnTo>
                    <a:pt x="18" y="10"/>
                  </a:lnTo>
                  <a:lnTo>
                    <a:pt x="16" y="12"/>
                  </a:lnTo>
                  <a:lnTo>
                    <a:pt x="14" y="14"/>
                  </a:lnTo>
                  <a:lnTo>
                    <a:pt x="12" y="16"/>
                  </a:lnTo>
                  <a:lnTo>
                    <a:pt x="8" y="16"/>
                  </a:lnTo>
                  <a:lnTo>
                    <a:pt x="8" y="16"/>
                  </a:lnTo>
                  <a:lnTo>
                    <a:pt x="6" y="16"/>
                  </a:lnTo>
                  <a:lnTo>
                    <a:pt x="2" y="14"/>
                  </a:lnTo>
                  <a:lnTo>
                    <a:pt x="2" y="10"/>
                  </a:lnTo>
                  <a:lnTo>
                    <a:pt x="0" y="8"/>
                  </a:lnTo>
                  <a:lnTo>
                    <a:pt x="0"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8" name="Freeform 32"/>
            <p:cNvSpPr>
              <a:spLocks/>
            </p:cNvSpPr>
            <p:nvPr/>
          </p:nvSpPr>
          <p:spPr bwMode="auto">
            <a:xfrm>
              <a:off x="1568" y="626"/>
              <a:ext cx="18" cy="16"/>
            </a:xfrm>
            <a:custGeom>
              <a:avLst/>
              <a:gdLst>
                <a:gd name="T0" fmla="*/ 0 w 18"/>
                <a:gd name="T1" fmla="*/ 6 h 16"/>
                <a:gd name="T2" fmla="*/ 0 w 18"/>
                <a:gd name="T3" fmla="*/ 6 h 16"/>
                <a:gd name="T4" fmla="*/ 2 w 18"/>
                <a:gd name="T5" fmla="*/ 4 h 16"/>
                <a:gd name="T6" fmla="*/ 4 w 18"/>
                <a:gd name="T7" fmla="*/ 0 h 16"/>
                <a:gd name="T8" fmla="*/ 8 w 18"/>
                <a:gd name="T9" fmla="*/ 0 h 16"/>
                <a:gd name="T10" fmla="*/ 10 w 18"/>
                <a:gd name="T11" fmla="*/ 0 h 16"/>
                <a:gd name="T12" fmla="*/ 10 w 18"/>
                <a:gd name="T13" fmla="*/ 0 h 16"/>
                <a:gd name="T14" fmla="*/ 14 w 18"/>
                <a:gd name="T15" fmla="*/ 2 h 16"/>
                <a:gd name="T16" fmla="*/ 16 w 18"/>
                <a:gd name="T17" fmla="*/ 4 h 16"/>
                <a:gd name="T18" fmla="*/ 18 w 18"/>
                <a:gd name="T19" fmla="*/ 6 h 16"/>
                <a:gd name="T20" fmla="*/ 18 w 18"/>
                <a:gd name="T21" fmla="*/ 10 h 16"/>
                <a:gd name="T22" fmla="*/ 18 w 18"/>
                <a:gd name="T23" fmla="*/ 10 h 16"/>
                <a:gd name="T24" fmla="*/ 16 w 18"/>
                <a:gd name="T25" fmla="*/ 14 h 16"/>
                <a:gd name="T26" fmla="*/ 14 w 18"/>
                <a:gd name="T27" fmla="*/ 16 h 16"/>
                <a:gd name="T28" fmla="*/ 10 w 18"/>
                <a:gd name="T29" fmla="*/ 16 h 16"/>
                <a:gd name="T30" fmla="*/ 6 w 18"/>
                <a:gd name="T31" fmla="*/ 16 h 16"/>
                <a:gd name="T32" fmla="*/ 6 w 18"/>
                <a:gd name="T33" fmla="*/ 16 h 16"/>
                <a:gd name="T34" fmla="*/ 4 w 18"/>
                <a:gd name="T35" fmla="*/ 16 h 16"/>
                <a:gd name="T36" fmla="*/ 2 w 18"/>
                <a:gd name="T37" fmla="*/ 12 h 16"/>
                <a:gd name="T38" fmla="*/ 0 w 18"/>
                <a:gd name="T39" fmla="*/ 10 h 16"/>
                <a:gd name="T40" fmla="*/ 0 w 18"/>
                <a:gd name="T41" fmla="*/ 6 h 16"/>
                <a:gd name="T42" fmla="*/ 0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0" y="6"/>
                  </a:moveTo>
                  <a:lnTo>
                    <a:pt x="0" y="6"/>
                  </a:lnTo>
                  <a:lnTo>
                    <a:pt x="2" y="4"/>
                  </a:lnTo>
                  <a:lnTo>
                    <a:pt x="4" y="0"/>
                  </a:lnTo>
                  <a:lnTo>
                    <a:pt x="8" y="0"/>
                  </a:lnTo>
                  <a:lnTo>
                    <a:pt x="10" y="0"/>
                  </a:lnTo>
                  <a:lnTo>
                    <a:pt x="10" y="0"/>
                  </a:lnTo>
                  <a:lnTo>
                    <a:pt x="14" y="2"/>
                  </a:lnTo>
                  <a:lnTo>
                    <a:pt x="16" y="4"/>
                  </a:lnTo>
                  <a:lnTo>
                    <a:pt x="18" y="6"/>
                  </a:lnTo>
                  <a:lnTo>
                    <a:pt x="18" y="10"/>
                  </a:lnTo>
                  <a:lnTo>
                    <a:pt x="18" y="10"/>
                  </a:lnTo>
                  <a:lnTo>
                    <a:pt x="16" y="14"/>
                  </a:lnTo>
                  <a:lnTo>
                    <a:pt x="14" y="16"/>
                  </a:lnTo>
                  <a:lnTo>
                    <a:pt x="10" y="16"/>
                  </a:lnTo>
                  <a:lnTo>
                    <a:pt x="6" y="16"/>
                  </a:lnTo>
                  <a:lnTo>
                    <a:pt x="6" y="16"/>
                  </a:lnTo>
                  <a:lnTo>
                    <a:pt x="4" y="16"/>
                  </a:lnTo>
                  <a:lnTo>
                    <a:pt x="2" y="12"/>
                  </a:lnTo>
                  <a:lnTo>
                    <a:pt x="0" y="10"/>
                  </a:lnTo>
                  <a:lnTo>
                    <a:pt x="0"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29" name="Freeform 33"/>
            <p:cNvSpPr>
              <a:spLocks/>
            </p:cNvSpPr>
            <p:nvPr/>
          </p:nvSpPr>
          <p:spPr bwMode="auto">
            <a:xfrm>
              <a:off x="1576" y="654"/>
              <a:ext cx="18" cy="18"/>
            </a:xfrm>
            <a:custGeom>
              <a:avLst/>
              <a:gdLst>
                <a:gd name="T0" fmla="*/ 2 w 18"/>
                <a:gd name="T1" fmla="*/ 6 h 18"/>
                <a:gd name="T2" fmla="*/ 2 w 18"/>
                <a:gd name="T3" fmla="*/ 6 h 18"/>
                <a:gd name="T4" fmla="*/ 4 w 18"/>
                <a:gd name="T5" fmla="*/ 4 h 18"/>
                <a:gd name="T6" fmla="*/ 6 w 18"/>
                <a:gd name="T7" fmla="*/ 2 h 18"/>
                <a:gd name="T8" fmla="*/ 10 w 18"/>
                <a:gd name="T9" fmla="*/ 0 h 18"/>
                <a:gd name="T10" fmla="*/ 12 w 18"/>
                <a:gd name="T11" fmla="*/ 2 h 18"/>
                <a:gd name="T12" fmla="*/ 12 w 18"/>
                <a:gd name="T13" fmla="*/ 2 h 18"/>
                <a:gd name="T14" fmla="*/ 16 w 18"/>
                <a:gd name="T15" fmla="*/ 4 h 18"/>
                <a:gd name="T16" fmla="*/ 18 w 18"/>
                <a:gd name="T17" fmla="*/ 6 h 18"/>
                <a:gd name="T18" fmla="*/ 18 w 18"/>
                <a:gd name="T19" fmla="*/ 8 h 18"/>
                <a:gd name="T20" fmla="*/ 18 w 18"/>
                <a:gd name="T21" fmla="*/ 12 h 18"/>
                <a:gd name="T22" fmla="*/ 18 w 18"/>
                <a:gd name="T23" fmla="*/ 12 h 18"/>
                <a:gd name="T24" fmla="*/ 16 w 18"/>
                <a:gd name="T25" fmla="*/ 16 h 18"/>
                <a:gd name="T26" fmla="*/ 14 w 18"/>
                <a:gd name="T27" fmla="*/ 18 h 18"/>
                <a:gd name="T28" fmla="*/ 10 w 18"/>
                <a:gd name="T29" fmla="*/ 18 h 18"/>
                <a:gd name="T30" fmla="*/ 6 w 18"/>
                <a:gd name="T31" fmla="*/ 18 h 18"/>
                <a:gd name="T32" fmla="*/ 6 w 18"/>
                <a:gd name="T33" fmla="*/ 18 h 18"/>
                <a:gd name="T34" fmla="*/ 4 w 18"/>
                <a:gd name="T35" fmla="*/ 16 h 18"/>
                <a:gd name="T36" fmla="*/ 2 w 18"/>
                <a:gd name="T37" fmla="*/ 12 h 18"/>
                <a:gd name="T38" fmla="*/ 0 w 18"/>
                <a:gd name="T39" fmla="*/ 10 h 18"/>
                <a:gd name="T40" fmla="*/ 2 w 18"/>
                <a:gd name="T41" fmla="*/ 6 h 18"/>
                <a:gd name="T42" fmla="*/ 2 w 18"/>
                <a:gd name="T4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2" y="6"/>
                  </a:moveTo>
                  <a:lnTo>
                    <a:pt x="2" y="6"/>
                  </a:lnTo>
                  <a:lnTo>
                    <a:pt x="4" y="4"/>
                  </a:lnTo>
                  <a:lnTo>
                    <a:pt x="6" y="2"/>
                  </a:lnTo>
                  <a:lnTo>
                    <a:pt x="10" y="0"/>
                  </a:lnTo>
                  <a:lnTo>
                    <a:pt x="12" y="2"/>
                  </a:lnTo>
                  <a:lnTo>
                    <a:pt x="12" y="2"/>
                  </a:lnTo>
                  <a:lnTo>
                    <a:pt x="16" y="4"/>
                  </a:lnTo>
                  <a:lnTo>
                    <a:pt x="18" y="6"/>
                  </a:lnTo>
                  <a:lnTo>
                    <a:pt x="18" y="8"/>
                  </a:lnTo>
                  <a:lnTo>
                    <a:pt x="18" y="12"/>
                  </a:lnTo>
                  <a:lnTo>
                    <a:pt x="18" y="12"/>
                  </a:lnTo>
                  <a:lnTo>
                    <a:pt x="16" y="16"/>
                  </a:lnTo>
                  <a:lnTo>
                    <a:pt x="14" y="18"/>
                  </a:lnTo>
                  <a:lnTo>
                    <a:pt x="10" y="18"/>
                  </a:lnTo>
                  <a:lnTo>
                    <a:pt x="6" y="18"/>
                  </a:lnTo>
                  <a:lnTo>
                    <a:pt x="6" y="18"/>
                  </a:lnTo>
                  <a:lnTo>
                    <a:pt x="4" y="16"/>
                  </a:lnTo>
                  <a:lnTo>
                    <a:pt x="2" y="12"/>
                  </a:lnTo>
                  <a:lnTo>
                    <a:pt x="0" y="10"/>
                  </a:lnTo>
                  <a:lnTo>
                    <a:pt x="2" y="6"/>
                  </a:lnTo>
                  <a:lnTo>
                    <a:pt x="2"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0" name="Freeform 34"/>
            <p:cNvSpPr>
              <a:spLocks/>
            </p:cNvSpPr>
            <p:nvPr/>
          </p:nvSpPr>
          <p:spPr bwMode="auto">
            <a:xfrm>
              <a:off x="1638" y="692"/>
              <a:ext cx="16" cy="18"/>
            </a:xfrm>
            <a:custGeom>
              <a:avLst/>
              <a:gdLst>
                <a:gd name="T0" fmla="*/ 0 w 16"/>
                <a:gd name="T1" fmla="*/ 4 h 18"/>
                <a:gd name="T2" fmla="*/ 0 w 16"/>
                <a:gd name="T3" fmla="*/ 4 h 18"/>
                <a:gd name="T4" fmla="*/ 2 w 16"/>
                <a:gd name="T5" fmla="*/ 2 h 18"/>
                <a:gd name="T6" fmla="*/ 6 w 16"/>
                <a:gd name="T7" fmla="*/ 0 h 18"/>
                <a:gd name="T8" fmla="*/ 8 w 16"/>
                <a:gd name="T9" fmla="*/ 0 h 18"/>
                <a:gd name="T10" fmla="*/ 12 w 16"/>
                <a:gd name="T11" fmla="*/ 2 h 18"/>
                <a:gd name="T12" fmla="*/ 12 w 16"/>
                <a:gd name="T13" fmla="*/ 2 h 18"/>
                <a:gd name="T14" fmla="*/ 14 w 16"/>
                <a:gd name="T15" fmla="*/ 4 h 18"/>
                <a:gd name="T16" fmla="*/ 16 w 16"/>
                <a:gd name="T17" fmla="*/ 6 h 18"/>
                <a:gd name="T18" fmla="*/ 16 w 16"/>
                <a:gd name="T19" fmla="*/ 10 h 18"/>
                <a:gd name="T20" fmla="*/ 16 w 16"/>
                <a:gd name="T21" fmla="*/ 12 h 18"/>
                <a:gd name="T22" fmla="*/ 16 w 16"/>
                <a:gd name="T23" fmla="*/ 12 h 18"/>
                <a:gd name="T24" fmla="*/ 14 w 16"/>
                <a:gd name="T25" fmla="*/ 16 h 18"/>
                <a:gd name="T26" fmla="*/ 10 w 16"/>
                <a:gd name="T27" fmla="*/ 18 h 18"/>
                <a:gd name="T28" fmla="*/ 8 w 16"/>
                <a:gd name="T29" fmla="*/ 18 h 18"/>
                <a:gd name="T30" fmla="*/ 4 w 16"/>
                <a:gd name="T31" fmla="*/ 16 h 18"/>
                <a:gd name="T32" fmla="*/ 4 w 16"/>
                <a:gd name="T33" fmla="*/ 16 h 18"/>
                <a:gd name="T34" fmla="*/ 2 w 16"/>
                <a:gd name="T35" fmla="*/ 14 h 18"/>
                <a:gd name="T36" fmla="*/ 0 w 16"/>
                <a:gd name="T37" fmla="*/ 12 h 18"/>
                <a:gd name="T38" fmla="*/ 0 w 16"/>
                <a:gd name="T39" fmla="*/ 8 h 18"/>
                <a:gd name="T40" fmla="*/ 0 w 16"/>
                <a:gd name="T41" fmla="*/ 4 h 18"/>
                <a:gd name="T42" fmla="*/ 0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0" y="4"/>
                  </a:moveTo>
                  <a:lnTo>
                    <a:pt x="0" y="4"/>
                  </a:lnTo>
                  <a:lnTo>
                    <a:pt x="2" y="2"/>
                  </a:lnTo>
                  <a:lnTo>
                    <a:pt x="6" y="0"/>
                  </a:lnTo>
                  <a:lnTo>
                    <a:pt x="8" y="0"/>
                  </a:lnTo>
                  <a:lnTo>
                    <a:pt x="12" y="2"/>
                  </a:lnTo>
                  <a:lnTo>
                    <a:pt x="12" y="2"/>
                  </a:lnTo>
                  <a:lnTo>
                    <a:pt x="14" y="4"/>
                  </a:lnTo>
                  <a:lnTo>
                    <a:pt x="16" y="6"/>
                  </a:lnTo>
                  <a:lnTo>
                    <a:pt x="16" y="10"/>
                  </a:lnTo>
                  <a:lnTo>
                    <a:pt x="16" y="12"/>
                  </a:lnTo>
                  <a:lnTo>
                    <a:pt x="16" y="12"/>
                  </a:lnTo>
                  <a:lnTo>
                    <a:pt x="14" y="16"/>
                  </a:lnTo>
                  <a:lnTo>
                    <a:pt x="10" y="18"/>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1" name="Freeform 35"/>
            <p:cNvSpPr>
              <a:spLocks/>
            </p:cNvSpPr>
            <p:nvPr/>
          </p:nvSpPr>
          <p:spPr bwMode="auto">
            <a:xfrm>
              <a:off x="1602" y="688"/>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4 w 16"/>
                <a:gd name="T11" fmla="*/ 2 h 16"/>
                <a:gd name="T12" fmla="*/ 14 w 16"/>
                <a:gd name="T13" fmla="*/ 2 h 16"/>
                <a:gd name="T14" fmla="*/ 16 w 16"/>
                <a:gd name="T15" fmla="*/ 4 h 16"/>
                <a:gd name="T16" fmla="*/ 16 w 16"/>
                <a:gd name="T17" fmla="*/ 6 h 16"/>
                <a:gd name="T18" fmla="*/ 16 w 16"/>
                <a:gd name="T19" fmla="*/ 10 h 16"/>
                <a:gd name="T20" fmla="*/ 16 w 16"/>
                <a:gd name="T21" fmla="*/ 14 h 16"/>
                <a:gd name="T22" fmla="*/ 16 w 16"/>
                <a:gd name="T23" fmla="*/ 14 h 16"/>
                <a:gd name="T24" fmla="*/ 12 w 16"/>
                <a:gd name="T25" fmla="*/ 16 h 16"/>
                <a:gd name="T26" fmla="*/ 10 w 16"/>
                <a:gd name="T27" fmla="*/ 16 h 16"/>
                <a:gd name="T28" fmla="*/ 6 w 16"/>
                <a:gd name="T29" fmla="*/ 16 h 16"/>
                <a:gd name="T30" fmla="*/ 4 w 16"/>
                <a:gd name="T31" fmla="*/ 16 h 16"/>
                <a:gd name="T32" fmla="*/ 4 w 16"/>
                <a:gd name="T33" fmla="*/ 16 h 16"/>
                <a:gd name="T34" fmla="*/ 0 w 16"/>
                <a:gd name="T35" fmla="*/ 14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4" y="2"/>
                  </a:lnTo>
                  <a:lnTo>
                    <a:pt x="14" y="2"/>
                  </a:lnTo>
                  <a:lnTo>
                    <a:pt x="16" y="4"/>
                  </a:lnTo>
                  <a:lnTo>
                    <a:pt x="16" y="6"/>
                  </a:lnTo>
                  <a:lnTo>
                    <a:pt x="16" y="10"/>
                  </a:lnTo>
                  <a:lnTo>
                    <a:pt x="16" y="14"/>
                  </a:lnTo>
                  <a:lnTo>
                    <a:pt x="16" y="14"/>
                  </a:lnTo>
                  <a:lnTo>
                    <a:pt x="12" y="16"/>
                  </a:lnTo>
                  <a:lnTo>
                    <a:pt x="10" y="16"/>
                  </a:lnTo>
                  <a:lnTo>
                    <a:pt x="6" y="16"/>
                  </a:lnTo>
                  <a:lnTo>
                    <a:pt x="4" y="16"/>
                  </a:lnTo>
                  <a:lnTo>
                    <a:pt x="4" y="16"/>
                  </a:lnTo>
                  <a:lnTo>
                    <a:pt x="0" y="14"/>
                  </a:lnTo>
                  <a:lnTo>
                    <a:pt x="0" y="10"/>
                  </a:lnTo>
                  <a:lnTo>
                    <a:pt x="0" y="6"/>
                  </a:lnTo>
                  <a:lnTo>
                    <a:pt x="2" y="4"/>
                  </a:lnTo>
                  <a:lnTo>
                    <a:pt x="2"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2" name="Freeform 36"/>
            <p:cNvSpPr>
              <a:spLocks/>
            </p:cNvSpPr>
            <p:nvPr/>
          </p:nvSpPr>
          <p:spPr bwMode="auto">
            <a:xfrm>
              <a:off x="1390" y="892"/>
              <a:ext cx="18" cy="18"/>
            </a:xfrm>
            <a:custGeom>
              <a:avLst/>
              <a:gdLst>
                <a:gd name="T0" fmla="*/ 8 w 18"/>
                <a:gd name="T1" fmla="*/ 0 h 18"/>
                <a:gd name="T2" fmla="*/ 8 w 18"/>
                <a:gd name="T3" fmla="*/ 0 h 18"/>
                <a:gd name="T4" fmla="*/ 12 w 18"/>
                <a:gd name="T5" fmla="*/ 0 h 18"/>
                <a:gd name="T6" fmla="*/ 14 w 18"/>
                <a:gd name="T7" fmla="*/ 2 h 18"/>
                <a:gd name="T8" fmla="*/ 16 w 18"/>
                <a:gd name="T9" fmla="*/ 4 h 18"/>
                <a:gd name="T10" fmla="*/ 18 w 18"/>
                <a:gd name="T11" fmla="*/ 8 h 18"/>
                <a:gd name="T12" fmla="*/ 18 w 18"/>
                <a:gd name="T13" fmla="*/ 8 h 18"/>
                <a:gd name="T14" fmla="*/ 18 w 18"/>
                <a:gd name="T15" fmla="*/ 12 h 18"/>
                <a:gd name="T16" fmla="*/ 16 w 18"/>
                <a:gd name="T17" fmla="*/ 14 h 18"/>
                <a:gd name="T18" fmla="*/ 14 w 18"/>
                <a:gd name="T19" fmla="*/ 16 h 18"/>
                <a:gd name="T20" fmla="*/ 10 w 18"/>
                <a:gd name="T21" fmla="*/ 18 h 18"/>
                <a:gd name="T22" fmla="*/ 10 w 18"/>
                <a:gd name="T23" fmla="*/ 18 h 18"/>
                <a:gd name="T24" fmla="*/ 6 w 18"/>
                <a:gd name="T25" fmla="*/ 16 h 18"/>
                <a:gd name="T26" fmla="*/ 4 w 18"/>
                <a:gd name="T27" fmla="*/ 16 h 18"/>
                <a:gd name="T28" fmla="*/ 2 w 18"/>
                <a:gd name="T29" fmla="*/ 12 h 18"/>
                <a:gd name="T30" fmla="*/ 0 w 18"/>
                <a:gd name="T31" fmla="*/ 10 h 18"/>
                <a:gd name="T32" fmla="*/ 0 w 18"/>
                <a:gd name="T33" fmla="*/ 10 h 18"/>
                <a:gd name="T34" fmla="*/ 0 w 18"/>
                <a:gd name="T35" fmla="*/ 6 h 18"/>
                <a:gd name="T36" fmla="*/ 2 w 18"/>
                <a:gd name="T37" fmla="*/ 4 h 18"/>
                <a:gd name="T38" fmla="*/ 6 w 18"/>
                <a:gd name="T39" fmla="*/ 2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4"/>
                  </a:lnTo>
                  <a:lnTo>
                    <a:pt x="18" y="8"/>
                  </a:lnTo>
                  <a:lnTo>
                    <a:pt x="18" y="8"/>
                  </a:lnTo>
                  <a:lnTo>
                    <a:pt x="18" y="12"/>
                  </a:lnTo>
                  <a:lnTo>
                    <a:pt x="16" y="14"/>
                  </a:lnTo>
                  <a:lnTo>
                    <a:pt x="14" y="16"/>
                  </a:lnTo>
                  <a:lnTo>
                    <a:pt x="10" y="18"/>
                  </a:lnTo>
                  <a:lnTo>
                    <a:pt x="10" y="18"/>
                  </a:lnTo>
                  <a:lnTo>
                    <a:pt x="6" y="16"/>
                  </a:lnTo>
                  <a:lnTo>
                    <a:pt x="4" y="16"/>
                  </a:lnTo>
                  <a:lnTo>
                    <a:pt x="2" y="12"/>
                  </a:lnTo>
                  <a:lnTo>
                    <a:pt x="0" y="10"/>
                  </a:lnTo>
                  <a:lnTo>
                    <a:pt x="0" y="10"/>
                  </a:lnTo>
                  <a:lnTo>
                    <a:pt x="0" y="6"/>
                  </a:lnTo>
                  <a:lnTo>
                    <a:pt x="2" y="4"/>
                  </a:lnTo>
                  <a:lnTo>
                    <a:pt x="6" y="2"/>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3" name="Freeform 37"/>
            <p:cNvSpPr>
              <a:spLocks/>
            </p:cNvSpPr>
            <p:nvPr/>
          </p:nvSpPr>
          <p:spPr bwMode="auto">
            <a:xfrm>
              <a:off x="1330" y="934"/>
              <a:ext cx="18" cy="18"/>
            </a:xfrm>
            <a:custGeom>
              <a:avLst/>
              <a:gdLst>
                <a:gd name="T0" fmla="*/ 8 w 18"/>
                <a:gd name="T1" fmla="*/ 0 h 18"/>
                <a:gd name="T2" fmla="*/ 8 w 18"/>
                <a:gd name="T3" fmla="*/ 0 h 18"/>
                <a:gd name="T4" fmla="*/ 12 w 18"/>
                <a:gd name="T5" fmla="*/ 0 h 18"/>
                <a:gd name="T6" fmla="*/ 14 w 18"/>
                <a:gd name="T7" fmla="*/ 2 h 18"/>
                <a:gd name="T8" fmla="*/ 16 w 18"/>
                <a:gd name="T9" fmla="*/ 6 h 18"/>
                <a:gd name="T10" fmla="*/ 18 w 18"/>
                <a:gd name="T11" fmla="*/ 8 h 18"/>
                <a:gd name="T12" fmla="*/ 18 w 18"/>
                <a:gd name="T13" fmla="*/ 8 h 18"/>
                <a:gd name="T14" fmla="*/ 16 w 18"/>
                <a:gd name="T15" fmla="*/ 12 h 18"/>
                <a:gd name="T16" fmla="*/ 14 w 18"/>
                <a:gd name="T17" fmla="*/ 16 h 18"/>
                <a:gd name="T18" fmla="*/ 12 w 18"/>
                <a:gd name="T19" fmla="*/ 16 h 18"/>
                <a:gd name="T20" fmla="*/ 8 w 18"/>
                <a:gd name="T21" fmla="*/ 18 h 18"/>
                <a:gd name="T22" fmla="*/ 8 w 18"/>
                <a:gd name="T23" fmla="*/ 18 h 18"/>
                <a:gd name="T24" fmla="*/ 4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4" y="2"/>
                  </a:lnTo>
                  <a:lnTo>
                    <a:pt x="16" y="6"/>
                  </a:lnTo>
                  <a:lnTo>
                    <a:pt x="18" y="8"/>
                  </a:lnTo>
                  <a:lnTo>
                    <a:pt x="18" y="8"/>
                  </a:lnTo>
                  <a:lnTo>
                    <a:pt x="16" y="12"/>
                  </a:lnTo>
                  <a:lnTo>
                    <a:pt x="14" y="16"/>
                  </a:lnTo>
                  <a:lnTo>
                    <a:pt x="12" y="16"/>
                  </a:lnTo>
                  <a:lnTo>
                    <a:pt x="8" y="18"/>
                  </a:lnTo>
                  <a:lnTo>
                    <a:pt x="8" y="18"/>
                  </a:lnTo>
                  <a:lnTo>
                    <a:pt x="4"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4" name="Freeform 38"/>
            <p:cNvSpPr>
              <a:spLocks/>
            </p:cNvSpPr>
            <p:nvPr/>
          </p:nvSpPr>
          <p:spPr bwMode="auto">
            <a:xfrm>
              <a:off x="1360" y="800"/>
              <a:ext cx="18" cy="16"/>
            </a:xfrm>
            <a:custGeom>
              <a:avLst/>
              <a:gdLst>
                <a:gd name="T0" fmla="*/ 10 w 18"/>
                <a:gd name="T1" fmla="*/ 0 h 16"/>
                <a:gd name="T2" fmla="*/ 10 w 18"/>
                <a:gd name="T3" fmla="*/ 0 h 16"/>
                <a:gd name="T4" fmla="*/ 14 w 18"/>
                <a:gd name="T5" fmla="*/ 0 h 16"/>
                <a:gd name="T6" fmla="*/ 16 w 18"/>
                <a:gd name="T7" fmla="*/ 2 h 16"/>
                <a:gd name="T8" fmla="*/ 18 w 18"/>
                <a:gd name="T9" fmla="*/ 6 h 16"/>
                <a:gd name="T10" fmla="*/ 18 w 18"/>
                <a:gd name="T11" fmla="*/ 10 h 16"/>
                <a:gd name="T12" fmla="*/ 18 w 18"/>
                <a:gd name="T13" fmla="*/ 10 h 16"/>
                <a:gd name="T14" fmla="*/ 16 w 18"/>
                <a:gd name="T15" fmla="*/ 12 h 16"/>
                <a:gd name="T16" fmla="*/ 14 w 18"/>
                <a:gd name="T17" fmla="*/ 16 h 16"/>
                <a:gd name="T18" fmla="*/ 12 w 18"/>
                <a:gd name="T19" fmla="*/ 16 h 16"/>
                <a:gd name="T20" fmla="*/ 8 w 18"/>
                <a:gd name="T21" fmla="*/ 16 h 16"/>
                <a:gd name="T22" fmla="*/ 8 w 18"/>
                <a:gd name="T23" fmla="*/ 16 h 16"/>
                <a:gd name="T24" fmla="*/ 4 w 18"/>
                <a:gd name="T25" fmla="*/ 16 h 16"/>
                <a:gd name="T26" fmla="*/ 2 w 18"/>
                <a:gd name="T27" fmla="*/ 14 h 16"/>
                <a:gd name="T28" fmla="*/ 0 w 18"/>
                <a:gd name="T29" fmla="*/ 10 h 16"/>
                <a:gd name="T30" fmla="*/ 0 w 18"/>
                <a:gd name="T31" fmla="*/ 6 h 16"/>
                <a:gd name="T32" fmla="*/ 0 w 18"/>
                <a:gd name="T33" fmla="*/ 6 h 16"/>
                <a:gd name="T34" fmla="*/ 2 w 18"/>
                <a:gd name="T35" fmla="*/ 4 h 16"/>
                <a:gd name="T36" fmla="*/ 4 w 18"/>
                <a:gd name="T37" fmla="*/ 2 h 16"/>
                <a:gd name="T38" fmla="*/ 6 w 18"/>
                <a:gd name="T39" fmla="*/ 0 h 16"/>
                <a:gd name="T40" fmla="*/ 10 w 18"/>
                <a:gd name="T41" fmla="*/ 0 h 16"/>
                <a:gd name="T42" fmla="*/ 10 w 18"/>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0"/>
                  </a:moveTo>
                  <a:lnTo>
                    <a:pt x="10" y="0"/>
                  </a:lnTo>
                  <a:lnTo>
                    <a:pt x="14" y="0"/>
                  </a:lnTo>
                  <a:lnTo>
                    <a:pt x="16" y="2"/>
                  </a:lnTo>
                  <a:lnTo>
                    <a:pt x="18" y="6"/>
                  </a:lnTo>
                  <a:lnTo>
                    <a:pt x="18" y="10"/>
                  </a:lnTo>
                  <a:lnTo>
                    <a:pt x="18" y="10"/>
                  </a:lnTo>
                  <a:lnTo>
                    <a:pt x="16" y="12"/>
                  </a:lnTo>
                  <a:lnTo>
                    <a:pt x="14" y="16"/>
                  </a:lnTo>
                  <a:lnTo>
                    <a:pt x="12" y="16"/>
                  </a:lnTo>
                  <a:lnTo>
                    <a:pt x="8" y="16"/>
                  </a:lnTo>
                  <a:lnTo>
                    <a:pt x="8" y="16"/>
                  </a:lnTo>
                  <a:lnTo>
                    <a:pt x="4" y="16"/>
                  </a:lnTo>
                  <a:lnTo>
                    <a:pt x="2" y="14"/>
                  </a:lnTo>
                  <a:lnTo>
                    <a:pt x="0" y="10"/>
                  </a:lnTo>
                  <a:lnTo>
                    <a:pt x="0" y="6"/>
                  </a:lnTo>
                  <a:lnTo>
                    <a:pt x="0" y="6"/>
                  </a:lnTo>
                  <a:lnTo>
                    <a:pt x="2" y="4"/>
                  </a:lnTo>
                  <a:lnTo>
                    <a:pt x="4"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5" name="Freeform 39"/>
            <p:cNvSpPr>
              <a:spLocks/>
            </p:cNvSpPr>
            <p:nvPr/>
          </p:nvSpPr>
          <p:spPr bwMode="auto">
            <a:xfrm>
              <a:off x="1354" y="770"/>
              <a:ext cx="18" cy="18"/>
            </a:xfrm>
            <a:custGeom>
              <a:avLst/>
              <a:gdLst>
                <a:gd name="T0" fmla="*/ 12 w 18"/>
                <a:gd name="T1" fmla="*/ 0 h 18"/>
                <a:gd name="T2" fmla="*/ 12 w 18"/>
                <a:gd name="T3" fmla="*/ 0 h 18"/>
                <a:gd name="T4" fmla="*/ 14 w 18"/>
                <a:gd name="T5" fmla="*/ 2 h 18"/>
                <a:gd name="T6" fmla="*/ 16 w 18"/>
                <a:gd name="T7" fmla="*/ 4 h 18"/>
                <a:gd name="T8" fmla="*/ 18 w 18"/>
                <a:gd name="T9" fmla="*/ 8 h 18"/>
                <a:gd name="T10" fmla="*/ 18 w 18"/>
                <a:gd name="T11" fmla="*/ 12 h 18"/>
                <a:gd name="T12" fmla="*/ 18 w 18"/>
                <a:gd name="T13" fmla="*/ 12 h 18"/>
                <a:gd name="T14" fmla="*/ 16 w 18"/>
                <a:gd name="T15" fmla="*/ 14 h 18"/>
                <a:gd name="T16" fmla="*/ 14 w 18"/>
                <a:gd name="T17" fmla="*/ 16 h 18"/>
                <a:gd name="T18" fmla="*/ 10 w 18"/>
                <a:gd name="T19" fmla="*/ 18 h 18"/>
                <a:gd name="T20" fmla="*/ 8 w 18"/>
                <a:gd name="T21" fmla="*/ 18 h 18"/>
                <a:gd name="T22" fmla="*/ 8 w 18"/>
                <a:gd name="T23" fmla="*/ 18 h 18"/>
                <a:gd name="T24" fmla="*/ 4 w 18"/>
                <a:gd name="T25" fmla="*/ 16 h 18"/>
                <a:gd name="T26" fmla="*/ 2 w 18"/>
                <a:gd name="T27" fmla="*/ 14 h 18"/>
                <a:gd name="T28" fmla="*/ 0 w 18"/>
                <a:gd name="T29" fmla="*/ 10 h 18"/>
                <a:gd name="T30" fmla="*/ 2 w 18"/>
                <a:gd name="T31" fmla="*/ 6 h 18"/>
                <a:gd name="T32" fmla="*/ 2 w 18"/>
                <a:gd name="T33" fmla="*/ 6 h 18"/>
                <a:gd name="T34" fmla="*/ 2 w 18"/>
                <a:gd name="T35" fmla="*/ 4 h 18"/>
                <a:gd name="T36" fmla="*/ 6 w 18"/>
                <a:gd name="T37" fmla="*/ 2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4"/>
                  </a:lnTo>
                  <a:lnTo>
                    <a:pt x="18" y="8"/>
                  </a:lnTo>
                  <a:lnTo>
                    <a:pt x="18" y="12"/>
                  </a:lnTo>
                  <a:lnTo>
                    <a:pt x="18" y="12"/>
                  </a:lnTo>
                  <a:lnTo>
                    <a:pt x="16" y="14"/>
                  </a:lnTo>
                  <a:lnTo>
                    <a:pt x="14" y="16"/>
                  </a:lnTo>
                  <a:lnTo>
                    <a:pt x="10" y="18"/>
                  </a:lnTo>
                  <a:lnTo>
                    <a:pt x="8" y="18"/>
                  </a:lnTo>
                  <a:lnTo>
                    <a:pt x="8" y="18"/>
                  </a:lnTo>
                  <a:lnTo>
                    <a:pt x="4" y="16"/>
                  </a:lnTo>
                  <a:lnTo>
                    <a:pt x="2" y="14"/>
                  </a:lnTo>
                  <a:lnTo>
                    <a:pt x="0" y="10"/>
                  </a:lnTo>
                  <a:lnTo>
                    <a:pt x="2" y="6"/>
                  </a:lnTo>
                  <a:lnTo>
                    <a:pt x="2" y="6"/>
                  </a:lnTo>
                  <a:lnTo>
                    <a:pt x="2" y="4"/>
                  </a:lnTo>
                  <a:lnTo>
                    <a:pt x="6" y="2"/>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6" name="Freeform 40"/>
            <p:cNvSpPr>
              <a:spLocks/>
            </p:cNvSpPr>
            <p:nvPr/>
          </p:nvSpPr>
          <p:spPr bwMode="auto">
            <a:xfrm>
              <a:off x="1340" y="746"/>
              <a:ext cx="18" cy="18"/>
            </a:xfrm>
            <a:custGeom>
              <a:avLst/>
              <a:gdLst>
                <a:gd name="T0" fmla="*/ 12 w 18"/>
                <a:gd name="T1" fmla="*/ 0 h 18"/>
                <a:gd name="T2" fmla="*/ 12 w 18"/>
                <a:gd name="T3" fmla="*/ 0 h 18"/>
                <a:gd name="T4" fmla="*/ 14 w 18"/>
                <a:gd name="T5" fmla="*/ 2 h 18"/>
                <a:gd name="T6" fmla="*/ 16 w 18"/>
                <a:gd name="T7" fmla="*/ 6 h 18"/>
                <a:gd name="T8" fmla="*/ 18 w 18"/>
                <a:gd name="T9" fmla="*/ 8 h 18"/>
                <a:gd name="T10" fmla="*/ 16 w 18"/>
                <a:gd name="T11" fmla="*/ 12 h 18"/>
                <a:gd name="T12" fmla="*/ 16 w 18"/>
                <a:gd name="T13" fmla="*/ 12 h 18"/>
                <a:gd name="T14" fmla="*/ 14 w 18"/>
                <a:gd name="T15" fmla="*/ 14 h 18"/>
                <a:gd name="T16" fmla="*/ 12 w 18"/>
                <a:gd name="T17" fmla="*/ 16 h 18"/>
                <a:gd name="T18" fmla="*/ 8 w 18"/>
                <a:gd name="T19" fmla="*/ 18 h 18"/>
                <a:gd name="T20" fmla="*/ 6 w 18"/>
                <a:gd name="T21" fmla="*/ 16 h 18"/>
                <a:gd name="T22" fmla="*/ 6 w 18"/>
                <a:gd name="T23" fmla="*/ 16 h 18"/>
                <a:gd name="T24" fmla="*/ 2 w 18"/>
                <a:gd name="T25" fmla="*/ 14 h 18"/>
                <a:gd name="T26" fmla="*/ 0 w 18"/>
                <a:gd name="T27" fmla="*/ 12 h 18"/>
                <a:gd name="T28" fmla="*/ 0 w 18"/>
                <a:gd name="T29" fmla="*/ 8 h 18"/>
                <a:gd name="T30" fmla="*/ 0 w 18"/>
                <a:gd name="T31" fmla="*/ 6 h 18"/>
                <a:gd name="T32" fmla="*/ 0 w 18"/>
                <a:gd name="T33" fmla="*/ 6 h 18"/>
                <a:gd name="T34" fmla="*/ 2 w 18"/>
                <a:gd name="T35" fmla="*/ 2 h 18"/>
                <a:gd name="T36" fmla="*/ 6 w 18"/>
                <a:gd name="T37" fmla="*/ 0 h 18"/>
                <a:gd name="T38" fmla="*/ 8 w 18"/>
                <a:gd name="T39" fmla="*/ 0 h 18"/>
                <a:gd name="T40" fmla="*/ 12 w 18"/>
                <a:gd name="T41" fmla="*/ 0 h 18"/>
                <a:gd name="T42" fmla="*/ 12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2" y="0"/>
                  </a:moveTo>
                  <a:lnTo>
                    <a:pt x="12" y="0"/>
                  </a:lnTo>
                  <a:lnTo>
                    <a:pt x="14" y="2"/>
                  </a:lnTo>
                  <a:lnTo>
                    <a:pt x="16" y="6"/>
                  </a:lnTo>
                  <a:lnTo>
                    <a:pt x="18" y="8"/>
                  </a:lnTo>
                  <a:lnTo>
                    <a:pt x="16" y="12"/>
                  </a:lnTo>
                  <a:lnTo>
                    <a:pt x="16" y="12"/>
                  </a:lnTo>
                  <a:lnTo>
                    <a:pt x="14" y="14"/>
                  </a:lnTo>
                  <a:lnTo>
                    <a:pt x="12" y="16"/>
                  </a:lnTo>
                  <a:lnTo>
                    <a:pt x="8" y="18"/>
                  </a:lnTo>
                  <a:lnTo>
                    <a:pt x="6" y="16"/>
                  </a:lnTo>
                  <a:lnTo>
                    <a:pt x="6" y="16"/>
                  </a:lnTo>
                  <a:lnTo>
                    <a:pt x="2" y="14"/>
                  </a:lnTo>
                  <a:lnTo>
                    <a:pt x="0" y="12"/>
                  </a:lnTo>
                  <a:lnTo>
                    <a:pt x="0" y="8"/>
                  </a:lnTo>
                  <a:lnTo>
                    <a:pt x="0" y="6"/>
                  </a:lnTo>
                  <a:lnTo>
                    <a:pt x="0" y="6"/>
                  </a:lnTo>
                  <a:lnTo>
                    <a:pt x="2" y="2"/>
                  </a:lnTo>
                  <a:lnTo>
                    <a:pt x="6" y="0"/>
                  </a:lnTo>
                  <a:lnTo>
                    <a:pt x="8" y="0"/>
                  </a:lnTo>
                  <a:lnTo>
                    <a:pt x="12" y="0"/>
                  </a:lnTo>
                  <a:lnTo>
                    <a:pt x="1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7" name="Freeform 41"/>
            <p:cNvSpPr>
              <a:spLocks/>
            </p:cNvSpPr>
            <p:nvPr/>
          </p:nvSpPr>
          <p:spPr bwMode="auto">
            <a:xfrm>
              <a:off x="1324" y="724"/>
              <a:ext cx="16" cy="18"/>
            </a:xfrm>
            <a:custGeom>
              <a:avLst/>
              <a:gdLst>
                <a:gd name="T0" fmla="*/ 12 w 16"/>
                <a:gd name="T1" fmla="*/ 2 h 18"/>
                <a:gd name="T2" fmla="*/ 12 w 16"/>
                <a:gd name="T3" fmla="*/ 2 h 18"/>
                <a:gd name="T4" fmla="*/ 14 w 16"/>
                <a:gd name="T5" fmla="*/ 4 h 18"/>
                <a:gd name="T6" fmla="*/ 16 w 16"/>
                <a:gd name="T7" fmla="*/ 8 h 18"/>
                <a:gd name="T8" fmla="*/ 16 w 16"/>
                <a:gd name="T9" fmla="*/ 10 h 18"/>
                <a:gd name="T10" fmla="*/ 16 w 16"/>
                <a:gd name="T11" fmla="*/ 14 h 18"/>
                <a:gd name="T12" fmla="*/ 16 w 16"/>
                <a:gd name="T13" fmla="*/ 14 h 18"/>
                <a:gd name="T14" fmla="*/ 14 w 16"/>
                <a:gd name="T15" fmla="*/ 16 h 18"/>
                <a:gd name="T16" fmla="*/ 10 w 16"/>
                <a:gd name="T17" fmla="*/ 18 h 18"/>
                <a:gd name="T18" fmla="*/ 6 w 16"/>
                <a:gd name="T19" fmla="*/ 18 h 18"/>
                <a:gd name="T20" fmla="*/ 4 w 16"/>
                <a:gd name="T21" fmla="*/ 18 h 18"/>
                <a:gd name="T22" fmla="*/ 4 w 16"/>
                <a:gd name="T23" fmla="*/ 18 h 18"/>
                <a:gd name="T24" fmla="*/ 0 w 16"/>
                <a:gd name="T25" fmla="*/ 14 h 18"/>
                <a:gd name="T26" fmla="*/ 0 w 16"/>
                <a:gd name="T27" fmla="*/ 12 h 18"/>
                <a:gd name="T28" fmla="*/ 0 w 16"/>
                <a:gd name="T29" fmla="*/ 8 h 18"/>
                <a:gd name="T30" fmla="*/ 0 w 16"/>
                <a:gd name="T31" fmla="*/ 6 h 18"/>
                <a:gd name="T32" fmla="*/ 0 w 16"/>
                <a:gd name="T33" fmla="*/ 6 h 18"/>
                <a:gd name="T34" fmla="*/ 2 w 16"/>
                <a:gd name="T35" fmla="*/ 2 h 18"/>
                <a:gd name="T36" fmla="*/ 6 w 16"/>
                <a:gd name="T37" fmla="*/ 2 h 18"/>
                <a:gd name="T38" fmla="*/ 8 w 16"/>
                <a:gd name="T39" fmla="*/ 0 h 18"/>
                <a:gd name="T40" fmla="*/ 12 w 16"/>
                <a:gd name="T41" fmla="*/ 2 h 18"/>
                <a:gd name="T42" fmla="*/ 12 w 16"/>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2"/>
                  </a:moveTo>
                  <a:lnTo>
                    <a:pt x="12" y="2"/>
                  </a:lnTo>
                  <a:lnTo>
                    <a:pt x="14" y="4"/>
                  </a:lnTo>
                  <a:lnTo>
                    <a:pt x="16" y="8"/>
                  </a:lnTo>
                  <a:lnTo>
                    <a:pt x="16" y="10"/>
                  </a:lnTo>
                  <a:lnTo>
                    <a:pt x="16" y="14"/>
                  </a:lnTo>
                  <a:lnTo>
                    <a:pt x="16" y="14"/>
                  </a:lnTo>
                  <a:lnTo>
                    <a:pt x="14" y="16"/>
                  </a:lnTo>
                  <a:lnTo>
                    <a:pt x="10" y="18"/>
                  </a:lnTo>
                  <a:lnTo>
                    <a:pt x="6" y="18"/>
                  </a:lnTo>
                  <a:lnTo>
                    <a:pt x="4" y="18"/>
                  </a:lnTo>
                  <a:lnTo>
                    <a:pt x="4" y="18"/>
                  </a:lnTo>
                  <a:lnTo>
                    <a:pt x="0" y="14"/>
                  </a:lnTo>
                  <a:lnTo>
                    <a:pt x="0" y="12"/>
                  </a:lnTo>
                  <a:lnTo>
                    <a:pt x="0" y="8"/>
                  </a:lnTo>
                  <a:lnTo>
                    <a:pt x="0" y="6"/>
                  </a:lnTo>
                  <a:lnTo>
                    <a:pt x="0" y="6"/>
                  </a:lnTo>
                  <a:lnTo>
                    <a:pt x="2" y="2"/>
                  </a:lnTo>
                  <a:lnTo>
                    <a:pt x="6" y="2"/>
                  </a:lnTo>
                  <a:lnTo>
                    <a:pt x="8" y="0"/>
                  </a:lnTo>
                  <a:lnTo>
                    <a:pt x="12" y="2"/>
                  </a:lnTo>
                  <a:lnTo>
                    <a:pt x="12" y="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8" name="Freeform 42"/>
            <p:cNvSpPr>
              <a:spLocks/>
            </p:cNvSpPr>
            <p:nvPr/>
          </p:nvSpPr>
          <p:spPr bwMode="auto">
            <a:xfrm>
              <a:off x="1306" y="708"/>
              <a:ext cx="16" cy="16"/>
            </a:xfrm>
            <a:custGeom>
              <a:avLst/>
              <a:gdLst>
                <a:gd name="T0" fmla="*/ 14 w 16"/>
                <a:gd name="T1" fmla="*/ 0 h 16"/>
                <a:gd name="T2" fmla="*/ 14 w 16"/>
                <a:gd name="T3" fmla="*/ 0 h 16"/>
                <a:gd name="T4" fmla="*/ 16 w 16"/>
                <a:gd name="T5" fmla="*/ 4 h 16"/>
                <a:gd name="T6" fmla="*/ 16 w 16"/>
                <a:gd name="T7" fmla="*/ 6 h 16"/>
                <a:gd name="T8" fmla="*/ 16 w 16"/>
                <a:gd name="T9" fmla="*/ 10 h 16"/>
                <a:gd name="T10" fmla="*/ 16 w 16"/>
                <a:gd name="T11" fmla="*/ 14 h 16"/>
                <a:gd name="T12" fmla="*/ 16 w 16"/>
                <a:gd name="T13" fmla="*/ 14 h 16"/>
                <a:gd name="T14" fmla="*/ 12 w 16"/>
                <a:gd name="T15" fmla="*/ 16 h 16"/>
                <a:gd name="T16" fmla="*/ 10 w 16"/>
                <a:gd name="T17" fmla="*/ 16 h 16"/>
                <a:gd name="T18" fmla="*/ 6 w 16"/>
                <a:gd name="T19" fmla="*/ 16 h 16"/>
                <a:gd name="T20" fmla="*/ 4 w 16"/>
                <a:gd name="T21" fmla="*/ 14 h 16"/>
                <a:gd name="T22" fmla="*/ 4 w 16"/>
                <a:gd name="T23" fmla="*/ 14 h 16"/>
                <a:gd name="T24" fmla="*/ 0 w 16"/>
                <a:gd name="T25" fmla="*/ 12 h 16"/>
                <a:gd name="T26" fmla="*/ 0 w 16"/>
                <a:gd name="T27" fmla="*/ 10 h 16"/>
                <a:gd name="T28" fmla="*/ 0 w 16"/>
                <a:gd name="T29" fmla="*/ 6 h 16"/>
                <a:gd name="T30" fmla="*/ 2 w 16"/>
                <a:gd name="T31" fmla="*/ 2 h 16"/>
                <a:gd name="T32" fmla="*/ 2 w 16"/>
                <a:gd name="T33" fmla="*/ 2 h 16"/>
                <a:gd name="T34" fmla="*/ 4 w 16"/>
                <a:gd name="T35" fmla="*/ 0 h 16"/>
                <a:gd name="T36" fmla="*/ 8 w 16"/>
                <a:gd name="T37" fmla="*/ 0 h 16"/>
                <a:gd name="T38" fmla="*/ 10 w 16"/>
                <a:gd name="T39" fmla="*/ 0 h 16"/>
                <a:gd name="T40" fmla="*/ 14 w 16"/>
                <a:gd name="T41" fmla="*/ 0 h 16"/>
                <a:gd name="T42" fmla="*/ 1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0"/>
                  </a:moveTo>
                  <a:lnTo>
                    <a:pt x="14" y="0"/>
                  </a:lnTo>
                  <a:lnTo>
                    <a:pt x="16" y="4"/>
                  </a:lnTo>
                  <a:lnTo>
                    <a:pt x="16" y="6"/>
                  </a:lnTo>
                  <a:lnTo>
                    <a:pt x="16" y="10"/>
                  </a:lnTo>
                  <a:lnTo>
                    <a:pt x="16" y="14"/>
                  </a:lnTo>
                  <a:lnTo>
                    <a:pt x="16" y="14"/>
                  </a:lnTo>
                  <a:lnTo>
                    <a:pt x="12" y="16"/>
                  </a:lnTo>
                  <a:lnTo>
                    <a:pt x="10" y="16"/>
                  </a:lnTo>
                  <a:lnTo>
                    <a:pt x="6" y="16"/>
                  </a:lnTo>
                  <a:lnTo>
                    <a:pt x="4" y="14"/>
                  </a:lnTo>
                  <a:lnTo>
                    <a:pt x="4" y="14"/>
                  </a:lnTo>
                  <a:lnTo>
                    <a:pt x="0" y="12"/>
                  </a:lnTo>
                  <a:lnTo>
                    <a:pt x="0" y="10"/>
                  </a:lnTo>
                  <a:lnTo>
                    <a:pt x="0" y="6"/>
                  </a:lnTo>
                  <a:lnTo>
                    <a:pt x="2" y="2"/>
                  </a:lnTo>
                  <a:lnTo>
                    <a:pt x="2" y="2"/>
                  </a:lnTo>
                  <a:lnTo>
                    <a:pt x="4" y="0"/>
                  </a:lnTo>
                  <a:lnTo>
                    <a:pt x="8" y="0"/>
                  </a:lnTo>
                  <a:lnTo>
                    <a:pt x="10" y="0"/>
                  </a:lnTo>
                  <a:lnTo>
                    <a:pt x="14" y="0"/>
                  </a:lnTo>
                  <a:lnTo>
                    <a:pt x="1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39" name="Freeform 43"/>
            <p:cNvSpPr>
              <a:spLocks/>
            </p:cNvSpPr>
            <p:nvPr/>
          </p:nvSpPr>
          <p:spPr bwMode="auto">
            <a:xfrm>
              <a:off x="1290" y="694"/>
              <a:ext cx="18" cy="18"/>
            </a:xfrm>
            <a:custGeom>
              <a:avLst/>
              <a:gdLst>
                <a:gd name="T0" fmla="*/ 16 w 18"/>
                <a:gd name="T1" fmla="*/ 4 h 18"/>
                <a:gd name="T2" fmla="*/ 16 w 18"/>
                <a:gd name="T3" fmla="*/ 4 h 18"/>
                <a:gd name="T4" fmla="*/ 18 w 18"/>
                <a:gd name="T5" fmla="*/ 6 h 18"/>
                <a:gd name="T6" fmla="*/ 18 w 18"/>
                <a:gd name="T7" fmla="*/ 10 h 18"/>
                <a:gd name="T8" fmla="*/ 18 w 18"/>
                <a:gd name="T9" fmla="*/ 12 h 18"/>
                <a:gd name="T10" fmla="*/ 16 w 18"/>
                <a:gd name="T11" fmla="*/ 16 h 18"/>
                <a:gd name="T12" fmla="*/ 16 w 18"/>
                <a:gd name="T13" fmla="*/ 16 h 18"/>
                <a:gd name="T14" fmla="*/ 12 w 18"/>
                <a:gd name="T15" fmla="*/ 18 h 18"/>
                <a:gd name="T16" fmla="*/ 10 w 18"/>
                <a:gd name="T17" fmla="*/ 18 h 18"/>
                <a:gd name="T18" fmla="*/ 6 w 18"/>
                <a:gd name="T19" fmla="*/ 18 h 18"/>
                <a:gd name="T20" fmla="*/ 4 w 18"/>
                <a:gd name="T21" fmla="*/ 16 h 18"/>
                <a:gd name="T22" fmla="*/ 4 w 18"/>
                <a:gd name="T23" fmla="*/ 16 h 18"/>
                <a:gd name="T24" fmla="*/ 2 w 18"/>
                <a:gd name="T25" fmla="*/ 12 h 18"/>
                <a:gd name="T26" fmla="*/ 0 w 18"/>
                <a:gd name="T27" fmla="*/ 10 h 18"/>
                <a:gd name="T28" fmla="*/ 2 w 18"/>
                <a:gd name="T29" fmla="*/ 6 h 18"/>
                <a:gd name="T30" fmla="*/ 2 w 18"/>
                <a:gd name="T31" fmla="*/ 4 h 18"/>
                <a:gd name="T32" fmla="*/ 2 w 18"/>
                <a:gd name="T33" fmla="*/ 4 h 18"/>
                <a:gd name="T34" fmla="*/ 6 w 18"/>
                <a:gd name="T35" fmla="*/ 2 h 18"/>
                <a:gd name="T36" fmla="*/ 8 w 18"/>
                <a:gd name="T37" fmla="*/ 0 h 18"/>
                <a:gd name="T38" fmla="*/ 12 w 18"/>
                <a:gd name="T39" fmla="*/ 2 h 18"/>
                <a:gd name="T40" fmla="*/ 16 w 18"/>
                <a:gd name="T41" fmla="*/ 4 h 18"/>
                <a:gd name="T42" fmla="*/ 16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4"/>
                  </a:moveTo>
                  <a:lnTo>
                    <a:pt x="16" y="4"/>
                  </a:lnTo>
                  <a:lnTo>
                    <a:pt x="18" y="6"/>
                  </a:lnTo>
                  <a:lnTo>
                    <a:pt x="18" y="10"/>
                  </a:lnTo>
                  <a:lnTo>
                    <a:pt x="18" y="12"/>
                  </a:lnTo>
                  <a:lnTo>
                    <a:pt x="16" y="16"/>
                  </a:lnTo>
                  <a:lnTo>
                    <a:pt x="16" y="16"/>
                  </a:lnTo>
                  <a:lnTo>
                    <a:pt x="12" y="18"/>
                  </a:lnTo>
                  <a:lnTo>
                    <a:pt x="10" y="18"/>
                  </a:lnTo>
                  <a:lnTo>
                    <a:pt x="6" y="18"/>
                  </a:lnTo>
                  <a:lnTo>
                    <a:pt x="4" y="16"/>
                  </a:lnTo>
                  <a:lnTo>
                    <a:pt x="4" y="16"/>
                  </a:lnTo>
                  <a:lnTo>
                    <a:pt x="2" y="12"/>
                  </a:lnTo>
                  <a:lnTo>
                    <a:pt x="0" y="10"/>
                  </a:lnTo>
                  <a:lnTo>
                    <a:pt x="2" y="6"/>
                  </a:lnTo>
                  <a:lnTo>
                    <a:pt x="2" y="4"/>
                  </a:lnTo>
                  <a:lnTo>
                    <a:pt x="2" y="4"/>
                  </a:lnTo>
                  <a:lnTo>
                    <a:pt x="6" y="2"/>
                  </a:lnTo>
                  <a:lnTo>
                    <a:pt x="8" y="0"/>
                  </a:lnTo>
                  <a:lnTo>
                    <a:pt x="12"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0" name="Freeform 44"/>
            <p:cNvSpPr>
              <a:spLocks/>
            </p:cNvSpPr>
            <p:nvPr/>
          </p:nvSpPr>
          <p:spPr bwMode="auto">
            <a:xfrm>
              <a:off x="1278" y="680"/>
              <a:ext cx="16" cy="18"/>
            </a:xfrm>
            <a:custGeom>
              <a:avLst/>
              <a:gdLst>
                <a:gd name="T0" fmla="*/ 14 w 16"/>
                <a:gd name="T1" fmla="*/ 4 h 18"/>
                <a:gd name="T2" fmla="*/ 14 w 16"/>
                <a:gd name="T3" fmla="*/ 4 h 18"/>
                <a:gd name="T4" fmla="*/ 16 w 16"/>
                <a:gd name="T5" fmla="*/ 6 h 18"/>
                <a:gd name="T6" fmla="*/ 16 w 16"/>
                <a:gd name="T7" fmla="*/ 10 h 18"/>
                <a:gd name="T8" fmla="*/ 16 w 16"/>
                <a:gd name="T9" fmla="*/ 14 h 18"/>
                <a:gd name="T10" fmla="*/ 14 w 16"/>
                <a:gd name="T11" fmla="*/ 16 h 18"/>
                <a:gd name="T12" fmla="*/ 14 w 16"/>
                <a:gd name="T13" fmla="*/ 16 h 18"/>
                <a:gd name="T14" fmla="*/ 10 w 16"/>
                <a:gd name="T15" fmla="*/ 18 h 18"/>
                <a:gd name="T16" fmla="*/ 8 w 16"/>
                <a:gd name="T17" fmla="*/ 18 h 18"/>
                <a:gd name="T18" fmla="*/ 4 w 16"/>
                <a:gd name="T19" fmla="*/ 16 h 18"/>
                <a:gd name="T20" fmla="*/ 2 w 16"/>
                <a:gd name="T21" fmla="*/ 14 h 18"/>
                <a:gd name="T22" fmla="*/ 2 w 16"/>
                <a:gd name="T23" fmla="*/ 14 h 18"/>
                <a:gd name="T24" fmla="*/ 0 w 16"/>
                <a:gd name="T25" fmla="*/ 12 h 18"/>
                <a:gd name="T26" fmla="*/ 0 w 16"/>
                <a:gd name="T27" fmla="*/ 8 h 18"/>
                <a:gd name="T28" fmla="*/ 0 w 16"/>
                <a:gd name="T29" fmla="*/ 6 h 18"/>
                <a:gd name="T30" fmla="*/ 2 w 16"/>
                <a:gd name="T31" fmla="*/ 2 h 18"/>
                <a:gd name="T32" fmla="*/ 2 w 16"/>
                <a:gd name="T33" fmla="*/ 2 h 18"/>
                <a:gd name="T34" fmla="*/ 6 w 16"/>
                <a:gd name="T35" fmla="*/ 0 h 18"/>
                <a:gd name="T36" fmla="*/ 8 w 16"/>
                <a:gd name="T37" fmla="*/ 0 h 18"/>
                <a:gd name="T38" fmla="*/ 12 w 16"/>
                <a:gd name="T39" fmla="*/ 2 h 18"/>
                <a:gd name="T40" fmla="*/ 14 w 16"/>
                <a:gd name="T41" fmla="*/ 4 h 18"/>
                <a:gd name="T42" fmla="*/ 14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4" y="4"/>
                  </a:moveTo>
                  <a:lnTo>
                    <a:pt x="14" y="4"/>
                  </a:lnTo>
                  <a:lnTo>
                    <a:pt x="16" y="6"/>
                  </a:lnTo>
                  <a:lnTo>
                    <a:pt x="16" y="10"/>
                  </a:lnTo>
                  <a:lnTo>
                    <a:pt x="16" y="14"/>
                  </a:lnTo>
                  <a:lnTo>
                    <a:pt x="14" y="16"/>
                  </a:lnTo>
                  <a:lnTo>
                    <a:pt x="14" y="16"/>
                  </a:lnTo>
                  <a:lnTo>
                    <a:pt x="10" y="18"/>
                  </a:lnTo>
                  <a:lnTo>
                    <a:pt x="8" y="18"/>
                  </a:lnTo>
                  <a:lnTo>
                    <a:pt x="4" y="16"/>
                  </a:lnTo>
                  <a:lnTo>
                    <a:pt x="2" y="14"/>
                  </a:lnTo>
                  <a:lnTo>
                    <a:pt x="2" y="14"/>
                  </a:lnTo>
                  <a:lnTo>
                    <a:pt x="0" y="12"/>
                  </a:lnTo>
                  <a:lnTo>
                    <a:pt x="0" y="8"/>
                  </a:lnTo>
                  <a:lnTo>
                    <a:pt x="0" y="6"/>
                  </a:lnTo>
                  <a:lnTo>
                    <a:pt x="2" y="2"/>
                  </a:lnTo>
                  <a:lnTo>
                    <a:pt x="2" y="2"/>
                  </a:lnTo>
                  <a:lnTo>
                    <a:pt x="6" y="0"/>
                  </a:lnTo>
                  <a:lnTo>
                    <a:pt x="8" y="0"/>
                  </a:lnTo>
                  <a:lnTo>
                    <a:pt x="12" y="2"/>
                  </a:lnTo>
                  <a:lnTo>
                    <a:pt x="14" y="4"/>
                  </a:lnTo>
                  <a:lnTo>
                    <a:pt x="14"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1" name="Freeform 45"/>
            <p:cNvSpPr>
              <a:spLocks/>
            </p:cNvSpPr>
            <p:nvPr/>
          </p:nvSpPr>
          <p:spPr bwMode="auto">
            <a:xfrm>
              <a:off x="1266" y="664"/>
              <a:ext cx="16" cy="18"/>
            </a:xfrm>
            <a:custGeom>
              <a:avLst/>
              <a:gdLst>
                <a:gd name="T0" fmla="*/ 16 w 16"/>
                <a:gd name="T1" fmla="*/ 4 h 18"/>
                <a:gd name="T2" fmla="*/ 16 w 16"/>
                <a:gd name="T3" fmla="*/ 4 h 18"/>
                <a:gd name="T4" fmla="*/ 16 w 16"/>
                <a:gd name="T5" fmla="*/ 8 h 18"/>
                <a:gd name="T6" fmla="*/ 16 w 16"/>
                <a:gd name="T7" fmla="*/ 12 h 18"/>
                <a:gd name="T8" fmla="*/ 16 w 16"/>
                <a:gd name="T9" fmla="*/ 14 h 18"/>
                <a:gd name="T10" fmla="*/ 12 w 16"/>
                <a:gd name="T11" fmla="*/ 16 h 18"/>
                <a:gd name="T12" fmla="*/ 12 w 16"/>
                <a:gd name="T13" fmla="*/ 16 h 18"/>
                <a:gd name="T14" fmla="*/ 10 w 16"/>
                <a:gd name="T15" fmla="*/ 18 h 18"/>
                <a:gd name="T16" fmla="*/ 6 w 16"/>
                <a:gd name="T17" fmla="*/ 18 h 18"/>
                <a:gd name="T18" fmla="*/ 4 w 16"/>
                <a:gd name="T19" fmla="*/ 16 h 18"/>
                <a:gd name="T20" fmla="*/ 0 w 16"/>
                <a:gd name="T21" fmla="*/ 14 h 18"/>
                <a:gd name="T22" fmla="*/ 0 w 16"/>
                <a:gd name="T23" fmla="*/ 14 h 18"/>
                <a:gd name="T24" fmla="*/ 0 w 16"/>
                <a:gd name="T25" fmla="*/ 10 h 18"/>
                <a:gd name="T26" fmla="*/ 0 w 16"/>
                <a:gd name="T27" fmla="*/ 8 h 18"/>
                <a:gd name="T28" fmla="*/ 2 w 16"/>
                <a:gd name="T29" fmla="*/ 4 h 18"/>
                <a:gd name="T30" fmla="*/ 4 w 16"/>
                <a:gd name="T31" fmla="*/ 2 h 18"/>
                <a:gd name="T32" fmla="*/ 4 w 16"/>
                <a:gd name="T33" fmla="*/ 2 h 18"/>
                <a:gd name="T34" fmla="*/ 6 w 16"/>
                <a:gd name="T35" fmla="*/ 0 h 18"/>
                <a:gd name="T36" fmla="*/ 10 w 16"/>
                <a:gd name="T37" fmla="*/ 0 h 18"/>
                <a:gd name="T38" fmla="*/ 14 w 16"/>
                <a:gd name="T39" fmla="*/ 2 h 18"/>
                <a:gd name="T40" fmla="*/ 16 w 16"/>
                <a:gd name="T41" fmla="*/ 4 h 18"/>
                <a:gd name="T42" fmla="*/ 16 w 16"/>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4"/>
                  </a:moveTo>
                  <a:lnTo>
                    <a:pt x="16" y="4"/>
                  </a:lnTo>
                  <a:lnTo>
                    <a:pt x="16" y="8"/>
                  </a:lnTo>
                  <a:lnTo>
                    <a:pt x="16" y="12"/>
                  </a:lnTo>
                  <a:lnTo>
                    <a:pt x="16" y="14"/>
                  </a:lnTo>
                  <a:lnTo>
                    <a:pt x="12" y="16"/>
                  </a:lnTo>
                  <a:lnTo>
                    <a:pt x="12" y="16"/>
                  </a:lnTo>
                  <a:lnTo>
                    <a:pt x="10" y="18"/>
                  </a:lnTo>
                  <a:lnTo>
                    <a:pt x="6" y="18"/>
                  </a:lnTo>
                  <a:lnTo>
                    <a:pt x="4" y="16"/>
                  </a:lnTo>
                  <a:lnTo>
                    <a:pt x="0" y="14"/>
                  </a:lnTo>
                  <a:lnTo>
                    <a:pt x="0" y="14"/>
                  </a:lnTo>
                  <a:lnTo>
                    <a:pt x="0" y="10"/>
                  </a:lnTo>
                  <a:lnTo>
                    <a:pt x="0" y="8"/>
                  </a:lnTo>
                  <a:lnTo>
                    <a:pt x="2" y="4"/>
                  </a:lnTo>
                  <a:lnTo>
                    <a:pt x="4" y="2"/>
                  </a:lnTo>
                  <a:lnTo>
                    <a:pt x="4" y="2"/>
                  </a:lnTo>
                  <a:lnTo>
                    <a:pt x="6" y="0"/>
                  </a:lnTo>
                  <a:lnTo>
                    <a:pt x="10"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2" name="Freeform 46"/>
            <p:cNvSpPr>
              <a:spLocks/>
            </p:cNvSpPr>
            <p:nvPr/>
          </p:nvSpPr>
          <p:spPr bwMode="auto">
            <a:xfrm>
              <a:off x="1256" y="648"/>
              <a:ext cx="18" cy="16"/>
            </a:xfrm>
            <a:custGeom>
              <a:avLst/>
              <a:gdLst>
                <a:gd name="T0" fmla="*/ 16 w 18"/>
                <a:gd name="T1" fmla="*/ 4 h 16"/>
                <a:gd name="T2" fmla="*/ 16 w 18"/>
                <a:gd name="T3" fmla="*/ 4 h 16"/>
                <a:gd name="T4" fmla="*/ 18 w 18"/>
                <a:gd name="T5" fmla="*/ 8 h 16"/>
                <a:gd name="T6" fmla="*/ 16 w 18"/>
                <a:gd name="T7" fmla="*/ 12 h 16"/>
                <a:gd name="T8" fmla="*/ 16 w 18"/>
                <a:gd name="T9" fmla="*/ 14 h 16"/>
                <a:gd name="T10" fmla="*/ 12 w 18"/>
                <a:gd name="T11" fmla="*/ 16 h 16"/>
                <a:gd name="T12" fmla="*/ 12 w 18"/>
                <a:gd name="T13" fmla="*/ 16 h 16"/>
                <a:gd name="T14" fmla="*/ 10 w 18"/>
                <a:gd name="T15" fmla="*/ 16 h 16"/>
                <a:gd name="T16" fmla="*/ 6 w 18"/>
                <a:gd name="T17" fmla="*/ 16 h 16"/>
                <a:gd name="T18" fmla="*/ 2 w 18"/>
                <a:gd name="T19" fmla="*/ 14 h 16"/>
                <a:gd name="T20" fmla="*/ 0 w 18"/>
                <a:gd name="T21" fmla="*/ 12 h 16"/>
                <a:gd name="T22" fmla="*/ 0 w 18"/>
                <a:gd name="T23" fmla="*/ 12 h 16"/>
                <a:gd name="T24" fmla="*/ 0 w 18"/>
                <a:gd name="T25" fmla="*/ 8 h 16"/>
                <a:gd name="T26" fmla="*/ 0 w 18"/>
                <a:gd name="T27" fmla="*/ 6 h 16"/>
                <a:gd name="T28" fmla="*/ 2 w 18"/>
                <a:gd name="T29" fmla="*/ 2 h 16"/>
                <a:gd name="T30" fmla="*/ 4 w 18"/>
                <a:gd name="T31" fmla="*/ 0 h 16"/>
                <a:gd name="T32" fmla="*/ 4 w 18"/>
                <a:gd name="T33" fmla="*/ 0 h 16"/>
                <a:gd name="T34" fmla="*/ 8 w 18"/>
                <a:gd name="T35" fmla="*/ 0 h 16"/>
                <a:gd name="T36" fmla="*/ 12 w 18"/>
                <a:gd name="T37" fmla="*/ 0 h 16"/>
                <a:gd name="T38" fmla="*/ 14 w 18"/>
                <a:gd name="T39" fmla="*/ 2 h 16"/>
                <a:gd name="T40" fmla="*/ 16 w 18"/>
                <a:gd name="T41" fmla="*/ 4 h 16"/>
                <a:gd name="T42" fmla="*/ 16 w 18"/>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4"/>
                  </a:moveTo>
                  <a:lnTo>
                    <a:pt x="16" y="4"/>
                  </a:lnTo>
                  <a:lnTo>
                    <a:pt x="18" y="8"/>
                  </a:lnTo>
                  <a:lnTo>
                    <a:pt x="16" y="12"/>
                  </a:lnTo>
                  <a:lnTo>
                    <a:pt x="16" y="14"/>
                  </a:lnTo>
                  <a:lnTo>
                    <a:pt x="12" y="16"/>
                  </a:lnTo>
                  <a:lnTo>
                    <a:pt x="12" y="16"/>
                  </a:lnTo>
                  <a:lnTo>
                    <a:pt x="10" y="16"/>
                  </a:lnTo>
                  <a:lnTo>
                    <a:pt x="6" y="16"/>
                  </a:lnTo>
                  <a:lnTo>
                    <a:pt x="2" y="14"/>
                  </a:lnTo>
                  <a:lnTo>
                    <a:pt x="0" y="12"/>
                  </a:lnTo>
                  <a:lnTo>
                    <a:pt x="0" y="12"/>
                  </a:lnTo>
                  <a:lnTo>
                    <a:pt x="0" y="8"/>
                  </a:lnTo>
                  <a:lnTo>
                    <a:pt x="0" y="6"/>
                  </a:lnTo>
                  <a:lnTo>
                    <a:pt x="2" y="2"/>
                  </a:lnTo>
                  <a:lnTo>
                    <a:pt x="4" y="0"/>
                  </a:lnTo>
                  <a:lnTo>
                    <a:pt x="4" y="0"/>
                  </a:lnTo>
                  <a:lnTo>
                    <a:pt x="8" y="0"/>
                  </a:lnTo>
                  <a:lnTo>
                    <a:pt x="12" y="0"/>
                  </a:lnTo>
                  <a:lnTo>
                    <a:pt x="14" y="2"/>
                  </a:lnTo>
                  <a:lnTo>
                    <a:pt x="16" y="4"/>
                  </a:lnTo>
                  <a:lnTo>
                    <a:pt x="16"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3" name="Freeform 47"/>
            <p:cNvSpPr>
              <a:spLocks/>
            </p:cNvSpPr>
            <p:nvPr/>
          </p:nvSpPr>
          <p:spPr bwMode="auto">
            <a:xfrm>
              <a:off x="1248" y="630"/>
              <a:ext cx="18" cy="16"/>
            </a:xfrm>
            <a:custGeom>
              <a:avLst/>
              <a:gdLst>
                <a:gd name="T0" fmla="*/ 18 w 18"/>
                <a:gd name="T1" fmla="*/ 6 h 16"/>
                <a:gd name="T2" fmla="*/ 18 w 18"/>
                <a:gd name="T3" fmla="*/ 6 h 16"/>
                <a:gd name="T4" fmla="*/ 18 w 18"/>
                <a:gd name="T5" fmla="*/ 8 h 16"/>
                <a:gd name="T6" fmla="*/ 18 w 18"/>
                <a:gd name="T7" fmla="*/ 12 h 16"/>
                <a:gd name="T8" fmla="*/ 16 w 18"/>
                <a:gd name="T9" fmla="*/ 14 h 16"/>
                <a:gd name="T10" fmla="*/ 12 w 18"/>
                <a:gd name="T11" fmla="*/ 16 h 16"/>
                <a:gd name="T12" fmla="*/ 12 w 18"/>
                <a:gd name="T13" fmla="*/ 16 h 16"/>
                <a:gd name="T14" fmla="*/ 8 w 18"/>
                <a:gd name="T15" fmla="*/ 16 h 16"/>
                <a:gd name="T16" fmla="*/ 6 w 18"/>
                <a:gd name="T17" fmla="*/ 16 h 16"/>
                <a:gd name="T18" fmla="*/ 2 w 18"/>
                <a:gd name="T19" fmla="*/ 14 h 16"/>
                <a:gd name="T20" fmla="*/ 2 w 18"/>
                <a:gd name="T21" fmla="*/ 10 h 16"/>
                <a:gd name="T22" fmla="*/ 2 w 18"/>
                <a:gd name="T23" fmla="*/ 10 h 16"/>
                <a:gd name="T24" fmla="*/ 0 w 18"/>
                <a:gd name="T25" fmla="*/ 8 h 16"/>
                <a:gd name="T26" fmla="*/ 2 w 18"/>
                <a:gd name="T27" fmla="*/ 4 h 16"/>
                <a:gd name="T28" fmla="*/ 4 w 18"/>
                <a:gd name="T29" fmla="*/ 2 h 16"/>
                <a:gd name="T30" fmla="*/ 6 w 18"/>
                <a:gd name="T31" fmla="*/ 0 h 16"/>
                <a:gd name="T32" fmla="*/ 6 w 18"/>
                <a:gd name="T33" fmla="*/ 0 h 16"/>
                <a:gd name="T34" fmla="*/ 10 w 18"/>
                <a:gd name="T35" fmla="*/ 0 h 16"/>
                <a:gd name="T36" fmla="*/ 14 w 18"/>
                <a:gd name="T37" fmla="*/ 0 h 16"/>
                <a:gd name="T38" fmla="*/ 16 w 18"/>
                <a:gd name="T39" fmla="*/ 2 h 16"/>
                <a:gd name="T40" fmla="*/ 18 w 18"/>
                <a:gd name="T41" fmla="*/ 6 h 16"/>
                <a:gd name="T42" fmla="*/ 18 w 18"/>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6"/>
                  </a:moveTo>
                  <a:lnTo>
                    <a:pt x="18" y="6"/>
                  </a:lnTo>
                  <a:lnTo>
                    <a:pt x="18" y="8"/>
                  </a:lnTo>
                  <a:lnTo>
                    <a:pt x="18" y="12"/>
                  </a:lnTo>
                  <a:lnTo>
                    <a:pt x="16" y="14"/>
                  </a:lnTo>
                  <a:lnTo>
                    <a:pt x="12" y="16"/>
                  </a:lnTo>
                  <a:lnTo>
                    <a:pt x="12" y="16"/>
                  </a:lnTo>
                  <a:lnTo>
                    <a:pt x="8" y="16"/>
                  </a:lnTo>
                  <a:lnTo>
                    <a:pt x="6" y="16"/>
                  </a:lnTo>
                  <a:lnTo>
                    <a:pt x="2" y="14"/>
                  </a:lnTo>
                  <a:lnTo>
                    <a:pt x="2" y="10"/>
                  </a:lnTo>
                  <a:lnTo>
                    <a:pt x="2" y="10"/>
                  </a:lnTo>
                  <a:lnTo>
                    <a:pt x="0" y="8"/>
                  </a:lnTo>
                  <a:lnTo>
                    <a:pt x="2" y="4"/>
                  </a:lnTo>
                  <a:lnTo>
                    <a:pt x="4" y="2"/>
                  </a:lnTo>
                  <a:lnTo>
                    <a:pt x="6" y="0"/>
                  </a:lnTo>
                  <a:lnTo>
                    <a:pt x="6" y="0"/>
                  </a:lnTo>
                  <a:lnTo>
                    <a:pt x="10" y="0"/>
                  </a:lnTo>
                  <a:lnTo>
                    <a:pt x="14" y="0"/>
                  </a:lnTo>
                  <a:lnTo>
                    <a:pt x="16" y="2"/>
                  </a:lnTo>
                  <a:lnTo>
                    <a:pt x="18" y="6"/>
                  </a:lnTo>
                  <a:lnTo>
                    <a:pt x="18"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4" name="Freeform 48"/>
            <p:cNvSpPr>
              <a:spLocks/>
            </p:cNvSpPr>
            <p:nvPr/>
          </p:nvSpPr>
          <p:spPr bwMode="auto">
            <a:xfrm>
              <a:off x="1244" y="610"/>
              <a:ext cx="16" cy="18"/>
            </a:xfrm>
            <a:custGeom>
              <a:avLst/>
              <a:gdLst>
                <a:gd name="T0" fmla="*/ 16 w 16"/>
                <a:gd name="T1" fmla="*/ 8 h 18"/>
                <a:gd name="T2" fmla="*/ 16 w 16"/>
                <a:gd name="T3" fmla="*/ 8 h 18"/>
                <a:gd name="T4" fmla="*/ 16 w 16"/>
                <a:gd name="T5" fmla="*/ 10 h 18"/>
                <a:gd name="T6" fmla="*/ 16 w 16"/>
                <a:gd name="T7" fmla="*/ 14 h 18"/>
                <a:gd name="T8" fmla="*/ 14 w 16"/>
                <a:gd name="T9" fmla="*/ 16 h 18"/>
                <a:gd name="T10" fmla="*/ 10 w 16"/>
                <a:gd name="T11" fmla="*/ 18 h 18"/>
                <a:gd name="T12" fmla="*/ 10 w 16"/>
                <a:gd name="T13" fmla="*/ 18 h 18"/>
                <a:gd name="T14" fmla="*/ 6 w 16"/>
                <a:gd name="T15" fmla="*/ 18 h 18"/>
                <a:gd name="T16" fmla="*/ 4 w 16"/>
                <a:gd name="T17" fmla="*/ 16 h 18"/>
                <a:gd name="T18" fmla="*/ 2 w 16"/>
                <a:gd name="T19" fmla="*/ 14 h 18"/>
                <a:gd name="T20" fmla="*/ 0 w 16"/>
                <a:gd name="T21" fmla="*/ 10 h 18"/>
                <a:gd name="T22" fmla="*/ 0 w 16"/>
                <a:gd name="T23" fmla="*/ 10 h 18"/>
                <a:gd name="T24" fmla="*/ 0 w 16"/>
                <a:gd name="T25" fmla="*/ 8 h 18"/>
                <a:gd name="T26" fmla="*/ 0 w 16"/>
                <a:gd name="T27" fmla="*/ 4 h 18"/>
                <a:gd name="T28" fmla="*/ 4 w 16"/>
                <a:gd name="T29" fmla="*/ 2 h 18"/>
                <a:gd name="T30" fmla="*/ 6 w 16"/>
                <a:gd name="T31" fmla="*/ 0 h 18"/>
                <a:gd name="T32" fmla="*/ 6 w 16"/>
                <a:gd name="T33" fmla="*/ 0 h 18"/>
                <a:gd name="T34" fmla="*/ 10 w 16"/>
                <a:gd name="T35" fmla="*/ 0 h 18"/>
                <a:gd name="T36" fmla="*/ 12 w 16"/>
                <a:gd name="T37" fmla="*/ 2 h 18"/>
                <a:gd name="T38" fmla="*/ 16 w 16"/>
                <a:gd name="T39" fmla="*/ 4 h 18"/>
                <a:gd name="T40" fmla="*/ 16 w 16"/>
                <a:gd name="T41" fmla="*/ 8 h 18"/>
                <a:gd name="T42" fmla="*/ 16 w 16"/>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8"/>
                  </a:moveTo>
                  <a:lnTo>
                    <a:pt x="16" y="8"/>
                  </a:lnTo>
                  <a:lnTo>
                    <a:pt x="16" y="10"/>
                  </a:lnTo>
                  <a:lnTo>
                    <a:pt x="16" y="14"/>
                  </a:lnTo>
                  <a:lnTo>
                    <a:pt x="14" y="16"/>
                  </a:lnTo>
                  <a:lnTo>
                    <a:pt x="10" y="18"/>
                  </a:lnTo>
                  <a:lnTo>
                    <a:pt x="10" y="18"/>
                  </a:lnTo>
                  <a:lnTo>
                    <a:pt x="6" y="18"/>
                  </a:lnTo>
                  <a:lnTo>
                    <a:pt x="4" y="16"/>
                  </a:lnTo>
                  <a:lnTo>
                    <a:pt x="2" y="14"/>
                  </a:lnTo>
                  <a:lnTo>
                    <a:pt x="0" y="10"/>
                  </a:lnTo>
                  <a:lnTo>
                    <a:pt x="0" y="10"/>
                  </a:lnTo>
                  <a:lnTo>
                    <a:pt x="0" y="8"/>
                  </a:lnTo>
                  <a:lnTo>
                    <a:pt x="0" y="4"/>
                  </a:lnTo>
                  <a:lnTo>
                    <a:pt x="4" y="2"/>
                  </a:lnTo>
                  <a:lnTo>
                    <a:pt x="6" y="0"/>
                  </a:lnTo>
                  <a:lnTo>
                    <a:pt x="6" y="0"/>
                  </a:lnTo>
                  <a:lnTo>
                    <a:pt x="10" y="0"/>
                  </a:lnTo>
                  <a:lnTo>
                    <a:pt x="12" y="2"/>
                  </a:lnTo>
                  <a:lnTo>
                    <a:pt x="16" y="4"/>
                  </a:lnTo>
                  <a:lnTo>
                    <a:pt x="16" y="8"/>
                  </a:lnTo>
                  <a:lnTo>
                    <a:pt x="16"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5" name="Freeform 49"/>
            <p:cNvSpPr>
              <a:spLocks/>
            </p:cNvSpPr>
            <p:nvPr/>
          </p:nvSpPr>
          <p:spPr bwMode="auto">
            <a:xfrm>
              <a:off x="1240" y="592"/>
              <a:ext cx="18" cy="16"/>
            </a:xfrm>
            <a:custGeom>
              <a:avLst/>
              <a:gdLst>
                <a:gd name="T0" fmla="*/ 18 w 18"/>
                <a:gd name="T1" fmla="*/ 8 h 16"/>
                <a:gd name="T2" fmla="*/ 18 w 18"/>
                <a:gd name="T3" fmla="*/ 8 h 16"/>
                <a:gd name="T4" fmla="*/ 18 w 18"/>
                <a:gd name="T5" fmla="*/ 10 h 16"/>
                <a:gd name="T6" fmla="*/ 16 w 18"/>
                <a:gd name="T7" fmla="*/ 14 h 16"/>
                <a:gd name="T8" fmla="*/ 14 w 18"/>
                <a:gd name="T9" fmla="*/ 16 h 16"/>
                <a:gd name="T10" fmla="*/ 10 w 18"/>
                <a:gd name="T11" fmla="*/ 16 h 16"/>
                <a:gd name="T12" fmla="*/ 10 w 18"/>
                <a:gd name="T13" fmla="*/ 16 h 16"/>
                <a:gd name="T14" fmla="*/ 6 w 18"/>
                <a:gd name="T15" fmla="*/ 16 h 16"/>
                <a:gd name="T16" fmla="*/ 4 w 18"/>
                <a:gd name="T17" fmla="*/ 14 h 16"/>
                <a:gd name="T18" fmla="*/ 2 w 18"/>
                <a:gd name="T19" fmla="*/ 12 h 16"/>
                <a:gd name="T20" fmla="*/ 0 w 18"/>
                <a:gd name="T21" fmla="*/ 8 h 16"/>
                <a:gd name="T22" fmla="*/ 0 w 18"/>
                <a:gd name="T23" fmla="*/ 8 h 16"/>
                <a:gd name="T24" fmla="*/ 2 w 18"/>
                <a:gd name="T25" fmla="*/ 4 h 16"/>
                <a:gd name="T26" fmla="*/ 2 w 18"/>
                <a:gd name="T27" fmla="*/ 2 h 16"/>
                <a:gd name="T28" fmla="*/ 6 w 18"/>
                <a:gd name="T29" fmla="*/ 0 h 16"/>
                <a:gd name="T30" fmla="*/ 8 w 18"/>
                <a:gd name="T31" fmla="*/ 0 h 16"/>
                <a:gd name="T32" fmla="*/ 8 w 18"/>
                <a:gd name="T33" fmla="*/ 0 h 16"/>
                <a:gd name="T34" fmla="*/ 12 w 18"/>
                <a:gd name="T35" fmla="*/ 0 h 16"/>
                <a:gd name="T36" fmla="*/ 16 w 18"/>
                <a:gd name="T37" fmla="*/ 2 h 16"/>
                <a:gd name="T38" fmla="*/ 18 w 18"/>
                <a:gd name="T39" fmla="*/ 4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8" y="10"/>
                  </a:lnTo>
                  <a:lnTo>
                    <a:pt x="16" y="14"/>
                  </a:lnTo>
                  <a:lnTo>
                    <a:pt x="14" y="16"/>
                  </a:lnTo>
                  <a:lnTo>
                    <a:pt x="10" y="16"/>
                  </a:lnTo>
                  <a:lnTo>
                    <a:pt x="10" y="16"/>
                  </a:lnTo>
                  <a:lnTo>
                    <a:pt x="6" y="16"/>
                  </a:lnTo>
                  <a:lnTo>
                    <a:pt x="4" y="14"/>
                  </a:lnTo>
                  <a:lnTo>
                    <a:pt x="2" y="12"/>
                  </a:lnTo>
                  <a:lnTo>
                    <a:pt x="0" y="8"/>
                  </a:lnTo>
                  <a:lnTo>
                    <a:pt x="0" y="8"/>
                  </a:lnTo>
                  <a:lnTo>
                    <a:pt x="2" y="4"/>
                  </a:lnTo>
                  <a:lnTo>
                    <a:pt x="2" y="2"/>
                  </a:lnTo>
                  <a:lnTo>
                    <a:pt x="6" y="0"/>
                  </a:lnTo>
                  <a:lnTo>
                    <a:pt x="8" y="0"/>
                  </a:lnTo>
                  <a:lnTo>
                    <a:pt x="8" y="0"/>
                  </a:lnTo>
                  <a:lnTo>
                    <a:pt x="12" y="0"/>
                  </a:lnTo>
                  <a:lnTo>
                    <a:pt x="16" y="2"/>
                  </a:lnTo>
                  <a:lnTo>
                    <a:pt x="18" y="4"/>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6" name="Freeform 50"/>
            <p:cNvSpPr>
              <a:spLocks/>
            </p:cNvSpPr>
            <p:nvPr/>
          </p:nvSpPr>
          <p:spPr bwMode="auto">
            <a:xfrm>
              <a:off x="1240" y="572"/>
              <a:ext cx="18" cy="16"/>
            </a:xfrm>
            <a:custGeom>
              <a:avLst/>
              <a:gdLst>
                <a:gd name="T0" fmla="*/ 18 w 18"/>
                <a:gd name="T1" fmla="*/ 8 h 16"/>
                <a:gd name="T2" fmla="*/ 18 w 18"/>
                <a:gd name="T3" fmla="*/ 8 h 16"/>
                <a:gd name="T4" fmla="*/ 16 w 18"/>
                <a:gd name="T5" fmla="*/ 12 h 16"/>
                <a:gd name="T6" fmla="*/ 14 w 18"/>
                <a:gd name="T7" fmla="*/ 14 h 16"/>
                <a:gd name="T8" fmla="*/ 12 w 18"/>
                <a:gd name="T9" fmla="*/ 16 h 16"/>
                <a:gd name="T10" fmla="*/ 8 w 18"/>
                <a:gd name="T11" fmla="*/ 16 h 16"/>
                <a:gd name="T12" fmla="*/ 8 w 18"/>
                <a:gd name="T13" fmla="*/ 16 h 16"/>
                <a:gd name="T14" fmla="*/ 6 w 18"/>
                <a:gd name="T15" fmla="*/ 16 h 16"/>
                <a:gd name="T16" fmla="*/ 2 w 18"/>
                <a:gd name="T17" fmla="*/ 14 h 16"/>
                <a:gd name="T18" fmla="*/ 2 w 18"/>
                <a:gd name="T19" fmla="*/ 12 h 16"/>
                <a:gd name="T20" fmla="*/ 0 w 18"/>
                <a:gd name="T21" fmla="*/ 8 h 16"/>
                <a:gd name="T22" fmla="*/ 0 w 18"/>
                <a:gd name="T23" fmla="*/ 8 h 16"/>
                <a:gd name="T24" fmla="*/ 2 w 18"/>
                <a:gd name="T25" fmla="*/ 4 h 16"/>
                <a:gd name="T26" fmla="*/ 4 w 18"/>
                <a:gd name="T27" fmla="*/ 2 h 16"/>
                <a:gd name="T28" fmla="*/ 6 w 18"/>
                <a:gd name="T29" fmla="*/ 0 h 16"/>
                <a:gd name="T30" fmla="*/ 10 w 18"/>
                <a:gd name="T31" fmla="*/ 0 h 16"/>
                <a:gd name="T32" fmla="*/ 10 w 18"/>
                <a:gd name="T33" fmla="*/ 0 h 16"/>
                <a:gd name="T34" fmla="*/ 12 w 18"/>
                <a:gd name="T35" fmla="*/ 0 h 16"/>
                <a:gd name="T36" fmla="*/ 16 w 18"/>
                <a:gd name="T37" fmla="*/ 2 h 16"/>
                <a:gd name="T38" fmla="*/ 18 w 18"/>
                <a:gd name="T39" fmla="*/ 6 h 16"/>
                <a:gd name="T40" fmla="*/ 18 w 18"/>
                <a:gd name="T41" fmla="*/ 8 h 16"/>
                <a:gd name="T42" fmla="*/ 18 w 18"/>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8" y="8"/>
                  </a:moveTo>
                  <a:lnTo>
                    <a:pt x="18" y="8"/>
                  </a:lnTo>
                  <a:lnTo>
                    <a:pt x="16" y="12"/>
                  </a:lnTo>
                  <a:lnTo>
                    <a:pt x="14" y="14"/>
                  </a:lnTo>
                  <a:lnTo>
                    <a:pt x="12" y="16"/>
                  </a:lnTo>
                  <a:lnTo>
                    <a:pt x="8" y="16"/>
                  </a:lnTo>
                  <a:lnTo>
                    <a:pt x="8" y="16"/>
                  </a:lnTo>
                  <a:lnTo>
                    <a:pt x="6" y="16"/>
                  </a:lnTo>
                  <a:lnTo>
                    <a:pt x="2" y="14"/>
                  </a:lnTo>
                  <a:lnTo>
                    <a:pt x="2" y="12"/>
                  </a:lnTo>
                  <a:lnTo>
                    <a:pt x="0" y="8"/>
                  </a:lnTo>
                  <a:lnTo>
                    <a:pt x="0" y="8"/>
                  </a:lnTo>
                  <a:lnTo>
                    <a:pt x="2" y="4"/>
                  </a:lnTo>
                  <a:lnTo>
                    <a:pt x="4" y="2"/>
                  </a:lnTo>
                  <a:lnTo>
                    <a:pt x="6" y="0"/>
                  </a:lnTo>
                  <a:lnTo>
                    <a:pt x="10" y="0"/>
                  </a:lnTo>
                  <a:lnTo>
                    <a:pt x="10" y="0"/>
                  </a:lnTo>
                  <a:lnTo>
                    <a:pt x="12" y="0"/>
                  </a:lnTo>
                  <a:lnTo>
                    <a:pt x="16" y="2"/>
                  </a:lnTo>
                  <a:lnTo>
                    <a:pt x="18" y="6"/>
                  </a:lnTo>
                  <a:lnTo>
                    <a:pt x="18" y="8"/>
                  </a:lnTo>
                  <a:lnTo>
                    <a:pt x="18" y="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7" name="Freeform 51"/>
            <p:cNvSpPr>
              <a:spLocks/>
            </p:cNvSpPr>
            <p:nvPr/>
          </p:nvSpPr>
          <p:spPr bwMode="auto">
            <a:xfrm>
              <a:off x="1242" y="552"/>
              <a:ext cx="18" cy="18"/>
            </a:xfrm>
            <a:custGeom>
              <a:avLst/>
              <a:gdLst>
                <a:gd name="T0" fmla="*/ 18 w 18"/>
                <a:gd name="T1" fmla="*/ 10 h 18"/>
                <a:gd name="T2" fmla="*/ 18 w 18"/>
                <a:gd name="T3" fmla="*/ 10 h 18"/>
                <a:gd name="T4" fmla="*/ 16 w 18"/>
                <a:gd name="T5" fmla="*/ 14 h 18"/>
                <a:gd name="T6" fmla="*/ 14 w 18"/>
                <a:gd name="T7" fmla="*/ 16 h 18"/>
                <a:gd name="T8" fmla="*/ 12 w 18"/>
                <a:gd name="T9" fmla="*/ 16 h 18"/>
                <a:gd name="T10" fmla="*/ 8 w 18"/>
                <a:gd name="T11" fmla="*/ 18 h 18"/>
                <a:gd name="T12" fmla="*/ 8 w 18"/>
                <a:gd name="T13" fmla="*/ 18 h 18"/>
                <a:gd name="T14" fmla="*/ 4 w 18"/>
                <a:gd name="T15" fmla="*/ 16 h 18"/>
                <a:gd name="T16" fmla="*/ 2 w 18"/>
                <a:gd name="T17" fmla="*/ 14 h 18"/>
                <a:gd name="T18" fmla="*/ 0 w 18"/>
                <a:gd name="T19" fmla="*/ 10 h 18"/>
                <a:gd name="T20" fmla="*/ 0 w 18"/>
                <a:gd name="T21" fmla="*/ 8 h 18"/>
                <a:gd name="T22" fmla="*/ 0 w 18"/>
                <a:gd name="T23" fmla="*/ 8 h 18"/>
                <a:gd name="T24" fmla="*/ 2 w 18"/>
                <a:gd name="T25" fmla="*/ 4 h 18"/>
                <a:gd name="T26" fmla="*/ 4 w 18"/>
                <a:gd name="T27" fmla="*/ 2 h 18"/>
                <a:gd name="T28" fmla="*/ 8 w 18"/>
                <a:gd name="T29" fmla="*/ 0 h 18"/>
                <a:gd name="T30" fmla="*/ 10 w 18"/>
                <a:gd name="T31" fmla="*/ 0 h 18"/>
                <a:gd name="T32" fmla="*/ 10 w 18"/>
                <a:gd name="T33" fmla="*/ 0 h 18"/>
                <a:gd name="T34" fmla="*/ 14 w 18"/>
                <a:gd name="T35" fmla="*/ 2 h 18"/>
                <a:gd name="T36" fmla="*/ 16 w 18"/>
                <a:gd name="T37" fmla="*/ 4 h 18"/>
                <a:gd name="T38" fmla="*/ 18 w 18"/>
                <a:gd name="T39" fmla="*/ 6 h 18"/>
                <a:gd name="T40" fmla="*/ 18 w 18"/>
                <a:gd name="T41" fmla="*/ 10 h 18"/>
                <a:gd name="T42" fmla="*/ 18 w 18"/>
                <a:gd name="T4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8" y="10"/>
                  </a:moveTo>
                  <a:lnTo>
                    <a:pt x="18" y="10"/>
                  </a:lnTo>
                  <a:lnTo>
                    <a:pt x="16" y="14"/>
                  </a:lnTo>
                  <a:lnTo>
                    <a:pt x="14" y="16"/>
                  </a:lnTo>
                  <a:lnTo>
                    <a:pt x="12" y="16"/>
                  </a:lnTo>
                  <a:lnTo>
                    <a:pt x="8" y="18"/>
                  </a:lnTo>
                  <a:lnTo>
                    <a:pt x="8" y="18"/>
                  </a:lnTo>
                  <a:lnTo>
                    <a:pt x="4" y="16"/>
                  </a:lnTo>
                  <a:lnTo>
                    <a:pt x="2" y="14"/>
                  </a:lnTo>
                  <a:lnTo>
                    <a:pt x="0" y="10"/>
                  </a:lnTo>
                  <a:lnTo>
                    <a:pt x="0" y="8"/>
                  </a:lnTo>
                  <a:lnTo>
                    <a:pt x="0" y="8"/>
                  </a:lnTo>
                  <a:lnTo>
                    <a:pt x="2" y="4"/>
                  </a:lnTo>
                  <a:lnTo>
                    <a:pt x="4" y="2"/>
                  </a:lnTo>
                  <a:lnTo>
                    <a:pt x="8" y="0"/>
                  </a:lnTo>
                  <a:lnTo>
                    <a:pt x="10" y="0"/>
                  </a:lnTo>
                  <a:lnTo>
                    <a:pt x="10" y="0"/>
                  </a:lnTo>
                  <a:lnTo>
                    <a:pt x="14" y="2"/>
                  </a:lnTo>
                  <a:lnTo>
                    <a:pt x="16" y="4"/>
                  </a:lnTo>
                  <a:lnTo>
                    <a:pt x="18" y="6"/>
                  </a:lnTo>
                  <a:lnTo>
                    <a:pt x="18" y="10"/>
                  </a:lnTo>
                  <a:lnTo>
                    <a:pt x="18" y="1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8" name="Freeform 52"/>
            <p:cNvSpPr>
              <a:spLocks/>
            </p:cNvSpPr>
            <p:nvPr/>
          </p:nvSpPr>
          <p:spPr bwMode="auto">
            <a:xfrm>
              <a:off x="1248" y="532"/>
              <a:ext cx="16" cy="18"/>
            </a:xfrm>
            <a:custGeom>
              <a:avLst/>
              <a:gdLst>
                <a:gd name="T0" fmla="*/ 16 w 16"/>
                <a:gd name="T1" fmla="*/ 12 h 18"/>
                <a:gd name="T2" fmla="*/ 16 w 16"/>
                <a:gd name="T3" fmla="*/ 12 h 18"/>
                <a:gd name="T4" fmla="*/ 14 w 16"/>
                <a:gd name="T5" fmla="*/ 16 h 18"/>
                <a:gd name="T6" fmla="*/ 12 w 16"/>
                <a:gd name="T7" fmla="*/ 18 h 18"/>
                <a:gd name="T8" fmla="*/ 8 w 16"/>
                <a:gd name="T9" fmla="*/ 18 h 18"/>
                <a:gd name="T10" fmla="*/ 6 w 16"/>
                <a:gd name="T11" fmla="*/ 18 h 18"/>
                <a:gd name="T12" fmla="*/ 6 w 16"/>
                <a:gd name="T13" fmla="*/ 18 h 18"/>
                <a:gd name="T14" fmla="*/ 2 w 16"/>
                <a:gd name="T15" fmla="*/ 16 h 18"/>
                <a:gd name="T16" fmla="*/ 0 w 16"/>
                <a:gd name="T17" fmla="*/ 14 h 18"/>
                <a:gd name="T18" fmla="*/ 0 w 16"/>
                <a:gd name="T19" fmla="*/ 10 h 18"/>
                <a:gd name="T20" fmla="*/ 0 w 16"/>
                <a:gd name="T21" fmla="*/ 8 h 18"/>
                <a:gd name="T22" fmla="*/ 0 w 16"/>
                <a:gd name="T23" fmla="*/ 8 h 18"/>
                <a:gd name="T24" fmla="*/ 2 w 16"/>
                <a:gd name="T25" fmla="*/ 4 h 18"/>
                <a:gd name="T26" fmla="*/ 4 w 16"/>
                <a:gd name="T27" fmla="*/ 2 h 18"/>
                <a:gd name="T28" fmla="*/ 6 w 16"/>
                <a:gd name="T29" fmla="*/ 0 h 18"/>
                <a:gd name="T30" fmla="*/ 10 w 16"/>
                <a:gd name="T31" fmla="*/ 2 h 18"/>
                <a:gd name="T32" fmla="*/ 10 w 16"/>
                <a:gd name="T33" fmla="*/ 2 h 18"/>
                <a:gd name="T34" fmla="*/ 14 w 16"/>
                <a:gd name="T35" fmla="*/ 2 h 18"/>
                <a:gd name="T36" fmla="*/ 16 w 16"/>
                <a:gd name="T37" fmla="*/ 6 h 18"/>
                <a:gd name="T38" fmla="*/ 16 w 16"/>
                <a:gd name="T39" fmla="*/ 8 h 18"/>
                <a:gd name="T40" fmla="*/ 16 w 16"/>
                <a:gd name="T41" fmla="*/ 12 h 18"/>
                <a:gd name="T42" fmla="*/ 16 w 16"/>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6" y="12"/>
                  </a:moveTo>
                  <a:lnTo>
                    <a:pt x="16" y="12"/>
                  </a:lnTo>
                  <a:lnTo>
                    <a:pt x="14" y="16"/>
                  </a:lnTo>
                  <a:lnTo>
                    <a:pt x="12" y="18"/>
                  </a:lnTo>
                  <a:lnTo>
                    <a:pt x="8" y="18"/>
                  </a:lnTo>
                  <a:lnTo>
                    <a:pt x="6" y="18"/>
                  </a:lnTo>
                  <a:lnTo>
                    <a:pt x="6" y="18"/>
                  </a:lnTo>
                  <a:lnTo>
                    <a:pt x="2" y="16"/>
                  </a:lnTo>
                  <a:lnTo>
                    <a:pt x="0" y="14"/>
                  </a:lnTo>
                  <a:lnTo>
                    <a:pt x="0" y="10"/>
                  </a:lnTo>
                  <a:lnTo>
                    <a:pt x="0" y="8"/>
                  </a:lnTo>
                  <a:lnTo>
                    <a:pt x="0" y="8"/>
                  </a:lnTo>
                  <a:lnTo>
                    <a:pt x="2" y="4"/>
                  </a:lnTo>
                  <a:lnTo>
                    <a:pt x="4" y="2"/>
                  </a:lnTo>
                  <a:lnTo>
                    <a:pt x="6" y="0"/>
                  </a:lnTo>
                  <a:lnTo>
                    <a:pt x="10" y="2"/>
                  </a:lnTo>
                  <a:lnTo>
                    <a:pt x="10" y="2"/>
                  </a:lnTo>
                  <a:lnTo>
                    <a:pt x="14" y="2"/>
                  </a:lnTo>
                  <a:lnTo>
                    <a:pt x="16" y="6"/>
                  </a:lnTo>
                  <a:lnTo>
                    <a:pt x="16"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49" name="Freeform 53"/>
            <p:cNvSpPr>
              <a:spLocks/>
            </p:cNvSpPr>
            <p:nvPr/>
          </p:nvSpPr>
          <p:spPr bwMode="auto">
            <a:xfrm>
              <a:off x="1254" y="514"/>
              <a:ext cx="18" cy="18"/>
            </a:xfrm>
            <a:custGeom>
              <a:avLst/>
              <a:gdLst>
                <a:gd name="T0" fmla="*/ 16 w 18"/>
                <a:gd name="T1" fmla="*/ 12 h 18"/>
                <a:gd name="T2" fmla="*/ 16 w 18"/>
                <a:gd name="T3" fmla="*/ 12 h 18"/>
                <a:gd name="T4" fmla="*/ 14 w 18"/>
                <a:gd name="T5" fmla="*/ 16 h 18"/>
                <a:gd name="T6" fmla="*/ 12 w 18"/>
                <a:gd name="T7" fmla="*/ 18 h 18"/>
                <a:gd name="T8" fmla="*/ 8 w 18"/>
                <a:gd name="T9" fmla="*/ 18 h 18"/>
                <a:gd name="T10" fmla="*/ 4 w 18"/>
                <a:gd name="T11" fmla="*/ 18 h 18"/>
                <a:gd name="T12" fmla="*/ 4 w 18"/>
                <a:gd name="T13" fmla="*/ 18 h 18"/>
                <a:gd name="T14" fmla="*/ 2 w 18"/>
                <a:gd name="T15" fmla="*/ 16 h 18"/>
                <a:gd name="T16" fmla="*/ 0 w 18"/>
                <a:gd name="T17" fmla="*/ 12 h 18"/>
                <a:gd name="T18" fmla="*/ 0 w 18"/>
                <a:gd name="T19" fmla="*/ 10 h 18"/>
                <a:gd name="T20" fmla="*/ 0 w 18"/>
                <a:gd name="T21" fmla="*/ 6 h 18"/>
                <a:gd name="T22" fmla="*/ 0 w 18"/>
                <a:gd name="T23" fmla="*/ 6 h 18"/>
                <a:gd name="T24" fmla="*/ 2 w 18"/>
                <a:gd name="T25" fmla="*/ 2 h 18"/>
                <a:gd name="T26" fmla="*/ 6 w 18"/>
                <a:gd name="T27" fmla="*/ 2 h 18"/>
                <a:gd name="T28" fmla="*/ 8 w 18"/>
                <a:gd name="T29" fmla="*/ 0 h 18"/>
                <a:gd name="T30" fmla="*/ 12 w 18"/>
                <a:gd name="T31" fmla="*/ 2 h 18"/>
                <a:gd name="T32" fmla="*/ 12 w 18"/>
                <a:gd name="T33" fmla="*/ 2 h 18"/>
                <a:gd name="T34" fmla="*/ 14 w 18"/>
                <a:gd name="T35" fmla="*/ 4 h 18"/>
                <a:gd name="T36" fmla="*/ 16 w 18"/>
                <a:gd name="T37" fmla="*/ 6 h 18"/>
                <a:gd name="T38" fmla="*/ 18 w 18"/>
                <a:gd name="T39" fmla="*/ 10 h 18"/>
                <a:gd name="T40" fmla="*/ 16 w 18"/>
                <a:gd name="T41" fmla="*/ 12 h 18"/>
                <a:gd name="T42" fmla="*/ 16 w 18"/>
                <a:gd name="T4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2"/>
                  </a:moveTo>
                  <a:lnTo>
                    <a:pt x="16" y="12"/>
                  </a:lnTo>
                  <a:lnTo>
                    <a:pt x="14" y="16"/>
                  </a:lnTo>
                  <a:lnTo>
                    <a:pt x="12" y="18"/>
                  </a:lnTo>
                  <a:lnTo>
                    <a:pt x="8" y="18"/>
                  </a:lnTo>
                  <a:lnTo>
                    <a:pt x="4" y="18"/>
                  </a:lnTo>
                  <a:lnTo>
                    <a:pt x="4" y="18"/>
                  </a:lnTo>
                  <a:lnTo>
                    <a:pt x="2" y="16"/>
                  </a:lnTo>
                  <a:lnTo>
                    <a:pt x="0" y="12"/>
                  </a:lnTo>
                  <a:lnTo>
                    <a:pt x="0" y="10"/>
                  </a:lnTo>
                  <a:lnTo>
                    <a:pt x="0" y="6"/>
                  </a:lnTo>
                  <a:lnTo>
                    <a:pt x="0" y="6"/>
                  </a:lnTo>
                  <a:lnTo>
                    <a:pt x="2" y="2"/>
                  </a:lnTo>
                  <a:lnTo>
                    <a:pt x="6" y="2"/>
                  </a:lnTo>
                  <a:lnTo>
                    <a:pt x="8" y="0"/>
                  </a:lnTo>
                  <a:lnTo>
                    <a:pt x="12" y="2"/>
                  </a:lnTo>
                  <a:lnTo>
                    <a:pt x="12" y="2"/>
                  </a:lnTo>
                  <a:lnTo>
                    <a:pt x="14" y="4"/>
                  </a:lnTo>
                  <a:lnTo>
                    <a:pt x="16" y="6"/>
                  </a:lnTo>
                  <a:lnTo>
                    <a:pt x="18" y="10"/>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0" name="Freeform 54"/>
            <p:cNvSpPr>
              <a:spLocks/>
            </p:cNvSpPr>
            <p:nvPr/>
          </p:nvSpPr>
          <p:spPr bwMode="auto">
            <a:xfrm>
              <a:off x="1262" y="498"/>
              <a:ext cx="18" cy="16"/>
            </a:xfrm>
            <a:custGeom>
              <a:avLst/>
              <a:gdLst>
                <a:gd name="T0" fmla="*/ 16 w 18"/>
                <a:gd name="T1" fmla="*/ 12 h 16"/>
                <a:gd name="T2" fmla="*/ 16 w 18"/>
                <a:gd name="T3" fmla="*/ 12 h 16"/>
                <a:gd name="T4" fmla="*/ 14 w 18"/>
                <a:gd name="T5" fmla="*/ 14 h 16"/>
                <a:gd name="T6" fmla="*/ 12 w 18"/>
                <a:gd name="T7" fmla="*/ 16 h 16"/>
                <a:gd name="T8" fmla="*/ 8 w 18"/>
                <a:gd name="T9" fmla="*/ 16 h 16"/>
                <a:gd name="T10" fmla="*/ 6 w 18"/>
                <a:gd name="T11" fmla="*/ 16 h 16"/>
                <a:gd name="T12" fmla="*/ 6 w 18"/>
                <a:gd name="T13" fmla="*/ 16 h 16"/>
                <a:gd name="T14" fmla="*/ 2 w 18"/>
                <a:gd name="T15" fmla="*/ 12 h 16"/>
                <a:gd name="T16" fmla="*/ 2 w 18"/>
                <a:gd name="T17" fmla="*/ 10 h 16"/>
                <a:gd name="T18" fmla="*/ 0 w 18"/>
                <a:gd name="T19" fmla="*/ 6 h 16"/>
                <a:gd name="T20" fmla="*/ 2 w 18"/>
                <a:gd name="T21" fmla="*/ 4 h 16"/>
                <a:gd name="T22" fmla="*/ 2 w 18"/>
                <a:gd name="T23" fmla="*/ 4 h 16"/>
                <a:gd name="T24" fmla="*/ 4 w 18"/>
                <a:gd name="T25" fmla="*/ 0 h 16"/>
                <a:gd name="T26" fmla="*/ 8 w 18"/>
                <a:gd name="T27" fmla="*/ 0 h 16"/>
                <a:gd name="T28" fmla="*/ 10 w 18"/>
                <a:gd name="T29" fmla="*/ 0 h 16"/>
                <a:gd name="T30" fmla="*/ 14 w 18"/>
                <a:gd name="T31" fmla="*/ 0 h 16"/>
                <a:gd name="T32" fmla="*/ 14 w 18"/>
                <a:gd name="T33" fmla="*/ 0 h 16"/>
                <a:gd name="T34" fmla="*/ 16 w 18"/>
                <a:gd name="T35" fmla="*/ 2 h 16"/>
                <a:gd name="T36" fmla="*/ 18 w 18"/>
                <a:gd name="T37" fmla="*/ 6 h 16"/>
                <a:gd name="T38" fmla="*/ 18 w 18"/>
                <a:gd name="T39" fmla="*/ 8 h 16"/>
                <a:gd name="T40" fmla="*/ 16 w 18"/>
                <a:gd name="T41" fmla="*/ 12 h 16"/>
                <a:gd name="T42" fmla="*/ 16 w 18"/>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6" y="12"/>
                  </a:moveTo>
                  <a:lnTo>
                    <a:pt x="16" y="12"/>
                  </a:lnTo>
                  <a:lnTo>
                    <a:pt x="14" y="14"/>
                  </a:lnTo>
                  <a:lnTo>
                    <a:pt x="12" y="16"/>
                  </a:lnTo>
                  <a:lnTo>
                    <a:pt x="8" y="16"/>
                  </a:lnTo>
                  <a:lnTo>
                    <a:pt x="6" y="16"/>
                  </a:lnTo>
                  <a:lnTo>
                    <a:pt x="6" y="16"/>
                  </a:lnTo>
                  <a:lnTo>
                    <a:pt x="2" y="12"/>
                  </a:lnTo>
                  <a:lnTo>
                    <a:pt x="2" y="10"/>
                  </a:lnTo>
                  <a:lnTo>
                    <a:pt x="0" y="6"/>
                  </a:lnTo>
                  <a:lnTo>
                    <a:pt x="2" y="4"/>
                  </a:lnTo>
                  <a:lnTo>
                    <a:pt x="2" y="4"/>
                  </a:lnTo>
                  <a:lnTo>
                    <a:pt x="4" y="0"/>
                  </a:lnTo>
                  <a:lnTo>
                    <a:pt x="8" y="0"/>
                  </a:lnTo>
                  <a:lnTo>
                    <a:pt x="10" y="0"/>
                  </a:lnTo>
                  <a:lnTo>
                    <a:pt x="14" y="0"/>
                  </a:lnTo>
                  <a:lnTo>
                    <a:pt x="14" y="0"/>
                  </a:lnTo>
                  <a:lnTo>
                    <a:pt x="16" y="2"/>
                  </a:lnTo>
                  <a:lnTo>
                    <a:pt x="18" y="6"/>
                  </a:lnTo>
                  <a:lnTo>
                    <a:pt x="18" y="8"/>
                  </a:lnTo>
                  <a:lnTo>
                    <a:pt x="16" y="12"/>
                  </a:lnTo>
                  <a:lnTo>
                    <a:pt x="16" y="1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1" name="Freeform 55"/>
            <p:cNvSpPr>
              <a:spLocks/>
            </p:cNvSpPr>
            <p:nvPr/>
          </p:nvSpPr>
          <p:spPr bwMode="auto">
            <a:xfrm>
              <a:off x="1274" y="480"/>
              <a:ext cx="18" cy="18"/>
            </a:xfrm>
            <a:custGeom>
              <a:avLst/>
              <a:gdLst>
                <a:gd name="T0" fmla="*/ 16 w 18"/>
                <a:gd name="T1" fmla="*/ 14 h 18"/>
                <a:gd name="T2" fmla="*/ 16 w 18"/>
                <a:gd name="T3" fmla="*/ 14 h 18"/>
                <a:gd name="T4" fmla="*/ 12 w 18"/>
                <a:gd name="T5" fmla="*/ 18 h 18"/>
                <a:gd name="T6" fmla="*/ 10 w 18"/>
                <a:gd name="T7" fmla="*/ 18 h 18"/>
                <a:gd name="T8" fmla="*/ 6 w 18"/>
                <a:gd name="T9" fmla="*/ 18 h 18"/>
                <a:gd name="T10" fmla="*/ 4 w 18"/>
                <a:gd name="T11" fmla="*/ 16 h 18"/>
                <a:gd name="T12" fmla="*/ 4 w 18"/>
                <a:gd name="T13" fmla="*/ 16 h 18"/>
                <a:gd name="T14" fmla="*/ 0 w 18"/>
                <a:gd name="T15" fmla="*/ 14 h 18"/>
                <a:gd name="T16" fmla="*/ 0 w 18"/>
                <a:gd name="T17" fmla="*/ 10 h 18"/>
                <a:gd name="T18" fmla="*/ 0 w 18"/>
                <a:gd name="T19" fmla="*/ 8 h 18"/>
                <a:gd name="T20" fmla="*/ 2 w 18"/>
                <a:gd name="T21" fmla="*/ 4 h 18"/>
                <a:gd name="T22" fmla="*/ 2 w 18"/>
                <a:gd name="T23" fmla="*/ 4 h 18"/>
                <a:gd name="T24" fmla="*/ 4 w 18"/>
                <a:gd name="T25" fmla="*/ 2 h 18"/>
                <a:gd name="T26" fmla="*/ 8 w 18"/>
                <a:gd name="T27" fmla="*/ 0 h 18"/>
                <a:gd name="T28" fmla="*/ 10 w 18"/>
                <a:gd name="T29" fmla="*/ 2 h 18"/>
                <a:gd name="T30" fmla="*/ 14 w 18"/>
                <a:gd name="T31" fmla="*/ 2 h 18"/>
                <a:gd name="T32" fmla="*/ 14 w 18"/>
                <a:gd name="T33" fmla="*/ 2 h 18"/>
                <a:gd name="T34" fmla="*/ 16 w 18"/>
                <a:gd name="T35" fmla="*/ 6 h 18"/>
                <a:gd name="T36" fmla="*/ 18 w 18"/>
                <a:gd name="T37" fmla="*/ 8 h 18"/>
                <a:gd name="T38" fmla="*/ 16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8"/>
                  </a:lnTo>
                  <a:lnTo>
                    <a:pt x="10" y="18"/>
                  </a:lnTo>
                  <a:lnTo>
                    <a:pt x="6" y="18"/>
                  </a:lnTo>
                  <a:lnTo>
                    <a:pt x="4" y="16"/>
                  </a:lnTo>
                  <a:lnTo>
                    <a:pt x="4" y="16"/>
                  </a:lnTo>
                  <a:lnTo>
                    <a:pt x="0" y="14"/>
                  </a:lnTo>
                  <a:lnTo>
                    <a:pt x="0" y="10"/>
                  </a:lnTo>
                  <a:lnTo>
                    <a:pt x="0" y="8"/>
                  </a:lnTo>
                  <a:lnTo>
                    <a:pt x="2" y="4"/>
                  </a:lnTo>
                  <a:lnTo>
                    <a:pt x="2" y="4"/>
                  </a:lnTo>
                  <a:lnTo>
                    <a:pt x="4" y="2"/>
                  </a:lnTo>
                  <a:lnTo>
                    <a:pt x="8" y="0"/>
                  </a:lnTo>
                  <a:lnTo>
                    <a:pt x="10" y="2"/>
                  </a:lnTo>
                  <a:lnTo>
                    <a:pt x="14" y="2"/>
                  </a:lnTo>
                  <a:lnTo>
                    <a:pt x="14" y="2"/>
                  </a:lnTo>
                  <a:lnTo>
                    <a:pt x="16" y="6"/>
                  </a:lnTo>
                  <a:lnTo>
                    <a:pt x="18" y="8"/>
                  </a:lnTo>
                  <a:lnTo>
                    <a:pt x="16"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2" name="Freeform 56"/>
            <p:cNvSpPr>
              <a:spLocks/>
            </p:cNvSpPr>
            <p:nvPr/>
          </p:nvSpPr>
          <p:spPr bwMode="auto">
            <a:xfrm>
              <a:off x="1286" y="466"/>
              <a:ext cx="18" cy="18"/>
            </a:xfrm>
            <a:custGeom>
              <a:avLst/>
              <a:gdLst>
                <a:gd name="T0" fmla="*/ 16 w 18"/>
                <a:gd name="T1" fmla="*/ 14 h 18"/>
                <a:gd name="T2" fmla="*/ 16 w 18"/>
                <a:gd name="T3" fmla="*/ 14 h 18"/>
                <a:gd name="T4" fmla="*/ 12 w 18"/>
                <a:gd name="T5" fmla="*/ 16 h 18"/>
                <a:gd name="T6" fmla="*/ 10 w 18"/>
                <a:gd name="T7" fmla="*/ 18 h 18"/>
                <a:gd name="T8" fmla="*/ 6 w 18"/>
                <a:gd name="T9" fmla="*/ 16 h 18"/>
                <a:gd name="T10" fmla="*/ 4 w 18"/>
                <a:gd name="T11" fmla="*/ 14 h 18"/>
                <a:gd name="T12" fmla="*/ 4 w 18"/>
                <a:gd name="T13" fmla="*/ 14 h 18"/>
                <a:gd name="T14" fmla="*/ 2 w 18"/>
                <a:gd name="T15" fmla="*/ 12 h 18"/>
                <a:gd name="T16" fmla="*/ 0 w 18"/>
                <a:gd name="T17" fmla="*/ 8 h 18"/>
                <a:gd name="T18" fmla="*/ 2 w 18"/>
                <a:gd name="T19" fmla="*/ 6 h 18"/>
                <a:gd name="T20" fmla="*/ 4 w 18"/>
                <a:gd name="T21" fmla="*/ 2 h 18"/>
                <a:gd name="T22" fmla="*/ 4 w 18"/>
                <a:gd name="T23" fmla="*/ 2 h 18"/>
                <a:gd name="T24" fmla="*/ 6 w 18"/>
                <a:gd name="T25" fmla="*/ 0 h 18"/>
                <a:gd name="T26" fmla="*/ 10 w 18"/>
                <a:gd name="T27" fmla="*/ 0 h 18"/>
                <a:gd name="T28" fmla="*/ 12 w 18"/>
                <a:gd name="T29" fmla="*/ 0 h 18"/>
                <a:gd name="T30" fmla="*/ 16 w 18"/>
                <a:gd name="T31" fmla="*/ 2 h 18"/>
                <a:gd name="T32" fmla="*/ 16 w 18"/>
                <a:gd name="T33" fmla="*/ 2 h 18"/>
                <a:gd name="T34" fmla="*/ 18 w 18"/>
                <a:gd name="T35" fmla="*/ 6 h 18"/>
                <a:gd name="T36" fmla="*/ 18 w 18"/>
                <a:gd name="T37" fmla="*/ 8 h 18"/>
                <a:gd name="T38" fmla="*/ 18 w 18"/>
                <a:gd name="T39" fmla="*/ 12 h 18"/>
                <a:gd name="T40" fmla="*/ 16 w 18"/>
                <a:gd name="T41" fmla="*/ 14 h 18"/>
                <a:gd name="T42" fmla="*/ 16 w 18"/>
                <a:gd name="T4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6" y="14"/>
                  </a:moveTo>
                  <a:lnTo>
                    <a:pt x="16" y="14"/>
                  </a:lnTo>
                  <a:lnTo>
                    <a:pt x="12" y="16"/>
                  </a:lnTo>
                  <a:lnTo>
                    <a:pt x="10" y="18"/>
                  </a:lnTo>
                  <a:lnTo>
                    <a:pt x="6" y="16"/>
                  </a:lnTo>
                  <a:lnTo>
                    <a:pt x="4" y="14"/>
                  </a:lnTo>
                  <a:lnTo>
                    <a:pt x="4" y="14"/>
                  </a:lnTo>
                  <a:lnTo>
                    <a:pt x="2" y="12"/>
                  </a:lnTo>
                  <a:lnTo>
                    <a:pt x="0" y="8"/>
                  </a:lnTo>
                  <a:lnTo>
                    <a:pt x="2" y="6"/>
                  </a:lnTo>
                  <a:lnTo>
                    <a:pt x="4" y="2"/>
                  </a:lnTo>
                  <a:lnTo>
                    <a:pt x="4" y="2"/>
                  </a:lnTo>
                  <a:lnTo>
                    <a:pt x="6" y="0"/>
                  </a:lnTo>
                  <a:lnTo>
                    <a:pt x="10" y="0"/>
                  </a:lnTo>
                  <a:lnTo>
                    <a:pt x="12" y="0"/>
                  </a:lnTo>
                  <a:lnTo>
                    <a:pt x="16" y="2"/>
                  </a:lnTo>
                  <a:lnTo>
                    <a:pt x="16" y="2"/>
                  </a:lnTo>
                  <a:lnTo>
                    <a:pt x="18" y="6"/>
                  </a:lnTo>
                  <a:lnTo>
                    <a:pt x="18" y="8"/>
                  </a:lnTo>
                  <a:lnTo>
                    <a:pt x="18" y="12"/>
                  </a:lnTo>
                  <a:lnTo>
                    <a:pt x="16" y="14"/>
                  </a:lnTo>
                  <a:lnTo>
                    <a:pt x="16"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3" name="Freeform 57"/>
            <p:cNvSpPr>
              <a:spLocks/>
            </p:cNvSpPr>
            <p:nvPr/>
          </p:nvSpPr>
          <p:spPr bwMode="auto">
            <a:xfrm>
              <a:off x="1302" y="454"/>
              <a:ext cx="16" cy="16"/>
            </a:xfrm>
            <a:custGeom>
              <a:avLst/>
              <a:gdLst>
                <a:gd name="T0" fmla="*/ 14 w 16"/>
                <a:gd name="T1" fmla="*/ 14 h 16"/>
                <a:gd name="T2" fmla="*/ 14 w 16"/>
                <a:gd name="T3" fmla="*/ 14 h 16"/>
                <a:gd name="T4" fmla="*/ 10 w 16"/>
                <a:gd name="T5" fmla="*/ 16 h 16"/>
                <a:gd name="T6" fmla="*/ 8 w 16"/>
                <a:gd name="T7" fmla="*/ 16 h 16"/>
                <a:gd name="T8" fmla="*/ 4 w 16"/>
                <a:gd name="T9" fmla="*/ 16 h 16"/>
                <a:gd name="T10" fmla="*/ 2 w 16"/>
                <a:gd name="T11" fmla="*/ 14 h 16"/>
                <a:gd name="T12" fmla="*/ 2 w 16"/>
                <a:gd name="T13" fmla="*/ 14 h 16"/>
                <a:gd name="T14" fmla="*/ 0 w 16"/>
                <a:gd name="T15" fmla="*/ 10 h 16"/>
                <a:gd name="T16" fmla="*/ 0 w 16"/>
                <a:gd name="T17" fmla="*/ 6 h 16"/>
                <a:gd name="T18" fmla="*/ 0 w 16"/>
                <a:gd name="T19" fmla="*/ 4 h 16"/>
                <a:gd name="T20" fmla="*/ 2 w 16"/>
                <a:gd name="T21" fmla="*/ 0 h 16"/>
                <a:gd name="T22" fmla="*/ 2 w 16"/>
                <a:gd name="T23" fmla="*/ 0 h 16"/>
                <a:gd name="T24" fmla="*/ 6 w 16"/>
                <a:gd name="T25" fmla="*/ 0 h 16"/>
                <a:gd name="T26" fmla="*/ 10 w 16"/>
                <a:gd name="T27" fmla="*/ 0 h 16"/>
                <a:gd name="T28" fmla="*/ 12 w 16"/>
                <a:gd name="T29" fmla="*/ 0 h 16"/>
                <a:gd name="T30" fmla="*/ 14 w 16"/>
                <a:gd name="T31" fmla="*/ 2 h 16"/>
                <a:gd name="T32" fmla="*/ 14 w 16"/>
                <a:gd name="T33" fmla="*/ 2 h 16"/>
                <a:gd name="T34" fmla="*/ 16 w 16"/>
                <a:gd name="T35" fmla="*/ 6 h 16"/>
                <a:gd name="T36" fmla="*/ 16 w 16"/>
                <a:gd name="T37" fmla="*/ 8 h 16"/>
                <a:gd name="T38" fmla="*/ 16 w 16"/>
                <a:gd name="T39" fmla="*/ 12 h 16"/>
                <a:gd name="T40" fmla="*/ 14 w 16"/>
                <a:gd name="T41" fmla="*/ 14 h 16"/>
                <a:gd name="T42" fmla="*/ 1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14"/>
                  </a:moveTo>
                  <a:lnTo>
                    <a:pt x="14" y="14"/>
                  </a:lnTo>
                  <a:lnTo>
                    <a:pt x="10" y="16"/>
                  </a:lnTo>
                  <a:lnTo>
                    <a:pt x="8" y="16"/>
                  </a:lnTo>
                  <a:lnTo>
                    <a:pt x="4" y="16"/>
                  </a:lnTo>
                  <a:lnTo>
                    <a:pt x="2" y="14"/>
                  </a:lnTo>
                  <a:lnTo>
                    <a:pt x="2" y="14"/>
                  </a:lnTo>
                  <a:lnTo>
                    <a:pt x="0" y="10"/>
                  </a:lnTo>
                  <a:lnTo>
                    <a:pt x="0" y="6"/>
                  </a:lnTo>
                  <a:lnTo>
                    <a:pt x="0" y="4"/>
                  </a:lnTo>
                  <a:lnTo>
                    <a:pt x="2" y="0"/>
                  </a:lnTo>
                  <a:lnTo>
                    <a:pt x="2" y="0"/>
                  </a:lnTo>
                  <a:lnTo>
                    <a:pt x="6" y="0"/>
                  </a:lnTo>
                  <a:lnTo>
                    <a:pt x="10" y="0"/>
                  </a:lnTo>
                  <a:lnTo>
                    <a:pt x="12" y="0"/>
                  </a:lnTo>
                  <a:lnTo>
                    <a:pt x="14" y="2"/>
                  </a:lnTo>
                  <a:lnTo>
                    <a:pt x="14" y="2"/>
                  </a:lnTo>
                  <a:lnTo>
                    <a:pt x="16" y="6"/>
                  </a:lnTo>
                  <a:lnTo>
                    <a:pt x="16" y="8"/>
                  </a:lnTo>
                  <a:lnTo>
                    <a:pt x="16" y="12"/>
                  </a:lnTo>
                  <a:lnTo>
                    <a:pt x="14" y="14"/>
                  </a:lnTo>
                  <a:lnTo>
                    <a:pt x="14" y="1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4" name="Freeform 58"/>
            <p:cNvSpPr>
              <a:spLocks/>
            </p:cNvSpPr>
            <p:nvPr/>
          </p:nvSpPr>
          <p:spPr bwMode="auto">
            <a:xfrm>
              <a:off x="1318" y="442"/>
              <a:ext cx="16" cy="18"/>
            </a:xfrm>
            <a:custGeom>
              <a:avLst/>
              <a:gdLst>
                <a:gd name="T0" fmla="*/ 12 w 16"/>
                <a:gd name="T1" fmla="*/ 16 h 18"/>
                <a:gd name="T2" fmla="*/ 12 w 16"/>
                <a:gd name="T3" fmla="*/ 16 h 18"/>
                <a:gd name="T4" fmla="*/ 10 w 16"/>
                <a:gd name="T5" fmla="*/ 18 h 18"/>
                <a:gd name="T6" fmla="*/ 6 w 16"/>
                <a:gd name="T7" fmla="*/ 18 h 18"/>
                <a:gd name="T8" fmla="*/ 4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0 h 18"/>
                <a:gd name="T28" fmla="*/ 14 w 16"/>
                <a:gd name="T29" fmla="*/ 2 h 18"/>
                <a:gd name="T30" fmla="*/ 16 w 16"/>
                <a:gd name="T31" fmla="*/ 4 h 18"/>
                <a:gd name="T32" fmla="*/ 16 w 16"/>
                <a:gd name="T33" fmla="*/ 4 h 18"/>
                <a:gd name="T34" fmla="*/ 16 w 16"/>
                <a:gd name="T35" fmla="*/ 8 h 18"/>
                <a:gd name="T36" fmla="*/ 16 w 16"/>
                <a:gd name="T37" fmla="*/ 10 h 18"/>
                <a:gd name="T38" fmla="*/ 16 w 16"/>
                <a:gd name="T39" fmla="*/ 14 h 18"/>
                <a:gd name="T40" fmla="*/ 12 w 16"/>
                <a:gd name="T41" fmla="*/ 16 h 18"/>
                <a:gd name="T42" fmla="*/ 12 w 16"/>
                <a:gd name="T4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6"/>
                  </a:moveTo>
                  <a:lnTo>
                    <a:pt x="12" y="16"/>
                  </a:lnTo>
                  <a:lnTo>
                    <a:pt x="10" y="18"/>
                  </a:lnTo>
                  <a:lnTo>
                    <a:pt x="6" y="18"/>
                  </a:lnTo>
                  <a:lnTo>
                    <a:pt x="4" y="16"/>
                  </a:lnTo>
                  <a:lnTo>
                    <a:pt x="0" y="14"/>
                  </a:lnTo>
                  <a:lnTo>
                    <a:pt x="0" y="14"/>
                  </a:lnTo>
                  <a:lnTo>
                    <a:pt x="0" y="10"/>
                  </a:lnTo>
                  <a:lnTo>
                    <a:pt x="0" y="6"/>
                  </a:lnTo>
                  <a:lnTo>
                    <a:pt x="2" y="4"/>
                  </a:lnTo>
                  <a:lnTo>
                    <a:pt x="4" y="2"/>
                  </a:lnTo>
                  <a:lnTo>
                    <a:pt x="4" y="2"/>
                  </a:lnTo>
                  <a:lnTo>
                    <a:pt x="8" y="0"/>
                  </a:lnTo>
                  <a:lnTo>
                    <a:pt x="10" y="0"/>
                  </a:lnTo>
                  <a:lnTo>
                    <a:pt x="14" y="2"/>
                  </a:lnTo>
                  <a:lnTo>
                    <a:pt x="16" y="4"/>
                  </a:lnTo>
                  <a:lnTo>
                    <a:pt x="16" y="4"/>
                  </a:lnTo>
                  <a:lnTo>
                    <a:pt x="16" y="8"/>
                  </a:lnTo>
                  <a:lnTo>
                    <a:pt x="16" y="10"/>
                  </a:lnTo>
                  <a:lnTo>
                    <a:pt x="16" y="14"/>
                  </a:lnTo>
                  <a:lnTo>
                    <a:pt x="12" y="16"/>
                  </a:lnTo>
                  <a:lnTo>
                    <a:pt x="12"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5" name="Freeform 59"/>
            <p:cNvSpPr>
              <a:spLocks/>
            </p:cNvSpPr>
            <p:nvPr/>
          </p:nvSpPr>
          <p:spPr bwMode="auto">
            <a:xfrm>
              <a:off x="1336" y="432"/>
              <a:ext cx="16" cy="18"/>
            </a:xfrm>
            <a:custGeom>
              <a:avLst/>
              <a:gdLst>
                <a:gd name="T0" fmla="*/ 12 w 16"/>
                <a:gd name="T1" fmla="*/ 18 h 18"/>
                <a:gd name="T2" fmla="*/ 12 w 16"/>
                <a:gd name="T3" fmla="*/ 18 h 18"/>
                <a:gd name="T4" fmla="*/ 8 w 16"/>
                <a:gd name="T5" fmla="*/ 18 h 18"/>
                <a:gd name="T6" fmla="*/ 4 w 16"/>
                <a:gd name="T7" fmla="*/ 18 h 18"/>
                <a:gd name="T8" fmla="*/ 2 w 16"/>
                <a:gd name="T9" fmla="*/ 16 h 18"/>
                <a:gd name="T10" fmla="*/ 0 w 16"/>
                <a:gd name="T11" fmla="*/ 14 h 18"/>
                <a:gd name="T12" fmla="*/ 0 w 16"/>
                <a:gd name="T13" fmla="*/ 14 h 18"/>
                <a:gd name="T14" fmla="*/ 0 w 16"/>
                <a:gd name="T15" fmla="*/ 10 h 18"/>
                <a:gd name="T16" fmla="*/ 0 w 16"/>
                <a:gd name="T17" fmla="*/ 6 h 18"/>
                <a:gd name="T18" fmla="*/ 2 w 16"/>
                <a:gd name="T19" fmla="*/ 4 h 18"/>
                <a:gd name="T20" fmla="*/ 4 w 16"/>
                <a:gd name="T21" fmla="*/ 2 h 18"/>
                <a:gd name="T22" fmla="*/ 4 w 16"/>
                <a:gd name="T23" fmla="*/ 2 h 18"/>
                <a:gd name="T24" fmla="*/ 8 w 16"/>
                <a:gd name="T25" fmla="*/ 0 h 18"/>
                <a:gd name="T26" fmla="*/ 10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2 w 16"/>
                <a:gd name="T41" fmla="*/ 18 h 18"/>
                <a:gd name="T42" fmla="*/ 12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2" y="18"/>
                  </a:moveTo>
                  <a:lnTo>
                    <a:pt x="12" y="18"/>
                  </a:lnTo>
                  <a:lnTo>
                    <a:pt x="8" y="18"/>
                  </a:lnTo>
                  <a:lnTo>
                    <a:pt x="4" y="18"/>
                  </a:lnTo>
                  <a:lnTo>
                    <a:pt x="2" y="16"/>
                  </a:lnTo>
                  <a:lnTo>
                    <a:pt x="0" y="14"/>
                  </a:lnTo>
                  <a:lnTo>
                    <a:pt x="0" y="14"/>
                  </a:lnTo>
                  <a:lnTo>
                    <a:pt x="0" y="10"/>
                  </a:lnTo>
                  <a:lnTo>
                    <a:pt x="0" y="6"/>
                  </a:lnTo>
                  <a:lnTo>
                    <a:pt x="2" y="4"/>
                  </a:lnTo>
                  <a:lnTo>
                    <a:pt x="4" y="2"/>
                  </a:lnTo>
                  <a:lnTo>
                    <a:pt x="4" y="2"/>
                  </a:lnTo>
                  <a:lnTo>
                    <a:pt x="8" y="0"/>
                  </a:lnTo>
                  <a:lnTo>
                    <a:pt x="10" y="2"/>
                  </a:lnTo>
                  <a:lnTo>
                    <a:pt x="14" y="4"/>
                  </a:lnTo>
                  <a:lnTo>
                    <a:pt x="16" y="6"/>
                  </a:lnTo>
                  <a:lnTo>
                    <a:pt x="16" y="6"/>
                  </a:lnTo>
                  <a:lnTo>
                    <a:pt x="16" y="10"/>
                  </a:lnTo>
                  <a:lnTo>
                    <a:pt x="16" y="12"/>
                  </a:lnTo>
                  <a:lnTo>
                    <a:pt x="14" y="16"/>
                  </a:lnTo>
                  <a:lnTo>
                    <a:pt x="12" y="18"/>
                  </a:lnTo>
                  <a:lnTo>
                    <a:pt x="12"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6" name="Freeform 60"/>
            <p:cNvSpPr>
              <a:spLocks/>
            </p:cNvSpPr>
            <p:nvPr/>
          </p:nvSpPr>
          <p:spPr bwMode="auto">
            <a:xfrm>
              <a:off x="1354" y="426"/>
              <a:ext cx="16" cy="18"/>
            </a:xfrm>
            <a:custGeom>
              <a:avLst/>
              <a:gdLst>
                <a:gd name="T0" fmla="*/ 10 w 16"/>
                <a:gd name="T1" fmla="*/ 18 h 18"/>
                <a:gd name="T2" fmla="*/ 10 w 16"/>
                <a:gd name="T3" fmla="*/ 18 h 18"/>
                <a:gd name="T4" fmla="*/ 8 w 16"/>
                <a:gd name="T5" fmla="*/ 18 h 18"/>
                <a:gd name="T6" fmla="*/ 4 w 16"/>
                <a:gd name="T7" fmla="*/ 16 h 18"/>
                <a:gd name="T8" fmla="*/ 2 w 16"/>
                <a:gd name="T9" fmla="*/ 14 h 18"/>
                <a:gd name="T10" fmla="*/ 0 w 16"/>
                <a:gd name="T11" fmla="*/ 12 h 18"/>
                <a:gd name="T12" fmla="*/ 0 w 16"/>
                <a:gd name="T13" fmla="*/ 12 h 18"/>
                <a:gd name="T14" fmla="*/ 0 w 16"/>
                <a:gd name="T15" fmla="*/ 8 h 18"/>
                <a:gd name="T16" fmla="*/ 0 w 16"/>
                <a:gd name="T17" fmla="*/ 4 h 18"/>
                <a:gd name="T18" fmla="*/ 2 w 16"/>
                <a:gd name="T19" fmla="*/ 2 h 18"/>
                <a:gd name="T20" fmla="*/ 6 w 16"/>
                <a:gd name="T21" fmla="*/ 0 h 18"/>
                <a:gd name="T22" fmla="*/ 6 w 16"/>
                <a:gd name="T23" fmla="*/ 0 h 18"/>
                <a:gd name="T24" fmla="*/ 8 w 16"/>
                <a:gd name="T25" fmla="*/ 0 h 18"/>
                <a:gd name="T26" fmla="*/ 12 w 16"/>
                <a:gd name="T27" fmla="*/ 2 h 18"/>
                <a:gd name="T28" fmla="*/ 14 w 16"/>
                <a:gd name="T29" fmla="*/ 4 h 18"/>
                <a:gd name="T30" fmla="*/ 16 w 16"/>
                <a:gd name="T31" fmla="*/ 6 h 18"/>
                <a:gd name="T32" fmla="*/ 16 w 16"/>
                <a:gd name="T33" fmla="*/ 6 h 18"/>
                <a:gd name="T34" fmla="*/ 16 w 16"/>
                <a:gd name="T35" fmla="*/ 10 h 18"/>
                <a:gd name="T36" fmla="*/ 16 w 16"/>
                <a:gd name="T37" fmla="*/ 12 h 18"/>
                <a:gd name="T38" fmla="*/ 14 w 16"/>
                <a:gd name="T39" fmla="*/ 16 h 18"/>
                <a:gd name="T40" fmla="*/ 10 w 16"/>
                <a:gd name="T41" fmla="*/ 18 h 18"/>
                <a:gd name="T42" fmla="*/ 10 w 1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8">
                  <a:moveTo>
                    <a:pt x="10" y="18"/>
                  </a:moveTo>
                  <a:lnTo>
                    <a:pt x="10" y="18"/>
                  </a:lnTo>
                  <a:lnTo>
                    <a:pt x="8" y="18"/>
                  </a:lnTo>
                  <a:lnTo>
                    <a:pt x="4" y="16"/>
                  </a:lnTo>
                  <a:lnTo>
                    <a:pt x="2" y="14"/>
                  </a:lnTo>
                  <a:lnTo>
                    <a:pt x="0" y="12"/>
                  </a:lnTo>
                  <a:lnTo>
                    <a:pt x="0" y="12"/>
                  </a:lnTo>
                  <a:lnTo>
                    <a:pt x="0" y="8"/>
                  </a:lnTo>
                  <a:lnTo>
                    <a:pt x="0" y="4"/>
                  </a:lnTo>
                  <a:lnTo>
                    <a:pt x="2" y="2"/>
                  </a:lnTo>
                  <a:lnTo>
                    <a:pt x="6" y="0"/>
                  </a:lnTo>
                  <a:lnTo>
                    <a:pt x="6" y="0"/>
                  </a:lnTo>
                  <a:lnTo>
                    <a:pt x="8" y="0"/>
                  </a:lnTo>
                  <a:lnTo>
                    <a:pt x="12" y="2"/>
                  </a:lnTo>
                  <a:lnTo>
                    <a:pt x="14" y="4"/>
                  </a:lnTo>
                  <a:lnTo>
                    <a:pt x="16" y="6"/>
                  </a:lnTo>
                  <a:lnTo>
                    <a:pt x="16" y="6"/>
                  </a:lnTo>
                  <a:lnTo>
                    <a:pt x="16" y="10"/>
                  </a:lnTo>
                  <a:lnTo>
                    <a:pt x="16" y="12"/>
                  </a:lnTo>
                  <a:lnTo>
                    <a:pt x="14" y="16"/>
                  </a:lnTo>
                  <a:lnTo>
                    <a:pt x="10" y="18"/>
                  </a:lnTo>
                  <a:lnTo>
                    <a:pt x="10" y="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7" name="Freeform 61"/>
            <p:cNvSpPr>
              <a:spLocks/>
            </p:cNvSpPr>
            <p:nvPr/>
          </p:nvSpPr>
          <p:spPr bwMode="auto">
            <a:xfrm>
              <a:off x="1372" y="422"/>
              <a:ext cx="18" cy="16"/>
            </a:xfrm>
            <a:custGeom>
              <a:avLst/>
              <a:gdLst>
                <a:gd name="T0" fmla="*/ 10 w 18"/>
                <a:gd name="T1" fmla="*/ 16 h 16"/>
                <a:gd name="T2" fmla="*/ 10 w 18"/>
                <a:gd name="T3" fmla="*/ 16 h 16"/>
                <a:gd name="T4" fmla="*/ 8 w 18"/>
                <a:gd name="T5" fmla="*/ 16 h 16"/>
                <a:gd name="T6" fmla="*/ 4 w 18"/>
                <a:gd name="T7" fmla="*/ 16 h 16"/>
                <a:gd name="T8" fmla="*/ 2 w 18"/>
                <a:gd name="T9" fmla="*/ 12 h 16"/>
                <a:gd name="T10" fmla="*/ 0 w 18"/>
                <a:gd name="T11" fmla="*/ 10 h 16"/>
                <a:gd name="T12" fmla="*/ 0 w 18"/>
                <a:gd name="T13" fmla="*/ 10 h 16"/>
                <a:gd name="T14" fmla="*/ 0 w 18"/>
                <a:gd name="T15" fmla="*/ 6 h 16"/>
                <a:gd name="T16" fmla="*/ 2 w 18"/>
                <a:gd name="T17" fmla="*/ 4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6 h 16"/>
                <a:gd name="T32" fmla="*/ 18 w 18"/>
                <a:gd name="T33" fmla="*/ 6 h 16"/>
                <a:gd name="T34" fmla="*/ 18 w 18"/>
                <a:gd name="T35" fmla="*/ 10 h 16"/>
                <a:gd name="T36" fmla="*/ 16 w 18"/>
                <a:gd name="T37" fmla="*/ 14 h 16"/>
                <a:gd name="T38" fmla="*/ 14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8" y="16"/>
                  </a:lnTo>
                  <a:lnTo>
                    <a:pt x="4" y="16"/>
                  </a:lnTo>
                  <a:lnTo>
                    <a:pt x="2" y="12"/>
                  </a:lnTo>
                  <a:lnTo>
                    <a:pt x="0" y="10"/>
                  </a:lnTo>
                  <a:lnTo>
                    <a:pt x="0" y="10"/>
                  </a:lnTo>
                  <a:lnTo>
                    <a:pt x="0" y="6"/>
                  </a:lnTo>
                  <a:lnTo>
                    <a:pt x="2" y="4"/>
                  </a:lnTo>
                  <a:lnTo>
                    <a:pt x="4" y="0"/>
                  </a:lnTo>
                  <a:lnTo>
                    <a:pt x="8" y="0"/>
                  </a:lnTo>
                  <a:lnTo>
                    <a:pt x="8" y="0"/>
                  </a:lnTo>
                  <a:lnTo>
                    <a:pt x="12" y="0"/>
                  </a:lnTo>
                  <a:lnTo>
                    <a:pt x="14" y="2"/>
                  </a:lnTo>
                  <a:lnTo>
                    <a:pt x="16" y="4"/>
                  </a:lnTo>
                  <a:lnTo>
                    <a:pt x="18" y="6"/>
                  </a:lnTo>
                  <a:lnTo>
                    <a:pt x="18" y="6"/>
                  </a:lnTo>
                  <a:lnTo>
                    <a:pt x="18" y="10"/>
                  </a:lnTo>
                  <a:lnTo>
                    <a:pt x="16" y="14"/>
                  </a:lnTo>
                  <a:lnTo>
                    <a:pt x="14"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8" name="Freeform 62"/>
            <p:cNvSpPr>
              <a:spLocks/>
            </p:cNvSpPr>
            <p:nvPr/>
          </p:nvSpPr>
          <p:spPr bwMode="auto">
            <a:xfrm>
              <a:off x="1392" y="420"/>
              <a:ext cx="18" cy="16"/>
            </a:xfrm>
            <a:custGeom>
              <a:avLst/>
              <a:gdLst>
                <a:gd name="T0" fmla="*/ 10 w 18"/>
                <a:gd name="T1" fmla="*/ 16 h 16"/>
                <a:gd name="T2" fmla="*/ 10 w 18"/>
                <a:gd name="T3" fmla="*/ 16 h 16"/>
                <a:gd name="T4" fmla="*/ 6 w 18"/>
                <a:gd name="T5" fmla="*/ 16 h 16"/>
                <a:gd name="T6" fmla="*/ 2 w 18"/>
                <a:gd name="T7" fmla="*/ 14 h 16"/>
                <a:gd name="T8" fmla="*/ 0 w 18"/>
                <a:gd name="T9" fmla="*/ 12 h 16"/>
                <a:gd name="T10" fmla="*/ 0 w 18"/>
                <a:gd name="T11" fmla="*/ 8 h 16"/>
                <a:gd name="T12" fmla="*/ 0 w 18"/>
                <a:gd name="T13" fmla="*/ 8 h 16"/>
                <a:gd name="T14" fmla="*/ 0 w 18"/>
                <a:gd name="T15" fmla="*/ 6 h 16"/>
                <a:gd name="T16" fmla="*/ 2 w 18"/>
                <a:gd name="T17" fmla="*/ 2 h 16"/>
                <a:gd name="T18" fmla="*/ 4 w 18"/>
                <a:gd name="T19" fmla="*/ 0 h 16"/>
                <a:gd name="T20" fmla="*/ 8 w 18"/>
                <a:gd name="T21" fmla="*/ 0 h 16"/>
                <a:gd name="T22" fmla="*/ 8 w 18"/>
                <a:gd name="T23" fmla="*/ 0 h 16"/>
                <a:gd name="T24" fmla="*/ 12 w 18"/>
                <a:gd name="T25" fmla="*/ 0 h 16"/>
                <a:gd name="T26" fmla="*/ 14 w 18"/>
                <a:gd name="T27" fmla="*/ 2 h 16"/>
                <a:gd name="T28" fmla="*/ 16 w 18"/>
                <a:gd name="T29" fmla="*/ 4 h 16"/>
                <a:gd name="T30" fmla="*/ 18 w 18"/>
                <a:gd name="T31" fmla="*/ 8 h 16"/>
                <a:gd name="T32" fmla="*/ 18 w 18"/>
                <a:gd name="T33" fmla="*/ 8 h 16"/>
                <a:gd name="T34" fmla="*/ 16 w 18"/>
                <a:gd name="T35" fmla="*/ 12 h 16"/>
                <a:gd name="T36" fmla="*/ 16 w 18"/>
                <a:gd name="T37" fmla="*/ 14 h 16"/>
                <a:gd name="T38" fmla="*/ 12 w 18"/>
                <a:gd name="T39" fmla="*/ 16 h 16"/>
                <a:gd name="T40" fmla="*/ 10 w 18"/>
                <a:gd name="T41" fmla="*/ 16 h 16"/>
                <a:gd name="T42" fmla="*/ 10 w 18"/>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6">
                  <a:moveTo>
                    <a:pt x="10" y="16"/>
                  </a:moveTo>
                  <a:lnTo>
                    <a:pt x="10" y="16"/>
                  </a:lnTo>
                  <a:lnTo>
                    <a:pt x="6" y="16"/>
                  </a:lnTo>
                  <a:lnTo>
                    <a:pt x="2" y="14"/>
                  </a:lnTo>
                  <a:lnTo>
                    <a:pt x="0" y="12"/>
                  </a:lnTo>
                  <a:lnTo>
                    <a:pt x="0" y="8"/>
                  </a:lnTo>
                  <a:lnTo>
                    <a:pt x="0" y="8"/>
                  </a:lnTo>
                  <a:lnTo>
                    <a:pt x="0" y="6"/>
                  </a:lnTo>
                  <a:lnTo>
                    <a:pt x="2" y="2"/>
                  </a:lnTo>
                  <a:lnTo>
                    <a:pt x="4" y="0"/>
                  </a:lnTo>
                  <a:lnTo>
                    <a:pt x="8" y="0"/>
                  </a:lnTo>
                  <a:lnTo>
                    <a:pt x="8" y="0"/>
                  </a:lnTo>
                  <a:lnTo>
                    <a:pt x="12" y="0"/>
                  </a:lnTo>
                  <a:lnTo>
                    <a:pt x="14" y="2"/>
                  </a:lnTo>
                  <a:lnTo>
                    <a:pt x="16" y="4"/>
                  </a:lnTo>
                  <a:lnTo>
                    <a:pt x="18" y="8"/>
                  </a:lnTo>
                  <a:lnTo>
                    <a:pt x="18" y="8"/>
                  </a:lnTo>
                  <a:lnTo>
                    <a:pt x="16" y="12"/>
                  </a:lnTo>
                  <a:lnTo>
                    <a:pt x="16" y="14"/>
                  </a:lnTo>
                  <a:lnTo>
                    <a:pt x="12" y="16"/>
                  </a:lnTo>
                  <a:lnTo>
                    <a:pt x="10" y="16"/>
                  </a:lnTo>
                  <a:lnTo>
                    <a:pt x="10"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59" name="Freeform 63"/>
            <p:cNvSpPr>
              <a:spLocks/>
            </p:cNvSpPr>
            <p:nvPr/>
          </p:nvSpPr>
          <p:spPr bwMode="auto">
            <a:xfrm>
              <a:off x="1412" y="420"/>
              <a:ext cx="16" cy="16"/>
            </a:xfrm>
            <a:custGeom>
              <a:avLst/>
              <a:gdLst>
                <a:gd name="T0" fmla="*/ 8 w 16"/>
                <a:gd name="T1" fmla="*/ 16 h 16"/>
                <a:gd name="T2" fmla="*/ 8 w 16"/>
                <a:gd name="T3" fmla="*/ 16 h 16"/>
                <a:gd name="T4" fmla="*/ 4 w 16"/>
                <a:gd name="T5" fmla="*/ 16 h 16"/>
                <a:gd name="T6" fmla="*/ 2 w 16"/>
                <a:gd name="T7" fmla="*/ 14 h 16"/>
                <a:gd name="T8" fmla="*/ 0 w 16"/>
                <a:gd name="T9" fmla="*/ 12 h 16"/>
                <a:gd name="T10" fmla="*/ 0 w 16"/>
                <a:gd name="T11" fmla="*/ 8 h 16"/>
                <a:gd name="T12" fmla="*/ 0 w 16"/>
                <a:gd name="T13" fmla="*/ 8 h 16"/>
                <a:gd name="T14" fmla="*/ 0 w 16"/>
                <a:gd name="T15" fmla="*/ 4 h 16"/>
                <a:gd name="T16" fmla="*/ 2 w 16"/>
                <a:gd name="T17" fmla="*/ 2 h 16"/>
                <a:gd name="T18" fmla="*/ 6 w 16"/>
                <a:gd name="T19" fmla="*/ 0 h 16"/>
                <a:gd name="T20" fmla="*/ 8 w 16"/>
                <a:gd name="T21" fmla="*/ 0 h 16"/>
                <a:gd name="T22" fmla="*/ 8 w 16"/>
                <a:gd name="T23" fmla="*/ 0 h 16"/>
                <a:gd name="T24" fmla="*/ 12 w 16"/>
                <a:gd name="T25" fmla="*/ 0 h 16"/>
                <a:gd name="T26" fmla="*/ 14 w 16"/>
                <a:gd name="T27" fmla="*/ 2 h 16"/>
                <a:gd name="T28" fmla="*/ 16 w 16"/>
                <a:gd name="T29" fmla="*/ 6 h 16"/>
                <a:gd name="T30" fmla="*/ 16 w 16"/>
                <a:gd name="T31" fmla="*/ 10 h 16"/>
                <a:gd name="T32" fmla="*/ 16 w 16"/>
                <a:gd name="T33" fmla="*/ 10 h 16"/>
                <a:gd name="T34" fmla="*/ 16 w 16"/>
                <a:gd name="T35" fmla="*/ 12 h 16"/>
                <a:gd name="T36" fmla="*/ 14 w 16"/>
                <a:gd name="T37" fmla="*/ 14 h 16"/>
                <a:gd name="T38" fmla="*/ 10 w 16"/>
                <a:gd name="T39" fmla="*/ 16 h 16"/>
                <a:gd name="T40" fmla="*/ 8 w 16"/>
                <a:gd name="T41" fmla="*/ 16 h 16"/>
                <a:gd name="T42" fmla="*/ 8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16"/>
                  </a:moveTo>
                  <a:lnTo>
                    <a:pt x="8" y="16"/>
                  </a:lnTo>
                  <a:lnTo>
                    <a:pt x="4" y="16"/>
                  </a:lnTo>
                  <a:lnTo>
                    <a:pt x="2" y="14"/>
                  </a:lnTo>
                  <a:lnTo>
                    <a:pt x="0" y="12"/>
                  </a:lnTo>
                  <a:lnTo>
                    <a:pt x="0" y="8"/>
                  </a:lnTo>
                  <a:lnTo>
                    <a:pt x="0" y="8"/>
                  </a:lnTo>
                  <a:lnTo>
                    <a:pt x="0" y="4"/>
                  </a:lnTo>
                  <a:lnTo>
                    <a:pt x="2" y="2"/>
                  </a:lnTo>
                  <a:lnTo>
                    <a:pt x="6" y="0"/>
                  </a:lnTo>
                  <a:lnTo>
                    <a:pt x="8" y="0"/>
                  </a:lnTo>
                  <a:lnTo>
                    <a:pt x="8" y="0"/>
                  </a:lnTo>
                  <a:lnTo>
                    <a:pt x="12" y="0"/>
                  </a:lnTo>
                  <a:lnTo>
                    <a:pt x="14" y="2"/>
                  </a:lnTo>
                  <a:lnTo>
                    <a:pt x="16" y="6"/>
                  </a:lnTo>
                  <a:lnTo>
                    <a:pt x="16" y="10"/>
                  </a:lnTo>
                  <a:lnTo>
                    <a:pt x="16" y="10"/>
                  </a:lnTo>
                  <a:lnTo>
                    <a:pt x="16" y="12"/>
                  </a:lnTo>
                  <a:lnTo>
                    <a:pt x="14" y="14"/>
                  </a:lnTo>
                  <a:lnTo>
                    <a:pt x="10" y="16"/>
                  </a:lnTo>
                  <a:lnTo>
                    <a:pt x="8" y="16"/>
                  </a:lnTo>
                  <a:lnTo>
                    <a:pt x="8" y="1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0" name="Freeform 64"/>
            <p:cNvSpPr>
              <a:spLocks/>
            </p:cNvSpPr>
            <p:nvPr/>
          </p:nvSpPr>
          <p:spPr bwMode="auto">
            <a:xfrm>
              <a:off x="1364" y="466"/>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1" name="Freeform 65"/>
            <p:cNvSpPr>
              <a:spLocks/>
            </p:cNvSpPr>
            <p:nvPr/>
          </p:nvSpPr>
          <p:spPr bwMode="auto">
            <a:xfrm>
              <a:off x="1394" y="472"/>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2" name="Freeform 66"/>
            <p:cNvSpPr>
              <a:spLocks/>
            </p:cNvSpPr>
            <p:nvPr/>
          </p:nvSpPr>
          <p:spPr bwMode="auto">
            <a:xfrm>
              <a:off x="1362" y="464"/>
              <a:ext cx="16" cy="14"/>
            </a:xfrm>
            <a:custGeom>
              <a:avLst/>
              <a:gdLst>
                <a:gd name="T0" fmla="*/ 10 w 16"/>
                <a:gd name="T1" fmla="*/ 14 h 14"/>
                <a:gd name="T2" fmla="*/ 10 w 16"/>
                <a:gd name="T3" fmla="*/ 14 h 14"/>
                <a:gd name="T4" fmla="*/ 6 w 16"/>
                <a:gd name="T5" fmla="*/ 14 h 14"/>
                <a:gd name="T6" fmla="*/ 4 w 16"/>
                <a:gd name="T7" fmla="*/ 14 h 14"/>
                <a:gd name="T8" fmla="*/ 2 w 16"/>
                <a:gd name="T9" fmla="*/ 12 h 14"/>
                <a:gd name="T10" fmla="*/ 0 w 16"/>
                <a:gd name="T11" fmla="*/ 8 h 14"/>
                <a:gd name="T12" fmla="*/ 0 w 16"/>
                <a:gd name="T13" fmla="*/ 8 h 14"/>
                <a:gd name="T14" fmla="*/ 0 w 16"/>
                <a:gd name="T15" fmla="*/ 6 h 14"/>
                <a:gd name="T16" fmla="*/ 2 w 16"/>
                <a:gd name="T17" fmla="*/ 2 h 14"/>
                <a:gd name="T18" fmla="*/ 4 w 16"/>
                <a:gd name="T19" fmla="*/ 0 h 14"/>
                <a:gd name="T20" fmla="*/ 6 w 16"/>
                <a:gd name="T21" fmla="*/ 0 h 14"/>
                <a:gd name="T22" fmla="*/ 6 w 16"/>
                <a:gd name="T23" fmla="*/ 0 h 14"/>
                <a:gd name="T24" fmla="*/ 10 w 16"/>
                <a:gd name="T25" fmla="*/ 0 h 14"/>
                <a:gd name="T26" fmla="*/ 12 w 16"/>
                <a:gd name="T27" fmla="*/ 0 h 14"/>
                <a:gd name="T28" fmla="*/ 14 w 16"/>
                <a:gd name="T29" fmla="*/ 2 h 14"/>
                <a:gd name="T30" fmla="*/ 16 w 16"/>
                <a:gd name="T31" fmla="*/ 6 h 14"/>
                <a:gd name="T32" fmla="*/ 16 w 16"/>
                <a:gd name="T33" fmla="*/ 6 h 14"/>
                <a:gd name="T34" fmla="*/ 16 w 16"/>
                <a:gd name="T35" fmla="*/ 8 h 14"/>
                <a:gd name="T36" fmla="*/ 14 w 16"/>
                <a:gd name="T37" fmla="*/ 12 h 14"/>
                <a:gd name="T38" fmla="*/ 12 w 16"/>
                <a:gd name="T39" fmla="*/ 14 h 14"/>
                <a:gd name="T40" fmla="*/ 10 w 16"/>
                <a:gd name="T41" fmla="*/ 14 h 14"/>
                <a:gd name="T42" fmla="*/ 10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0" y="14"/>
                  </a:moveTo>
                  <a:lnTo>
                    <a:pt x="10" y="14"/>
                  </a:lnTo>
                  <a:lnTo>
                    <a:pt x="6" y="14"/>
                  </a:lnTo>
                  <a:lnTo>
                    <a:pt x="4" y="14"/>
                  </a:lnTo>
                  <a:lnTo>
                    <a:pt x="2" y="12"/>
                  </a:lnTo>
                  <a:lnTo>
                    <a:pt x="0" y="8"/>
                  </a:lnTo>
                  <a:lnTo>
                    <a:pt x="0" y="8"/>
                  </a:lnTo>
                  <a:lnTo>
                    <a:pt x="0" y="6"/>
                  </a:lnTo>
                  <a:lnTo>
                    <a:pt x="2" y="2"/>
                  </a:lnTo>
                  <a:lnTo>
                    <a:pt x="4" y="0"/>
                  </a:lnTo>
                  <a:lnTo>
                    <a:pt x="6" y="0"/>
                  </a:lnTo>
                  <a:lnTo>
                    <a:pt x="6" y="0"/>
                  </a:lnTo>
                  <a:lnTo>
                    <a:pt x="10" y="0"/>
                  </a:lnTo>
                  <a:lnTo>
                    <a:pt x="12" y="0"/>
                  </a:lnTo>
                  <a:lnTo>
                    <a:pt x="14" y="2"/>
                  </a:lnTo>
                  <a:lnTo>
                    <a:pt x="16" y="6"/>
                  </a:lnTo>
                  <a:lnTo>
                    <a:pt x="16" y="6"/>
                  </a:lnTo>
                  <a:lnTo>
                    <a:pt x="16" y="8"/>
                  </a:lnTo>
                  <a:lnTo>
                    <a:pt x="14" y="12"/>
                  </a:lnTo>
                  <a:lnTo>
                    <a:pt x="12" y="14"/>
                  </a:lnTo>
                  <a:lnTo>
                    <a:pt x="10" y="14"/>
                  </a:lnTo>
                  <a:lnTo>
                    <a:pt x="10"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3" name="Freeform 67"/>
            <p:cNvSpPr>
              <a:spLocks/>
            </p:cNvSpPr>
            <p:nvPr/>
          </p:nvSpPr>
          <p:spPr bwMode="auto">
            <a:xfrm>
              <a:off x="1392" y="470"/>
              <a:ext cx="16" cy="16"/>
            </a:xfrm>
            <a:custGeom>
              <a:avLst/>
              <a:gdLst>
                <a:gd name="T0" fmla="*/ 4 w 16"/>
                <a:gd name="T1" fmla="*/ 16 h 16"/>
                <a:gd name="T2" fmla="*/ 4 w 16"/>
                <a:gd name="T3" fmla="*/ 16 h 16"/>
                <a:gd name="T4" fmla="*/ 2 w 16"/>
                <a:gd name="T5" fmla="*/ 14 h 16"/>
                <a:gd name="T6" fmla="*/ 0 w 16"/>
                <a:gd name="T7" fmla="*/ 12 h 16"/>
                <a:gd name="T8" fmla="*/ 0 w 16"/>
                <a:gd name="T9" fmla="*/ 8 h 16"/>
                <a:gd name="T10" fmla="*/ 2 w 16"/>
                <a:gd name="T11" fmla="*/ 6 h 16"/>
                <a:gd name="T12" fmla="*/ 2 w 16"/>
                <a:gd name="T13" fmla="*/ 6 h 16"/>
                <a:gd name="T14" fmla="*/ 4 w 16"/>
                <a:gd name="T15" fmla="*/ 2 h 16"/>
                <a:gd name="T16" fmla="*/ 6 w 16"/>
                <a:gd name="T17" fmla="*/ 2 h 16"/>
                <a:gd name="T18" fmla="*/ 8 w 16"/>
                <a:gd name="T19" fmla="*/ 0 h 16"/>
                <a:gd name="T20" fmla="*/ 12 w 16"/>
                <a:gd name="T21" fmla="*/ 2 h 16"/>
                <a:gd name="T22" fmla="*/ 12 w 16"/>
                <a:gd name="T23" fmla="*/ 2 h 16"/>
                <a:gd name="T24" fmla="*/ 14 w 16"/>
                <a:gd name="T25" fmla="*/ 4 h 16"/>
                <a:gd name="T26" fmla="*/ 16 w 16"/>
                <a:gd name="T27" fmla="*/ 6 h 16"/>
                <a:gd name="T28" fmla="*/ 16 w 16"/>
                <a:gd name="T29" fmla="*/ 8 h 16"/>
                <a:gd name="T30" fmla="*/ 16 w 16"/>
                <a:gd name="T31" fmla="*/ 12 h 16"/>
                <a:gd name="T32" fmla="*/ 16 w 16"/>
                <a:gd name="T33" fmla="*/ 12 h 16"/>
                <a:gd name="T34" fmla="*/ 14 w 16"/>
                <a:gd name="T35" fmla="*/ 14 h 16"/>
                <a:gd name="T36" fmla="*/ 10 w 16"/>
                <a:gd name="T37" fmla="*/ 16 h 16"/>
                <a:gd name="T38" fmla="*/ 8 w 16"/>
                <a:gd name="T39" fmla="*/ 16 h 16"/>
                <a:gd name="T40" fmla="*/ 4 w 16"/>
                <a:gd name="T41" fmla="*/ 16 h 16"/>
                <a:gd name="T42" fmla="*/ 4 w 16"/>
                <a:gd name="T4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6"/>
                  </a:moveTo>
                  <a:lnTo>
                    <a:pt x="4" y="16"/>
                  </a:lnTo>
                  <a:lnTo>
                    <a:pt x="2" y="14"/>
                  </a:lnTo>
                  <a:lnTo>
                    <a:pt x="0" y="12"/>
                  </a:lnTo>
                  <a:lnTo>
                    <a:pt x="0" y="8"/>
                  </a:lnTo>
                  <a:lnTo>
                    <a:pt x="2" y="6"/>
                  </a:lnTo>
                  <a:lnTo>
                    <a:pt x="2" y="6"/>
                  </a:lnTo>
                  <a:lnTo>
                    <a:pt x="4" y="2"/>
                  </a:lnTo>
                  <a:lnTo>
                    <a:pt x="6" y="2"/>
                  </a:lnTo>
                  <a:lnTo>
                    <a:pt x="8" y="0"/>
                  </a:lnTo>
                  <a:lnTo>
                    <a:pt x="12" y="2"/>
                  </a:lnTo>
                  <a:lnTo>
                    <a:pt x="12" y="2"/>
                  </a:lnTo>
                  <a:lnTo>
                    <a:pt x="14" y="4"/>
                  </a:lnTo>
                  <a:lnTo>
                    <a:pt x="16" y="6"/>
                  </a:lnTo>
                  <a:lnTo>
                    <a:pt x="16" y="8"/>
                  </a:lnTo>
                  <a:lnTo>
                    <a:pt x="16" y="12"/>
                  </a:lnTo>
                  <a:lnTo>
                    <a:pt x="16" y="12"/>
                  </a:lnTo>
                  <a:lnTo>
                    <a:pt x="14" y="14"/>
                  </a:lnTo>
                  <a:lnTo>
                    <a:pt x="10" y="16"/>
                  </a:lnTo>
                  <a:lnTo>
                    <a:pt x="8" y="16"/>
                  </a:lnTo>
                  <a:lnTo>
                    <a:pt x="4" y="16"/>
                  </a:lnTo>
                  <a:lnTo>
                    <a:pt x="4" y="1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4" name="Freeform 68"/>
            <p:cNvSpPr>
              <a:spLocks/>
            </p:cNvSpPr>
            <p:nvPr/>
          </p:nvSpPr>
          <p:spPr bwMode="auto">
            <a:xfrm>
              <a:off x="1406" y="484"/>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5" name="Freeform 69"/>
            <p:cNvSpPr>
              <a:spLocks/>
            </p:cNvSpPr>
            <p:nvPr/>
          </p:nvSpPr>
          <p:spPr bwMode="auto">
            <a:xfrm>
              <a:off x="1414" y="49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6" name="Freeform 70"/>
            <p:cNvSpPr>
              <a:spLocks/>
            </p:cNvSpPr>
            <p:nvPr/>
          </p:nvSpPr>
          <p:spPr bwMode="auto">
            <a:xfrm>
              <a:off x="1404" y="482"/>
              <a:ext cx="14" cy="16"/>
            </a:xfrm>
            <a:custGeom>
              <a:avLst/>
              <a:gdLst>
                <a:gd name="T0" fmla="*/ 0 w 14"/>
                <a:gd name="T1" fmla="*/ 12 h 16"/>
                <a:gd name="T2" fmla="*/ 0 w 14"/>
                <a:gd name="T3" fmla="*/ 12 h 16"/>
                <a:gd name="T4" fmla="*/ 0 w 14"/>
                <a:gd name="T5" fmla="*/ 8 h 16"/>
                <a:gd name="T6" fmla="*/ 0 w 14"/>
                <a:gd name="T7" fmla="*/ 6 h 16"/>
                <a:gd name="T8" fmla="*/ 2 w 14"/>
                <a:gd name="T9" fmla="*/ 4 h 16"/>
                <a:gd name="T10" fmla="*/ 4 w 14"/>
                <a:gd name="T11" fmla="*/ 2 h 16"/>
                <a:gd name="T12" fmla="*/ 4 w 14"/>
                <a:gd name="T13" fmla="*/ 2 h 16"/>
                <a:gd name="T14" fmla="*/ 6 w 14"/>
                <a:gd name="T15" fmla="*/ 0 h 16"/>
                <a:gd name="T16" fmla="*/ 10 w 14"/>
                <a:gd name="T17" fmla="*/ 0 h 16"/>
                <a:gd name="T18" fmla="*/ 12 w 14"/>
                <a:gd name="T19" fmla="*/ 2 h 16"/>
                <a:gd name="T20" fmla="*/ 14 w 14"/>
                <a:gd name="T21" fmla="*/ 4 h 16"/>
                <a:gd name="T22" fmla="*/ 14 w 14"/>
                <a:gd name="T23" fmla="*/ 4 h 16"/>
                <a:gd name="T24" fmla="*/ 14 w 14"/>
                <a:gd name="T25" fmla="*/ 8 h 16"/>
                <a:gd name="T26" fmla="*/ 14 w 14"/>
                <a:gd name="T27" fmla="*/ 10 h 16"/>
                <a:gd name="T28" fmla="*/ 14 w 14"/>
                <a:gd name="T29" fmla="*/ 12 h 16"/>
                <a:gd name="T30" fmla="*/ 10 w 14"/>
                <a:gd name="T31" fmla="*/ 14 h 16"/>
                <a:gd name="T32" fmla="*/ 10 w 14"/>
                <a:gd name="T33" fmla="*/ 14 h 16"/>
                <a:gd name="T34" fmla="*/ 8 w 14"/>
                <a:gd name="T35" fmla="*/ 16 h 16"/>
                <a:gd name="T36" fmla="*/ 4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2" y="4"/>
                  </a:lnTo>
                  <a:lnTo>
                    <a:pt x="4" y="2"/>
                  </a:lnTo>
                  <a:lnTo>
                    <a:pt x="4" y="2"/>
                  </a:lnTo>
                  <a:lnTo>
                    <a:pt x="6" y="0"/>
                  </a:lnTo>
                  <a:lnTo>
                    <a:pt x="10" y="0"/>
                  </a:lnTo>
                  <a:lnTo>
                    <a:pt x="12" y="2"/>
                  </a:lnTo>
                  <a:lnTo>
                    <a:pt x="14" y="4"/>
                  </a:lnTo>
                  <a:lnTo>
                    <a:pt x="14" y="4"/>
                  </a:lnTo>
                  <a:lnTo>
                    <a:pt x="14" y="8"/>
                  </a:lnTo>
                  <a:lnTo>
                    <a:pt x="14" y="10"/>
                  </a:lnTo>
                  <a:lnTo>
                    <a:pt x="14" y="12"/>
                  </a:lnTo>
                  <a:lnTo>
                    <a:pt x="10" y="14"/>
                  </a:lnTo>
                  <a:lnTo>
                    <a:pt x="10" y="14"/>
                  </a:lnTo>
                  <a:lnTo>
                    <a:pt x="8" y="16"/>
                  </a:lnTo>
                  <a:lnTo>
                    <a:pt x="4"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7" name="Freeform 71"/>
            <p:cNvSpPr>
              <a:spLocks/>
            </p:cNvSpPr>
            <p:nvPr/>
          </p:nvSpPr>
          <p:spPr bwMode="auto">
            <a:xfrm>
              <a:off x="1412" y="494"/>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8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8"/>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8" name="Freeform 72"/>
            <p:cNvSpPr>
              <a:spLocks/>
            </p:cNvSpPr>
            <p:nvPr/>
          </p:nvSpPr>
          <p:spPr bwMode="auto">
            <a:xfrm>
              <a:off x="1424" y="510"/>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69" name="Freeform 73"/>
            <p:cNvSpPr>
              <a:spLocks/>
            </p:cNvSpPr>
            <p:nvPr/>
          </p:nvSpPr>
          <p:spPr bwMode="auto">
            <a:xfrm>
              <a:off x="1432" y="522"/>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0" name="Freeform 74"/>
            <p:cNvSpPr>
              <a:spLocks/>
            </p:cNvSpPr>
            <p:nvPr/>
          </p:nvSpPr>
          <p:spPr bwMode="auto">
            <a:xfrm>
              <a:off x="1422" y="508"/>
              <a:ext cx="14" cy="16"/>
            </a:xfrm>
            <a:custGeom>
              <a:avLst/>
              <a:gdLst>
                <a:gd name="T0" fmla="*/ 0 w 14"/>
                <a:gd name="T1" fmla="*/ 12 h 16"/>
                <a:gd name="T2" fmla="*/ 0 w 14"/>
                <a:gd name="T3" fmla="*/ 12 h 16"/>
                <a:gd name="T4" fmla="*/ 0 w 14"/>
                <a:gd name="T5" fmla="*/ 8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2 h 16"/>
                <a:gd name="T22" fmla="*/ 14 w 14"/>
                <a:gd name="T23" fmla="*/ 2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8"/>
                  </a:lnTo>
                  <a:lnTo>
                    <a:pt x="0" y="6"/>
                  </a:lnTo>
                  <a:lnTo>
                    <a:pt x="0" y="4"/>
                  </a:lnTo>
                  <a:lnTo>
                    <a:pt x="2" y="2"/>
                  </a:lnTo>
                  <a:lnTo>
                    <a:pt x="2" y="2"/>
                  </a:lnTo>
                  <a:lnTo>
                    <a:pt x="6" y="0"/>
                  </a:lnTo>
                  <a:lnTo>
                    <a:pt x="8" y="0"/>
                  </a:lnTo>
                  <a:lnTo>
                    <a:pt x="12" y="0"/>
                  </a:lnTo>
                  <a:lnTo>
                    <a:pt x="14" y="2"/>
                  </a:lnTo>
                  <a:lnTo>
                    <a:pt x="14" y="2"/>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1" name="Freeform 75"/>
            <p:cNvSpPr>
              <a:spLocks/>
            </p:cNvSpPr>
            <p:nvPr/>
          </p:nvSpPr>
          <p:spPr bwMode="auto">
            <a:xfrm>
              <a:off x="1430" y="520"/>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2" name="Freeform 76"/>
            <p:cNvSpPr>
              <a:spLocks/>
            </p:cNvSpPr>
            <p:nvPr/>
          </p:nvSpPr>
          <p:spPr bwMode="auto">
            <a:xfrm>
              <a:off x="1440" y="536"/>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3" name="Freeform 77"/>
            <p:cNvSpPr>
              <a:spLocks/>
            </p:cNvSpPr>
            <p:nvPr/>
          </p:nvSpPr>
          <p:spPr bwMode="auto">
            <a:xfrm>
              <a:off x="1450" y="548"/>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4" name="Freeform 78"/>
            <p:cNvSpPr>
              <a:spLocks/>
            </p:cNvSpPr>
            <p:nvPr/>
          </p:nvSpPr>
          <p:spPr bwMode="auto">
            <a:xfrm>
              <a:off x="1438" y="534"/>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6 w 16"/>
                <a:gd name="T29" fmla="*/ 12 h 14"/>
                <a:gd name="T30" fmla="*/ 12 w 16"/>
                <a:gd name="T31" fmla="*/ 14 h 14"/>
                <a:gd name="T32" fmla="*/ 12 w 16"/>
                <a:gd name="T33" fmla="*/ 14 h 14"/>
                <a:gd name="T34" fmla="*/ 10 w 16"/>
                <a:gd name="T35" fmla="*/ 14 h 14"/>
                <a:gd name="T36" fmla="*/ 8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6" y="12"/>
                  </a:lnTo>
                  <a:lnTo>
                    <a:pt x="12" y="14"/>
                  </a:lnTo>
                  <a:lnTo>
                    <a:pt x="12" y="14"/>
                  </a:lnTo>
                  <a:lnTo>
                    <a:pt x="10" y="14"/>
                  </a:lnTo>
                  <a:lnTo>
                    <a:pt x="8"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5" name="Freeform 79"/>
            <p:cNvSpPr>
              <a:spLocks/>
            </p:cNvSpPr>
            <p:nvPr/>
          </p:nvSpPr>
          <p:spPr bwMode="auto">
            <a:xfrm>
              <a:off x="1448" y="546"/>
              <a:ext cx="16" cy="16"/>
            </a:xfrm>
            <a:custGeom>
              <a:avLst/>
              <a:gdLst>
                <a:gd name="T0" fmla="*/ 2 w 16"/>
                <a:gd name="T1" fmla="*/ 12 h 16"/>
                <a:gd name="T2" fmla="*/ 2 w 16"/>
                <a:gd name="T3" fmla="*/ 12 h 16"/>
                <a:gd name="T4" fmla="*/ 0 w 16"/>
                <a:gd name="T5" fmla="*/ 10 h 16"/>
                <a:gd name="T6" fmla="*/ 0 w 16"/>
                <a:gd name="T7" fmla="*/ 6 h 16"/>
                <a:gd name="T8" fmla="*/ 0 w 16"/>
                <a:gd name="T9" fmla="*/ 4 h 16"/>
                <a:gd name="T10" fmla="*/ 4 w 16"/>
                <a:gd name="T11" fmla="*/ 2 h 16"/>
                <a:gd name="T12" fmla="*/ 4 w 16"/>
                <a:gd name="T13" fmla="*/ 2 h 16"/>
                <a:gd name="T14" fmla="*/ 6 w 16"/>
                <a:gd name="T15" fmla="*/ 0 h 16"/>
                <a:gd name="T16" fmla="*/ 8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0" y="4"/>
                  </a:lnTo>
                  <a:lnTo>
                    <a:pt x="4" y="2"/>
                  </a:lnTo>
                  <a:lnTo>
                    <a:pt x="4" y="2"/>
                  </a:lnTo>
                  <a:lnTo>
                    <a:pt x="6" y="0"/>
                  </a:lnTo>
                  <a:lnTo>
                    <a:pt x="8"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6" name="Freeform 80"/>
            <p:cNvSpPr>
              <a:spLocks/>
            </p:cNvSpPr>
            <p:nvPr/>
          </p:nvSpPr>
          <p:spPr bwMode="auto">
            <a:xfrm>
              <a:off x="1458" y="562"/>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7" name="Freeform 81"/>
            <p:cNvSpPr>
              <a:spLocks/>
            </p:cNvSpPr>
            <p:nvPr/>
          </p:nvSpPr>
          <p:spPr bwMode="auto">
            <a:xfrm>
              <a:off x="1468" y="574"/>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8" name="Freeform 82"/>
            <p:cNvSpPr>
              <a:spLocks/>
            </p:cNvSpPr>
            <p:nvPr/>
          </p:nvSpPr>
          <p:spPr bwMode="auto">
            <a:xfrm>
              <a:off x="1456" y="560"/>
              <a:ext cx="16" cy="14"/>
            </a:xfrm>
            <a:custGeom>
              <a:avLst/>
              <a:gdLst>
                <a:gd name="T0" fmla="*/ 2 w 16"/>
                <a:gd name="T1" fmla="*/ 12 h 14"/>
                <a:gd name="T2" fmla="*/ 2 w 16"/>
                <a:gd name="T3" fmla="*/ 12 h 14"/>
                <a:gd name="T4" fmla="*/ 0 w 16"/>
                <a:gd name="T5" fmla="*/ 8 h 14"/>
                <a:gd name="T6" fmla="*/ 0 w 16"/>
                <a:gd name="T7" fmla="*/ 6 h 14"/>
                <a:gd name="T8" fmla="*/ 2 w 16"/>
                <a:gd name="T9" fmla="*/ 2 h 14"/>
                <a:gd name="T10" fmla="*/ 4 w 16"/>
                <a:gd name="T11" fmla="*/ 0 h 14"/>
                <a:gd name="T12" fmla="*/ 4 w 16"/>
                <a:gd name="T13" fmla="*/ 0 h 14"/>
                <a:gd name="T14" fmla="*/ 6 w 16"/>
                <a:gd name="T15" fmla="*/ 0 h 14"/>
                <a:gd name="T16" fmla="*/ 10 w 16"/>
                <a:gd name="T17" fmla="*/ 0 h 14"/>
                <a:gd name="T18" fmla="*/ 12 w 16"/>
                <a:gd name="T19" fmla="*/ 0 h 14"/>
                <a:gd name="T20" fmla="*/ 14 w 16"/>
                <a:gd name="T21" fmla="*/ 2 h 14"/>
                <a:gd name="T22" fmla="*/ 14 w 16"/>
                <a:gd name="T23" fmla="*/ 2 h 14"/>
                <a:gd name="T24" fmla="*/ 16 w 16"/>
                <a:gd name="T25" fmla="*/ 6 h 14"/>
                <a:gd name="T26" fmla="*/ 16 w 16"/>
                <a:gd name="T27" fmla="*/ 8 h 14"/>
                <a:gd name="T28" fmla="*/ 14 w 16"/>
                <a:gd name="T29" fmla="*/ 10 h 14"/>
                <a:gd name="T30" fmla="*/ 12 w 16"/>
                <a:gd name="T31" fmla="*/ 14 h 14"/>
                <a:gd name="T32" fmla="*/ 12 w 16"/>
                <a:gd name="T33" fmla="*/ 14 h 14"/>
                <a:gd name="T34" fmla="*/ 10 w 16"/>
                <a:gd name="T35" fmla="*/ 14 h 14"/>
                <a:gd name="T36" fmla="*/ 6 w 16"/>
                <a:gd name="T37" fmla="*/ 14 h 14"/>
                <a:gd name="T38" fmla="*/ 4 w 16"/>
                <a:gd name="T39" fmla="*/ 14 h 14"/>
                <a:gd name="T40" fmla="*/ 2 w 16"/>
                <a:gd name="T41" fmla="*/ 12 h 14"/>
                <a:gd name="T42" fmla="*/ 2 w 16"/>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2" y="12"/>
                  </a:moveTo>
                  <a:lnTo>
                    <a:pt x="2" y="12"/>
                  </a:lnTo>
                  <a:lnTo>
                    <a:pt x="0" y="8"/>
                  </a:lnTo>
                  <a:lnTo>
                    <a:pt x="0" y="6"/>
                  </a:lnTo>
                  <a:lnTo>
                    <a:pt x="2" y="2"/>
                  </a:lnTo>
                  <a:lnTo>
                    <a:pt x="4" y="0"/>
                  </a:lnTo>
                  <a:lnTo>
                    <a:pt x="4" y="0"/>
                  </a:lnTo>
                  <a:lnTo>
                    <a:pt x="6" y="0"/>
                  </a:lnTo>
                  <a:lnTo>
                    <a:pt x="10" y="0"/>
                  </a:lnTo>
                  <a:lnTo>
                    <a:pt x="12" y="0"/>
                  </a:lnTo>
                  <a:lnTo>
                    <a:pt x="14" y="2"/>
                  </a:lnTo>
                  <a:lnTo>
                    <a:pt x="14" y="2"/>
                  </a:lnTo>
                  <a:lnTo>
                    <a:pt x="16" y="6"/>
                  </a:lnTo>
                  <a:lnTo>
                    <a:pt x="16" y="8"/>
                  </a:lnTo>
                  <a:lnTo>
                    <a:pt x="14" y="10"/>
                  </a:lnTo>
                  <a:lnTo>
                    <a:pt x="12" y="14"/>
                  </a:lnTo>
                  <a:lnTo>
                    <a:pt x="12" y="14"/>
                  </a:lnTo>
                  <a:lnTo>
                    <a:pt x="10" y="14"/>
                  </a:lnTo>
                  <a:lnTo>
                    <a:pt x="6" y="14"/>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79" name="Freeform 83"/>
            <p:cNvSpPr>
              <a:spLocks/>
            </p:cNvSpPr>
            <p:nvPr/>
          </p:nvSpPr>
          <p:spPr bwMode="auto">
            <a:xfrm>
              <a:off x="1466" y="572"/>
              <a:ext cx="14" cy="16"/>
            </a:xfrm>
            <a:custGeom>
              <a:avLst/>
              <a:gdLst>
                <a:gd name="T0" fmla="*/ 0 w 14"/>
                <a:gd name="T1" fmla="*/ 12 h 16"/>
                <a:gd name="T2" fmla="*/ 0 w 14"/>
                <a:gd name="T3" fmla="*/ 12 h 16"/>
                <a:gd name="T4" fmla="*/ 0 w 14"/>
                <a:gd name="T5" fmla="*/ 10 h 16"/>
                <a:gd name="T6" fmla="*/ 0 w 14"/>
                <a:gd name="T7" fmla="*/ 6 h 16"/>
                <a:gd name="T8" fmla="*/ 0 w 14"/>
                <a:gd name="T9" fmla="*/ 4 h 16"/>
                <a:gd name="T10" fmla="*/ 2 w 14"/>
                <a:gd name="T11" fmla="*/ 2 h 16"/>
                <a:gd name="T12" fmla="*/ 2 w 14"/>
                <a:gd name="T13" fmla="*/ 2 h 16"/>
                <a:gd name="T14" fmla="*/ 6 w 14"/>
                <a:gd name="T15" fmla="*/ 0 h 16"/>
                <a:gd name="T16" fmla="*/ 8 w 14"/>
                <a:gd name="T17" fmla="*/ 0 h 16"/>
                <a:gd name="T18" fmla="*/ 12 w 14"/>
                <a:gd name="T19" fmla="*/ 0 h 16"/>
                <a:gd name="T20" fmla="*/ 14 w 14"/>
                <a:gd name="T21" fmla="*/ 4 h 16"/>
                <a:gd name="T22" fmla="*/ 14 w 14"/>
                <a:gd name="T23" fmla="*/ 4 h 16"/>
                <a:gd name="T24" fmla="*/ 14 w 14"/>
                <a:gd name="T25" fmla="*/ 6 h 16"/>
                <a:gd name="T26" fmla="*/ 14 w 14"/>
                <a:gd name="T27" fmla="*/ 8 h 16"/>
                <a:gd name="T28" fmla="*/ 14 w 14"/>
                <a:gd name="T29" fmla="*/ 12 h 16"/>
                <a:gd name="T30" fmla="*/ 12 w 14"/>
                <a:gd name="T31" fmla="*/ 14 h 16"/>
                <a:gd name="T32" fmla="*/ 12 w 14"/>
                <a:gd name="T33" fmla="*/ 14 h 16"/>
                <a:gd name="T34" fmla="*/ 8 w 14"/>
                <a:gd name="T35" fmla="*/ 16 h 16"/>
                <a:gd name="T36" fmla="*/ 6 w 14"/>
                <a:gd name="T37" fmla="*/ 16 h 16"/>
                <a:gd name="T38" fmla="*/ 2 w 14"/>
                <a:gd name="T39" fmla="*/ 14 h 16"/>
                <a:gd name="T40" fmla="*/ 0 w 14"/>
                <a:gd name="T41" fmla="*/ 12 h 16"/>
                <a:gd name="T42" fmla="*/ 0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12"/>
                  </a:moveTo>
                  <a:lnTo>
                    <a:pt x="0" y="12"/>
                  </a:lnTo>
                  <a:lnTo>
                    <a:pt x="0" y="10"/>
                  </a:lnTo>
                  <a:lnTo>
                    <a:pt x="0" y="6"/>
                  </a:lnTo>
                  <a:lnTo>
                    <a:pt x="0" y="4"/>
                  </a:lnTo>
                  <a:lnTo>
                    <a:pt x="2" y="2"/>
                  </a:lnTo>
                  <a:lnTo>
                    <a:pt x="2" y="2"/>
                  </a:lnTo>
                  <a:lnTo>
                    <a:pt x="6" y="0"/>
                  </a:lnTo>
                  <a:lnTo>
                    <a:pt x="8" y="0"/>
                  </a:lnTo>
                  <a:lnTo>
                    <a:pt x="12" y="0"/>
                  </a:lnTo>
                  <a:lnTo>
                    <a:pt x="14" y="4"/>
                  </a:lnTo>
                  <a:lnTo>
                    <a:pt x="14" y="4"/>
                  </a:lnTo>
                  <a:lnTo>
                    <a:pt x="14" y="6"/>
                  </a:lnTo>
                  <a:lnTo>
                    <a:pt x="14" y="8"/>
                  </a:lnTo>
                  <a:lnTo>
                    <a:pt x="14" y="12"/>
                  </a:lnTo>
                  <a:lnTo>
                    <a:pt x="12" y="14"/>
                  </a:lnTo>
                  <a:lnTo>
                    <a:pt x="12" y="14"/>
                  </a:lnTo>
                  <a:lnTo>
                    <a:pt x="8" y="16"/>
                  </a:lnTo>
                  <a:lnTo>
                    <a:pt x="6" y="16"/>
                  </a:lnTo>
                  <a:lnTo>
                    <a:pt x="2"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0" name="Freeform 84"/>
            <p:cNvSpPr>
              <a:spLocks/>
            </p:cNvSpPr>
            <p:nvPr/>
          </p:nvSpPr>
          <p:spPr bwMode="auto">
            <a:xfrm>
              <a:off x="1480" y="588"/>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1" name="Freeform 85"/>
            <p:cNvSpPr>
              <a:spLocks/>
            </p:cNvSpPr>
            <p:nvPr/>
          </p:nvSpPr>
          <p:spPr bwMode="auto">
            <a:xfrm>
              <a:off x="1488" y="608"/>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2" name="Freeform 86"/>
            <p:cNvSpPr>
              <a:spLocks/>
            </p:cNvSpPr>
            <p:nvPr/>
          </p:nvSpPr>
          <p:spPr bwMode="auto">
            <a:xfrm>
              <a:off x="1478" y="586"/>
              <a:ext cx="16" cy="16"/>
            </a:xfrm>
            <a:custGeom>
              <a:avLst/>
              <a:gdLst>
                <a:gd name="T0" fmla="*/ 2 w 16"/>
                <a:gd name="T1" fmla="*/ 12 h 16"/>
                <a:gd name="T2" fmla="*/ 2 w 16"/>
                <a:gd name="T3" fmla="*/ 12 h 16"/>
                <a:gd name="T4" fmla="*/ 0 w 16"/>
                <a:gd name="T5" fmla="*/ 10 h 16"/>
                <a:gd name="T6" fmla="*/ 0 w 16"/>
                <a:gd name="T7" fmla="*/ 8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6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8"/>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6"/>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3" name="Freeform 87"/>
            <p:cNvSpPr>
              <a:spLocks/>
            </p:cNvSpPr>
            <p:nvPr/>
          </p:nvSpPr>
          <p:spPr bwMode="auto">
            <a:xfrm>
              <a:off x="1486" y="606"/>
              <a:ext cx="16" cy="16"/>
            </a:xfrm>
            <a:custGeom>
              <a:avLst/>
              <a:gdLst>
                <a:gd name="T0" fmla="*/ 2 w 16"/>
                <a:gd name="T1" fmla="*/ 12 h 16"/>
                <a:gd name="T2" fmla="*/ 2 w 16"/>
                <a:gd name="T3" fmla="*/ 12 h 16"/>
                <a:gd name="T4" fmla="*/ 0 w 16"/>
                <a:gd name="T5" fmla="*/ 10 h 16"/>
                <a:gd name="T6" fmla="*/ 0 w 16"/>
                <a:gd name="T7" fmla="*/ 6 h 16"/>
                <a:gd name="T8" fmla="*/ 2 w 16"/>
                <a:gd name="T9" fmla="*/ 4 h 16"/>
                <a:gd name="T10" fmla="*/ 4 w 16"/>
                <a:gd name="T11" fmla="*/ 2 h 16"/>
                <a:gd name="T12" fmla="*/ 4 w 16"/>
                <a:gd name="T13" fmla="*/ 2 h 16"/>
                <a:gd name="T14" fmla="*/ 6 w 16"/>
                <a:gd name="T15" fmla="*/ 0 h 16"/>
                <a:gd name="T16" fmla="*/ 10 w 16"/>
                <a:gd name="T17" fmla="*/ 0 h 16"/>
                <a:gd name="T18" fmla="*/ 12 w 16"/>
                <a:gd name="T19" fmla="*/ 2 h 16"/>
                <a:gd name="T20" fmla="*/ 14 w 16"/>
                <a:gd name="T21" fmla="*/ 4 h 16"/>
                <a:gd name="T22" fmla="*/ 14 w 16"/>
                <a:gd name="T23" fmla="*/ 4 h 16"/>
                <a:gd name="T24" fmla="*/ 16 w 16"/>
                <a:gd name="T25" fmla="*/ 6 h 16"/>
                <a:gd name="T26" fmla="*/ 16 w 16"/>
                <a:gd name="T27" fmla="*/ 10 h 16"/>
                <a:gd name="T28" fmla="*/ 14 w 16"/>
                <a:gd name="T29" fmla="*/ 12 h 16"/>
                <a:gd name="T30" fmla="*/ 12 w 16"/>
                <a:gd name="T31" fmla="*/ 14 h 16"/>
                <a:gd name="T32" fmla="*/ 12 w 16"/>
                <a:gd name="T33" fmla="*/ 14 h 16"/>
                <a:gd name="T34" fmla="*/ 10 w 16"/>
                <a:gd name="T35" fmla="*/ 16 h 16"/>
                <a:gd name="T36" fmla="*/ 6 w 16"/>
                <a:gd name="T37" fmla="*/ 16 h 16"/>
                <a:gd name="T38" fmla="*/ 4 w 16"/>
                <a:gd name="T39" fmla="*/ 14 h 16"/>
                <a:gd name="T40" fmla="*/ 2 w 16"/>
                <a:gd name="T41" fmla="*/ 12 h 16"/>
                <a:gd name="T42" fmla="*/ 2 w 16"/>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12"/>
                  </a:moveTo>
                  <a:lnTo>
                    <a:pt x="2" y="12"/>
                  </a:lnTo>
                  <a:lnTo>
                    <a:pt x="0" y="10"/>
                  </a:lnTo>
                  <a:lnTo>
                    <a:pt x="0" y="6"/>
                  </a:lnTo>
                  <a:lnTo>
                    <a:pt x="2" y="4"/>
                  </a:lnTo>
                  <a:lnTo>
                    <a:pt x="4" y="2"/>
                  </a:lnTo>
                  <a:lnTo>
                    <a:pt x="4" y="2"/>
                  </a:lnTo>
                  <a:lnTo>
                    <a:pt x="6" y="0"/>
                  </a:lnTo>
                  <a:lnTo>
                    <a:pt x="10" y="0"/>
                  </a:lnTo>
                  <a:lnTo>
                    <a:pt x="12" y="2"/>
                  </a:lnTo>
                  <a:lnTo>
                    <a:pt x="14" y="4"/>
                  </a:lnTo>
                  <a:lnTo>
                    <a:pt x="14" y="4"/>
                  </a:lnTo>
                  <a:lnTo>
                    <a:pt x="16" y="6"/>
                  </a:lnTo>
                  <a:lnTo>
                    <a:pt x="16" y="10"/>
                  </a:lnTo>
                  <a:lnTo>
                    <a:pt x="14" y="12"/>
                  </a:lnTo>
                  <a:lnTo>
                    <a:pt x="12" y="14"/>
                  </a:lnTo>
                  <a:lnTo>
                    <a:pt x="12" y="14"/>
                  </a:lnTo>
                  <a:lnTo>
                    <a:pt x="10" y="16"/>
                  </a:lnTo>
                  <a:lnTo>
                    <a:pt x="6" y="16"/>
                  </a:lnTo>
                  <a:lnTo>
                    <a:pt x="4" y="14"/>
                  </a:lnTo>
                  <a:lnTo>
                    <a:pt x="2" y="12"/>
                  </a:lnTo>
                  <a:lnTo>
                    <a:pt x="2"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4" name="Freeform 88"/>
            <p:cNvSpPr>
              <a:spLocks/>
            </p:cNvSpPr>
            <p:nvPr/>
          </p:nvSpPr>
          <p:spPr bwMode="auto">
            <a:xfrm>
              <a:off x="1510" y="622"/>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5" name="Freeform 89"/>
            <p:cNvSpPr>
              <a:spLocks/>
            </p:cNvSpPr>
            <p:nvPr/>
          </p:nvSpPr>
          <p:spPr bwMode="auto">
            <a:xfrm>
              <a:off x="1530" y="644"/>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6" name="Freeform 90"/>
            <p:cNvSpPr>
              <a:spLocks/>
            </p:cNvSpPr>
            <p:nvPr/>
          </p:nvSpPr>
          <p:spPr bwMode="auto">
            <a:xfrm>
              <a:off x="1508" y="620"/>
              <a:ext cx="14" cy="14"/>
            </a:xfrm>
            <a:custGeom>
              <a:avLst/>
              <a:gdLst>
                <a:gd name="T0" fmla="*/ 0 w 14"/>
                <a:gd name="T1" fmla="*/ 12 h 14"/>
                <a:gd name="T2" fmla="*/ 0 w 14"/>
                <a:gd name="T3" fmla="*/ 12 h 14"/>
                <a:gd name="T4" fmla="*/ 0 w 14"/>
                <a:gd name="T5" fmla="*/ 8 h 14"/>
                <a:gd name="T6" fmla="*/ 0 w 14"/>
                <a:gd name="T7" fmla="*/ 6 h 14"/>
                <a:gd name="T8" fmla="*/ 0 w 14"/>
                <a:gd name="T9" fmla="*/ 4 h 14"/>
                <a:gd name="T10" fmla="*/ 2 w 14"/>
                <a:gd name="T11" fmla="*/ 0 h 14"/>
                <a:gd name="T12" fmla="*/ 2 w 14"/>
                <a:gd name="T13" fmla="*/ 0 h 14"/>
                <a:gd name="T14" fmla="*/ 6 w 14"/>
                <a:gd name="T15" fmla="*/ 0 h 14"/>
                <a:gd name="T16" fmla="*/ 8 w 14"/>
                <a:gd name="T17" fmla="*/ 0 h 14"/>
                <a:gd name="T18" fmla="*/ 12 w 14"/>
                <a:gd name="T19" fmla="*/ 0 h 14"/>
                <a:gd name="T20" fmla="*/ 14 w 14"/>
                <a:gd name="T21" fmla="*/ 2 h 14"/>
                <a:gd name="T22" fmla="*/ 14 w 14"/>
                <a:gd name="T23" fmla="*/ 2 h 14"/>
                <a:gd name="T24" fmla="*/ 14 w 14"/>
                <a:gd name="T25" fmla="*/ 6 h 14"/>
                <a:gd name="T26" fmla="*/ 14 w 14"/>
                <a:gd name="T27" fmla="*/ 8 h 14"/>
                <a:gd name="T28" fmla="*/ 14 w 14"/>
                <a:gd name="T29" fmla="*/ 12 h 14"/>
                <a:gd name="T30" fmla="*/ 12 w 14"/>
                <a:gd name="T31" fmla="*/ 14 h 14"/>
                <a:gd name="T32" fmla="*/ 12 w 14"/>
                <a:gd name="T33" fmla="*/ 14 h 14"/>
                <a:gd name="T34" fmla="*/ 8 w 14"/>
                <a:gd name="T35" fmla="*/ 14 h 14"/>
                <a:gd name="T36" fmla="*/ 6 w 14"/>
                <a:gd name="T37" fmla="*/ 14 h 14"/>
                <a:gd name="T38" fmla="*/ 4 w 14"/>
                <a:gd name="T39" fmla="*/ 14 h 14"/>
                <a:gd name="T40" fmla="*/ 0 w 14"/>
                <a:gd name="T41" fmla="*/ 12 h 14"/>
                <a:gd name="T42" fmla="*/ 0 w 14"/>
                <a:gd name="T4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0" y="12"/>
                  </a:moveTo>
                  <a:lnTo>
                    <a:pt x="0" y="12"/>
                  </a:lnTo>
                  <a:lnTo>
                    <a:pt x="0" y="8"/>
                  </a:lnTo>
                  <a:lnTo>
                    <a:pt x="0" y="6"/>
                  </a:lnTo>
                  <a:lnTo>
                    <a:pt x="0" y="4"/>
                  </a:lnTo>
                  <a:lnTo>
                    <a:pt x="2" y="0"/>
                  </a:lnTo>
                  <a:lnTo>
                    <a:pt x="2" y="0"/>
                  </a:lnTo>
                  <a:lnTo>
                    <a:pt x="6" y="0"/>
                  </a:lnTo>
                  <a:lnTo>
                    <a:pt x="8" y="0"/>
                  </a:lnTo>
                  <a:lnTo>
                    <a:pt x="12" y="0"/>
                  </a:lnTo>
                  <a:lnTo>
                    <a:pt x="14" y="2"/>
                  </a:lnTo>
                  <a:lnTo>
                    <a:pt x="14" y="2"/>
                  </a:lnTo>
                  <a:lnTo>
                    <a:pt x="14" y="6"/>
                  </a:lnTo>
                  <a:lnTo>
                    <a:pt x="14" y="8"/>
                  </a:lnTo>
                  <a:lnTo>
                    <a:pt x="14" y="12"/>
                  </a:lnTo>
                  <a:lnTo>
                    <a:pt x="12" y="14"/>
                  </a:lnTo>
                  <a:lnTo>
                    <a:pt x="12" y="14"/>
                  </a:lnTo>
                  <a:lnTo>
                    <a:pt x="8" y="14"/>
                  </a:lnTo>
                  <a:lnTo>
                    <a:pt x="6" y="14"/>
                  </a:lnTo>
                  <a:lnTo>
                    <a:pt x="4" y="14"/>
                  </a:lnTo>
                  <a:lnTo>
                    <a:pt x="0" y="12"/>
                  </a:lnTo>
                  <a:lnTo>
                    <a:pt x="0"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7" name="Freeform 91"/>
            <p:cNvSpPr>
              <a:spLocks/>
            </p:cNvSpPr>
            <p:nvPr/>
          </p:nvSpPr>
          <p:spPr bwMode="auto">
            <a:xfrm>
              <a:off x="1528" y="642"/>
              <a:ext cx="16" cy="16"/>
            </a:xfrm>
            <a:custGeom>
              <a:avLst/>
              <a:gdLst>
                <a:gd name="T0" fmla="*/ 0 w 16"/>
                <a:gd name="T1" fmla="*/ 10 h 16"/>
                <a:gd name="T2" fmla="*/ 0 w 16"/>
                <a:gd name="T3" fmla="*/ 10 h 16"/>
                <a:gd name="T4" fmla="*/ 0 w 16"/>
                <a:gd name="T5" fmla="*/ 6 h 16"/>
                <a:gd name="T6" fmla="*/ 2 w 16"/>
                <a:gd name="T7" fmla="*/ 4 h 16"/>
                <a:gd name="T8" fmla="*/ 4 w 16"/>
                <a:gd name="T9" fmla="*/ 2 h 16"/>
                <a:gd name="T10" fmla="*/ 6 w 16"/>
                <a:gd name="T11" fmla="*/ 0 h 16"/>
                <a:gd name="T12" fmla="*/ 6 w 16"/>
                <a:gd name="T13" fmla="*/ 0 h 16"/>
                <a:gd name="T14" fmla="*/ 10 w 16"/>
                <a:gd name="T15" fmla="*/ 2 h 16"/>
                <a:gd name="T16" fmla="*/ 12 w 16"/>
                <a:gd name="T17" fmla="*/ 2 h 16"/>
                <a:gd name="T18" fmla="*/ 14 w 16"/>
                <a:gd name="T19" fmla="*/ 4 h 16"/>
                <a:gd name="T20" fmla="*/ 16 w 16"/>
                <a:gd name="T21" fmla="*/ 8 h 16"/>
                <a:gd name="T22" fmla="*/ 16 w 16"/>
                <a:gd name="T23" fmla="*/ 8 h 16"/>
                <a:gd name="T24" fmla="*/ 16 w 16"/>
                <a:gd name="T25" fmla="*/ 10 h 16"/>
                <a:gd name="T26" fmla="*/ 14 w 16"/>
                <a:gd name="T27" fmla="*/ 14 h 16"/>
                <a:gd name="T28" fmla="*/ 12 w 16"/>
                <a:gd name="T29" fmla="*/ 16 h 16"/>
                <a:gd name="T30" fmla="*/ 8 w 16"/>
                <a:gd name="T31" fmla="*/ 16 h 16"/>
                <a:gd name="T32" fmla="*/ 8 w 16"/>
                <a:gd name="T33" fmla="*/ 16 h 16"/>
                <a:gd name="T34" fmla="*/ 6 w 16"/>
                <a:gd name="T35" fmla="*/ 16 h 16"/>
                <a:gd name="T36" fmla="*/ 2 w 16"/>
                <a:gd name="T37" fmla="*/ 14 h 16"/>
                <a:gd name="T38" fmla="*/ 0 w 16"/>
                <a:gd name="T39" fmla="*/ 12 h 16"/>
                <a:gd name="T40" fmla="*/ 0 w 16"/>
                <a:gd name="T41" fmla="*/ 10 h 16"/>
                <a:gd name="T42" fmla="*/ 0 w 16"/>
                <a:gd name="T4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10"/>
                  </a:moveTo>
                  <a:lnTo>
                    <a:pt x="0" y="10"/>
                  </a:lnTo>
                  <a:lnTo>
                    <a:pt x="0" y="6"/>
                  </a:lnTo>
                  <a:lnTo>
                    <a:pt x="2" y="4"/>
                  </a:lnTo>
                  <a:lnTo>
                    <a:pt x="4" y="2"/>
                  </a:lnTo>
                  <a:lnTo>
                    <a:pt x="6" y="0"/>
                  </a:lnTo>
                  <a:lnTo>
                    <a:pt x="6" y="0"/>
                  </a:lnTo>
                  <a:lnTo>
                    <a:pt x="10" y="2"/>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10"/>
                  </a:lnTo>
                  <a:lnTo>
                    <a:pt x="0" y="1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8" name="Freeform 92"/>
            <p:cNvSpPr>
              <a:spLocks/>
            </p:cNvSpPr>
            <p:nvPr/>
          </p:nvSpPr>
          <p:spPr bwMode="auto">
            <a:xfrm>
              <a:off x="1570" y="690"/>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89" name="Freeform 93"/>
            <p:cNvSpPr>
              <a:spLocks/>
            </p:cNvSpPr>
            <p:nvPr/>
          </p:nvSpPr>
          <p:spPr bwMode="auto">
            <a:xfrm>
              <a:off x="1630" y="724"/>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0" name="Freeform 94"/>
            <p:cNvSpPr>
              <a:spLocks/>
            </p:cNvSpPr>
            <p:nvPr/>
          </p:nvSpPr>
          <p:spPr bwMode="auto">
            <a:xfrm>
              <a:off x="1568" y="688"/>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4 w 16"/>
                <a:gd name="T17" fmla="*/ 6 h 16"/>
                <a:gd name="T18" fmla="*/ 16 w 16"/>
                <a:gd name="T19" fmla="*/ 8 h 16"/>
                <a:gd name="T20" fmla="*/ 14 w 16"/>
                <a:gd name="T21" fmla="*/ 12 h 16"/>
                <a:gd name="T22" fmla="*/ 14 w 16"/>
                <a:gd name="T23" fmla="*/ 12 h 16"/>
                <a:gd name="T24" fmla="*/ 12 w 16"/>
                <a:gd name="T25" fmla="*/ 14 h 16"/>
                <a:gd name="T26" fmla="*/ 10 w 16"/>
                <a:gd name="T27" fmla="*/ 14 h 16"/>
                <a:gd name="T28" fmla="*/ 6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4" y="6"/>
                  </a:lnTo>
                  <a:lnTo>
                    <a:pt x="16" y="8"/>
                  </a:lnTo>
                  <a:lnTo>
                    <a:pt x="14" y="12"/>
                  </a:lnTo>
                  <a:lnTo>
                    <a:pt x="14" y="12"/>
                  </a:lnTo>
                  <a:lnTo>
                    <a:pt x="12" y="14"/>
                  </a:lnTo>
                  <a:lnTo>
                    <a:pt x="10" y="14"/>
                  </a:lnTo>
                  <a:lnTo>
                    <a:pt x="6" y="16"/>
                  </a:lnTo>
                  <a:lnTo>
                    <a:pt x="4" y="14"/>
                  </a:lnTo>
                  <a:lnTo>
                    <a:pt x="4" y="14"/>
                  </a:lnTo>
                  <a:lnTo>
                    <a:pt x="2" y="12"/>
                  </a:lnTo>
                  <a:lnTo>
                    <a:pt x="0" y="10"/>
                  </a:lnTo>
                  <a:lnTo>
                    <a:pt x="0" y="6"/>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1" name="Freeform 95"/>
            <p:cNvSpPr>
              <a:spLocks/>
            </p:cNvSpPr>
            <p:nvPr/>
          </p:nvSpPr>
          <p:spPr bwMode="auto">
            <a:xfrm>
              <a:off x="1628" y="722"/>
              <a:ext cx="16" cy="16"/>
            </a:xfrm>
            <a:custGeom>
              <a:avLst/>
              <a:gdLst>
                <a:gd name="T0" fmla="*/ 4 w 16"/>
                <a:gd name="T1" fmla="*/ 2 h 16"/>
                <a:gd name="T2" fmla="*/ 4 w 16"/>
                <a:gd name="T3" fmla="*/ 2 h 16"/>
                <a:gd name="T4" fmla="*/ 6 w 16"/>
                <a:gd name="T5" fmla="*/ 0 h 16"/>
                <a:gd name="T6" fmla="*/ 10 w 16"/>
                <a:gd name="T7" fmla="*/ 0 h 16"/>
                <a:gd name="T8" fmla="*/ 12 w 16"/>
                <a:gd name="T9" fmla="*/ 2 h 16"/>
                <a:gd name="T10" fmla="*/ 14 w 16"/>
                <a:gd name="T11" fmla="*/ 4 h 16"/>
                <a:gd name="T12" fmla="*/ 14 w 16"/>
                <a:gd name="T13" fmla="*/ 4 h 16"/>
                <a:gd name="T14" fmla="*/ 16 w 16"/>
                <a:gd name="T15" fmla="*/ 8 h 16"/>
                <a:gd name="T16" fmla="*/ 14 w 16"/>
                <a:gd name="T17" fmla="*/ 10 h 16"/>
                <a:gd name="T18" fmla="*/ 14 w 16"/>
                <a:gd name="T19" fmla="*/ 14 h 16"/>
                <a:gd name="T20" fmla="*/ 12 w 16"/>
                <a:gd name="T21" fmla="*/ 16 h 16"/>
                <a:gd name="T22" fmla="*/ 12 w 16"/>
                <a:gd name="T23" fmla="*/ 16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10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6" y="0"/>
                  </a:lnTo>
                  <a:lnTo>
                    <a:pt x="10" y="0"/>
                  </a:lnTo>
                  <a:lnTo>
                    <a:pt x="12" y="2"/>
                  </a:lnTo>
                  <a:lnTo>
                    <a:pt x="14" y="4"/>
                  </a:lnTo>
                  <a:lnTo>
                    <a:pt x="14" y="4"/>
                  </a:lnTo>
                  <a:lnTo>
                    <a:pt x="16" y="8"/>
                  </a:lnTo>
                  <a:lnTo>
                    <a:pt x="14" y="10"/>
                  </a:lnTo>
                  <a:lnTo>
                    <a:pt x="14" y="14"/>
                  </a:lnTo>
                  <a:lnTo>
                    <a:pt x="12" y="16"/>
                  </a:lnTo>
                  <a:lnTo>
                    <a:pt x="12" y="16"/>
                  </a:lnTo>
                  <a:lnTo>
                    <a:pt x="8" y="16"/>
                  </a:lnTo>
                  <a:lnTo>
                    <a:pt x="6" y="16"/>
                  </a:lnTo>
                  <a:lnTo>
                    <a:pt x="2" y="14"/>
                  </a:lnTo>
                  <a:lnTo>
                    <a:pt x="0" y="12"/>
                  </a:lnTo>
                  <a:lnTo>
                    <a:pt x="0" y="12"/>
                  </a:lnTo>
                  <a:lnTo>
                    <a:pt x="0" y="10"/>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2" name="Freeform 96"/>
            <p:cNvSpPr>
              <a:spLocks/>
            </p:cNvSpPr>
            <p:nvPr/>
          </p:nvSpPr>
          <p:spPr bwMode="auto">
            <a:xfrm>
              <a:off x="1404" y="774"/>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3" name="Freeform 97"/>
            <p:cNvSpPr>
              <a:spLocks/>
            </p:cNvSpPr>
            <p:nvPr/>
          </p:nvSpPr>
          <p:spPr bwMode="auto">
            <a:xfrm>
              <a:off x="1396" y="746"/>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4" name="Freeform 98"/>
            <p:cNvSpPr>
              <a:spLocks/>
            </p:cNvSpPr>
            <p:nvPr/>
          </p:nvSpPr>
          <p:spPr bwMode="auto">
            <a:xfrm>
              <a:off x="1402" y="772"/>
              <a:ext cx="16" cy="16"/>
            </a:xfrm>
            <a:custGeom>
              <a:avLst/>
              <a:gdLst>
                <a:gd name="T0" fmla="*/ 4 w 16"/>
                <a:gd name="T1" fmla="*/ 2 h 16"/>
                <a:gd name="T2" fmla="*/ 4 w 16"/>
                <a:gd name="T3" fmla="*/ 2 h 16"/>
                <a:gd name="T4" fmla="*/ 8 w 16"/>
                <a:gd name="T5" fmla="*/ 0 h 16"/>
                <a:gd name="T6" fmla="*/ 10 w 16"/>
                <a:gd name="T7" fmla="*/ 0 h 16"/>
                <a:gd name="T8" fmla="*/ 14 w 16"/>
                <a:gd name="T9" fmla="*/ 2 h 16"/>
                <a:gd name="T10" fmla="*/ 16 w 16"/>
                <a:gd name="T11" fmla="*/ 4 h 16"/>
                <a:gd name="T12" fmla="*/ 16 w 16"/>
                <a:gd name="T13" fmla="*/ 4 h 16"/>
                <a:gd name="T14" fmla="*/ 16 w 16"/>
                <a:gd name="T15" fmla="*/ 8 h 16"/>
                <a:gd name="T16" fmla="*/ 16 w 16"/>
                <a:gd name="T17" fmla="*/ 10 h 16"/>
                <a:gd name="T18" fmla="*/ 14 w 16"/>
                <a:gd name="T19" fmla="*/ 14 h 16"/>
                <a:gd name="T20" fmla="*/ 12 w 16"/>
                <a:gd name="T21" fmla="*/ 16 h 16"/>
                <a:gd name="T22" fmla="*/ 12 w 16"/>
                <a:gd name="T23" fmla="*/ 16 h 16"/>
                <a:gd name="T24" fmla="*/ 10 w 16"/>
                <a:gd name="T25" fmla="*/ 16 h 16"/>
                <a:gd name="T26" fmla="*/ 6 w 16"/>
                <a:gd name="T27" fmla="*/ 16 h 16"/>
                <a:gd name="T28" fmla="*/ 4 w 16"/>
                <a:gd name="T29" fmla="*/ 14 h 16"/>
                <a:gd name="T30" fmla="*/ 2 w 16"/>
                <a:gd name="T31" fmla="*/ 12 h 16"/>
                <a:gd name="T32" fmla="*/ 2 w 16"/>
                <a:gd name="T33" fmla="*/ 12 h 16"/>
                <a:gd name="T34" fmla="*/ 0 w 16"/>
                <a:gd name="T35" fmla="*/ 8 h 16"/>
                <a:gd name="T36" fmla="*/ 0 w 16"/>
                <a:gd name="T37" fmla="*/ 6 h 16"/>
                <a:gd name="T38" fmla="*/ 2 w 16"/>
                <a:gd name="T39" fmla="*/ 4 h 16"/>
                <a:gd name="T40" fmla="*/ 4 w 16"/>
                <a:gd name="T41" fmla="*/ 2 h 16"/>
                <a:gd name="T42" fmla="*/ 4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2"/>
                  </a:moveTo>
                  <a:lnTo>
                    <a:pt x="4" y="2"/>
                  </a:lnTo>
                  <a:lnTo>
                    <a:pt x="8" y="0"/>
                  </a:lnTo>
                  <a:lnTo>
                    <a:pt x="10" y="0"/>
                  </a:lnTo>
                  <a:lnTo>
                    <a:pt x="14" y="2"/>
                  </a:lnTo>
                  <a:lnTo>
                    <a:pt x="16" y="4"/>
                  </a:lnTo>
                  <a:lnTo>
                    <a:pt x="16" y="4"/>
                  </a:lnTo>
                  <a:lnTo>
                    <a:pt x="16" y="8"/>
                  </a:lnTo>
                  <a:lnTo>
                    <a:pt x="16" y="10"/>
                  </a:lnTo>
                  <a:lnTo>
                    <a:pt x="14" y="14"/>
                  </a:lnTo>
                  <a:lnTo>
                    <a:pt x="12" y="16"/>
                  </a:lnTo>
                  <a:lnTo>
                    <a:pt x="12" y="16"/>
                  </a:lnTo>
                  <a:lnTo>
                    <a:pt x="10" y="16"/>
                  </a:lnTo>
                  <a:lnTo>
                    <a:pt x="6" y="16"/>
                  </a:lnTo>
                  <a:lnTo>
                    <a:pt x="4" y="14"/>
                  </a:lnTo>
                  <a:lnTo>
                    <a:pt x="2" y="12"/>
                  </a:lnTo>
                  <a:lnTo>
                    <a:pt x="2" y="12"/>
                  </a:lnTo>
                  <a:lnTo>
                    <a:pt x="0" y="8"/>
                  </a:lnTo>
                  <a:lnTo>
                    <a:pt x="0" y="6"/>
                  </a:lnTo>
                  <a:lnTo>
                    <a:pt x="2" y="4"/>
                  </a:lnTo>
                  <a:lnTo>
                    <a:pt x="4" y="2"/>
                  </a:lnTo>
                  <a:lnTo>
                    <a:pt x="4"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5" name="Freeform 99"/>
            <p:cNvSpPr>
              <a:spLocks/>
            </p:cNvSpPr>
            <p:nvPr/>
          </p:nvSpPr>
          <p:spPr bwMode="auto">
            <a:xfrm>
              <a:off x="1394" y="744"/>
              <a:ext cx="16" cy="16"/>
            </a:xfrm>
            <a:custGeom>
              <a:avLst/>
              <a:gdLst>
                <a:gd name="T0" fmla="*/ 8 w 16"/>
                <a:gd name="T1" fmla="*/ 0 h 16"/>
                <a:gd name="T2" fmla="*/ 8 w 16"/>
                <a:gd name="T3" fmla="*/ 0 h 16"/>
                <a:gd name="T4" fmla="*/ 10 w 16"/>
                <a:gd name="T5" fmla="*/ 0 h 16"/>
                <a:gd name="T6" fmla="*/ 12 w 16"/>
                <a:gd name="T7" fmla="*/ 2 h 16"/>
                <a:gd name="T8" fmla="*/ 14 w 16"/>
                <a:gd name="T9" fmla="*/ 4 h 16"/>
                <a:gd name="T10" fmla="*/ 16 w 16"/>
                <a:gd name="T11" fmla="*/ 8 h 16"/>
                <a:gd name="T12" fmla="*/ 16 w 16"/>
                <a:gd name="T13" fmla="*/ 8 h 16"/>
                <a:gd name="T14" fmla="*/ 16 w 16"/>
                <a:gd name="T15" fmla="*/ 10 h 16"/>
                <a:gd name="T16" fmla="*/ 14 w 16"/>
                <a:gd name="T17" fmla="*/ 14 h 16"/>
                <a:gd name="T18" fmla="*/ 12 w 16"/>
                <a:gd name="T19" fmla="*/ 16 h 16"/>
                <a:gd name="T20" fmla="*/ 8 w 16"/>
                <a:gd name="T21" fmla="*/ 16 h 16"/>
                <a:gd name="T22" fmla="*/ 8 w 16"/>
                <a:gd name="T23" fmla="*/ 16 h 16"/>
                <a:gd name="T24" fmla="*/ 6 w 16"/>
                <a:gd name="T25" fmla="*/ 16 h 16"/>
                <a:gd name="T26" fmla="*/ 2 w 16"/>
                <a:gd name="T27" fmla="*/ 14 h 16"/>
                <a:gd name="T28" fmla="*/ 0 w 16"/>
                <a:gd name="T29" fmla="*/ 12 h 16"/>
                <a:gd name="T30" fmla="*/ 0 w 16"/>
                <a:gd name="T31" fmla="*/ 8 h 16"/>
                <a:gd name="T32" fmla="*/ 0 w 16"/>
                <a:gd name="T33" fmla="*/ 8 h 16"/>
                <a:gd name="T34" fmla="*/ 0 w 16"/>
                <a:gd name="T35" fmla="*/ 6 h 16"/>
                <a:gd name="T36" fmla="*/ 2 w 16"/>
                <a:gd name="T37" fmla="*/ 2 h 16"/>
                <a:gd name="T38" fmla="*/ 4 w 16"/>
                <a:gd name="T39" fmla="*/ 2 h 16"/>
                <a:gd name="T40" fmla="*/ 8 w 16"/>
                <a:gd name="T41" fmla="*/ 0 h 16"/>
                <a:gd name="T42" fmla="*/ 8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8" y="0"/>
                  </a:moveTo>
                  <a:lnTo>
                    <a:pt x="8" y="0"/>
                  </a:lnTo>
                  <a:lnTo>
                    <a:pt x="10" y="0"/>
                  </a:lnTo>
                  <a:lnTo>
                    <a:pt x="12" y="2"/>
                  </a:lnTo>
                  <a:lnTo>
                    <a:pt x="14" y="4"/>
                  </a:lnTo>
                  <a:lnTo>
                    <a:pt x="16" y="8"/>
                  </a:lnTo>
                  <a:lnTo>
                    <a:pt x="16" y="8"/>
                  </a:lnTo>
                  <a:lnTo>
                    <a:pt x="16" y="10"/>
                  </a:lnTo>
                  <a:lnTo>
                    <a:pt x="14" y="14"/>
                  </a:lnTo>
                  <a:lnTo>
                    <a:pt x="12" y="16"/>
                  </a:lnTo>
                  <a:lnTo>
                    <a:pt x="8" y="16"/>
                  </a:lnTo>
                  <a:lnTo>
                    <a:pt x="8" y="16"/>
                  </a:lnTo>
                  <a:lnTo>
                    <a:pt x="6" y="16"/>
                  </a:lnTo>
                  <a:lnTo>
                    <a:pt x="2" y="14"/>
                  </a:lnTo>
                  <a:lnTo>
                    <a:pt x="0" y="12"/>
                  </a:lnTo>
                  <a:lnTo>
                    <a:pt x="0" y="8"/>
                  </a:lnTo>
                  <a:lnTo>
                    <a:pt x="0" y="8"/>
                  </a:lnTo>
                  <a:lnTo>
                    <a:pt x="0" y="6"/>
                  </a:lnTo>
                  <a:lnTo>
                    <a:pt x="2" y="2"/>
                  </a:lnTo>
                  <a:lnTo>
                    <a:pt x="4" y="2"/>
                  </a:lnTo>
                  <a:lnTo>
                    <a:pt x="8" y="0"/>
                  </a:lnTo>
                  <a:lnTo>
                    <a:pt x="8"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6" name="Freeform 100"/>
            <p:cNvSpPr>
              <a:spLocks/>
            </p:cNvSpPr>
            <p:nvPr/>
          </p:nvSpPr>
          <p:spPr bwMode="auto">
            <a:xfrm>
              <a:off x="1378" y="696"/>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7" name="Freeform 101"/>
            <p:cNvSpPr>
              <a:spLocks/>
            </p:cNvSpPr>
            <p:nvPr/>
          </p:nvSpPr>
          <p:spPr bwMode="auto">
            <a:xfrm>
              <a:off x="1390" y="798"/>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8" name="Freeform 102"/>
            <p:cNvSpPr>
              <a:spLocks/>
            </p:cNvSpPr>
            <p:nvPr/>
          </p:nvSpPr>
          <p:spPr bwMode="auto">
            <a:xfrm>
              <a:off x="1376" y="694"/>
              <a:ext cx="14" cy="14"/>
            </a:xfrm>
            <a:custGeom>
              <a:avLst/>
              <a:gdLst>
                <a:gd name="T0" fmla="*/ 12 w 14"/>
                <a:gd name="T1" fmla="*/ 0 h 14"/>
                <a:gd name="T2" fmla="*/ 12 w 14"/>
                <a:gd name="T3" fmla="*/ 0 h 14"/>
                <a:gd name="T4" fmla="*/ 14 w 14"/>
                <a:gd name="T5" fmla="*/ 2 h 14"/>
                <a:gd name="T6" fmla="*/ 14 w 14"/>
                <a:gd name="T7" fmla="*/ 6 h 14"/>
                <a:gd name="T8" fmla="*/ 14 w 14"/>
                <a:gd name="T9" fmla="*/ 8 h 14"/>
                <a:gd name="T10" fmla="*/ 14 w 14"/>
                <a:gd name="T11" fmla="*/ 10 h 14"/>
                <a:gd name="T12" fmla="*/ 14 w 14"/>
                <a:gd name="T13" fmla="*/ 10 h 14"/>
                <a:gd name="T14" fmla="*/ 12 w 14"/>
                <a:gd name="T15" fmla="*/ 14 h 14"/>
                <a:gd name="T16" fmla="*/ 8 w 14"/>
                <a:gd name="T17" fmla="*/ 14 h 14"/>
                <a:gd name="T18" fmla="*/ 6 w 14"/>
                <a:gd name="T19" fmla="*/ 14 h 14"/>
                <a:gd name="T20" fmla="*/ 2 w 14"/>
                <a:gd name="T21" fmla="*/ 14 h 14"/>
                <a:gd name="T22" fmla="*/ 2 w 14"/>
                <a:gd name="T23" fmla="*/ 14 h 14"/>
                <a:gd name="T24" fmla="*/ 0 w 14"/>
                <a:gd name="T25" fmla="*/ 12 h 14"/>
                <a:gd name="T26" fmla="*/ 0 w 14"/>
                <a:gd name="T27" fmla="*/ 8 h 14"/>
                <a:gd name="T28" fmla="*/ 0 w 14"/>
                <a:gd name="T29" fmla="*/ 6 h 14"/>
                <a:gd name="T30" fmla="*/ 0 w 14"/>
                <a:gd name="T31" fmla="*/ 2 h 14"/>
                <a:gd name="T32" fmla="*/ 0 w 14"/>
                <a:gd name="T33" fmla="*/ 2 h 14"/>
                <a:gd name="T34" fmla="*/ 2 w 14"/>
                <a:gd name="T35" fmla="*/ 0 h 14"/>
                <a:gd name="T36" fmla="*/ 6 w 14"/>
                <a:gd name="T37" fmla="*/ 0 h 14"/>
                <a:gd name="T38" fmla="*/ 8 w 14"/>
                <a:gd name="T39" fmla="*/ 0 h 14"/>
                <a:gd name="T40" fmla="*/ 12 w 14"/>
                <a:gd name="T41" fmla="*/ 0 h 14"/>
                <a:gd name="T42" fmla="*/ 12 w 14"/>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2" y="0"/>
                  </a:moveTo>
                  <a:lnTo>
                    <a:pt x="12" y="0"/>
                  </a:lnTo>
                  <a:lnTo>
                    <a:pt x="14" y="2"/>
                  </a:lnTo>
                  <a:lnTo>
                    <a:pt x="14" y="6"/>
                  </a:lnTo>
                  <a:lnTo>
                    <a:pt x="14" y="8"/>
                  </a:lnTo>
                  <a:lnTo>
                    <a:pt x="14" y="10"/>
                  </a:lnTo>
                  <a:lnTo>
                    <a:pt x="14" y="10"/>
                  </a:lnTo>
                  <a:lnTo>
                    <a:pt x="12" y="14"/>
                  </a:lnTo>
                  <a:lnTo>
                    <a:pt x="8" y="14"/>
                  </a:lnTo>
                  <a:lnTo>
                    <a:pt x="6" y="14"/>
                  </a:lnTo>
                  <a:lnTo>
                    <a:pt x="2" y="14"/>
                  </a:lnTo>
                  <a:lnTo>
                    <a:pt x="2" y="14"/>
                  </a:lnTo>
                  <a:lnTo>
                    <a:pt x="0" y="12"/>
                  </a:lnTo>
                  <a:lnTo>
                    <a:pt x="0" y="8"/>
                  </a:lnTo>
                  <a:lnTo>
                    <a:pt x="0" y="6"/>
                  </a:lnTo>
                  <a:lnTo>
                    <a:pt x="0" y="2"/>
                  </a:lnTo>
                  <a:lnTo>
                    <a:pt x="0" y="2"/>
                  </a:lnTo>
                  <a:lnTo>
                    <a:pt x="2" y="0"/>
                  </a:lnTo>
                  <a:lnTo>
                    <a:pt x="6" y="0"/>
                  </a:lnTo>
                  <a:lnTo>
                    <a:pt x="8" y="0"/>
                  </a:lnTo>
                  <a:lnTo>
                    <a:pt x="12" y="0"/>
                  </a:lnTo>
                  <a:lnTo>
                    <a:pt x="12"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199" name="Freeform 103"/>
            <p:cNvSpPr>
              <a:spLocks/>
            </p:cNvSpPr>
            <p:nvPr/>
          </p:nvSpPr>
          <p:spPr bwMode="auto">
            <a:xfrm>
              <a:off x="1388" y="796"/>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4"/>
                  </a:lnTo>
                  <a:lnTo>
                    <a:pt x="2" y="2"/>
                  </a:lnTo>
                  <a:lnTo>
                    <a:pt x="4" y="0"/>
                  </a:lnTo>
                  <a:lnTo>
                    <a:pt x="4" y="0"/>
                  </a:lnTo>
                  <a:lnTo>
                    <a:pt x="8" y="0"/>
                  </a:lnTo>
                  <a:lnTo>
                    <a:pt x="10" y="0"/>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0" name="Freeform 104"/>
            <p:cNvSpPr>
              <a:spLocks/>
            </p:cNvSpPr>
            <p:nvPr/>
          </p:nvSpPr>
          <p:spPr bwMode="auto">
            <a:xfrm>
              <a:off x="1370" y="668"/>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1" name="Freeform 105"/>
            <p:cNvSpPr>
              <a:spLocks/>
            </p:cNvSpPr>
            <p:nvPr/>
          </p:nvSpPr>
          <p:spPr bwMode="auto">
            <a:xfrm>
              <a:off x="1364" y="64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2" name="Freeform 106"/>
            <p:cNvSpPr>
              <a:spLocks/>
            </p:cNvSpPr>
            <p:nvPr/>
          </p:nvSpPr>
          <p:spPr bwMode="auto">
            <a:xfrm>
              <a:off x="1368" y="666"/>
              <a:ext cx="16" cy="16"/>
            </a:xfrm>
            <a:custGeom>
              <a:avLst/>
              <a:gdLst>
                <a:gd name="T0" fmla="*/ 16 w 16"/>
                <a:gd name="T1" fmla="*/ 4 h 16"/>
                <a:gd name="T2" fmla="*/ 16 w 16"/>
                <a:gd name="T3" fmla="*/ 4 h 16"/>
                <a:gd name="T4" fmla="*/ 16 w 16"/>
                <a:gd name="T5" fmla="*/ 8 h 16"/>
                <a:gd name="T6" fmla="*/ 16 w 16"/>
                <a:gd name="T7" fmla="*/ 10 h 16"/>
                <a:gd name="T8" fmla="*/ 14 w 16"/>
                <a:gd name="T9" fmla="*/ 12 h 16"/>
                <a:gd name="T10" fmla="*/ 12 w 16"/>
                <a:gd name="T11" fmla="*/ 14 h 16"/>
                <a:gd name="T12" fmla="*/ 12 w 16"/>
                <a:gd name="T13" fmla="*/ 14 h 16"/>
                <a:gd name="T14" fmla="*/ 8 w 16"/>
                <a:gd name="T15" fmla="*/ 16 h 16"/>
                <a:gd name="T16" fmla="*/ 6 w 16"/>
                <a:gd name="T17" fmla="*/ 14 h 16"/>
                <a:gd name="T18" fmla="*/ 4 w 16"/>
                <a:gd name="T19" fmla="*/ 12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2"/>
                  </a:lnTo>
                  <a:lnTo>
                    <a:pt x="12" y="14"/>
                  </a:lnTo>
                  <a:lnTo>
                    <a:pt x="12" y="14"/>
                  </a:lnTo>
                  <a:lnTo>
                    <a:pt x="8" y="16"/>
                  </a:lnTo>
                  <a:lnTo>
                    <a:pt x="6" y="14"/>
                  </a:lnTo>
                  <a:lnTo>
                    <a:pt x="4" y="12"/>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3" name="Freeform 107"/>
            <p:cNvSpPr>
              <a:spLocks/>
            </p:cNvSpPr>
            <p:nvPr/>
          </p:nvSpPr>
          <p:spPr bwMode="auto">
            <a:xfrm>
              <a:off x="1362" y="64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2 h 16"/>
                <a:gd name="T22" fmla="*/ 2 w 16"/>
                <a:gd name="T23" fmla="*/ 12 h 16"/>
                <a:gd name="T24" fmla="*/ 0 w 16"/>
                <a:gd name="T25" fmla="*/ 8 h 16"/>
                <a:gd name="T26" fmla="*/ 2 w 16"/>
                <a:gd name="T27" fmla="*/ 6 h 16"/>
                <a:gd name="T28" fmla="*/ 4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2"/>
                  </a:lnTo>
                  <a:lnTo>
                    <a:pt x="2" y="12"/>
                  </a:lnTo>
                  <a:lnTo>
                    <a:pt x="0" y="8"/>
                  </a:lnTo>
                  <a:lnTo>
                    <a:pt x="2" y="6"/>
                  </a:lnTo>
                  <a:lnTo>
                    <a:pt x="4"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4" name="Freeform 108"/>
            <p:cNvSpPr>
              <a:spLocks/>
            </p:cNvSpPr>
            <p:nvPr/>
          </p:nvSpPr>
          <p:spPr bwMode="auto">
            <a:xfrm>
              <a:off x="1360" y="634"/>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5" name="Freeform 109"/>
            <p:cNvSpPr>
              <a:spLocks/>
            </p:cNvSpPr>
            <p:nvPr/>
          </p:nvSpPr>
          <p:spPr bwMode="auto">
            <a:xfrm>
              <a:off x="1354" y="620"/>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6" name="Freeform 110"/>
            <p:cNvSpPr>
              <a:spLocks/>
            </p:cNvSpPr>
            <p:nvPr/>
          </p:nvSpPr>
          <p:spPr bwMode="auto">
            <a:xfrm>
              <a:off x="1358" y="632"/>
              <a:ext cx="14" cy="16"/>
            </a:xfrm>
            <a:custGeom>
              <a:avLst/>
              <a:gdLst>
                <a:gd name="T0" fmla="*/ 14 w 14"/>
                <a:gd name="T1" fmla="*/ 6 h 16"/>
                <a:gd name="T2" fmla="*/ 14 w 14"/>
                <a:gd name="T3" fmla="*/ 6 h 16"/>
                <a:gd name="T4" fmla="*/ 14 w 14"/>
                <a:gd name="T5" fmla="*/ 8 h 16"/>
                <a:gd name="T6" fmla="*/ 14 w 14"/>
                <a:gd name="T7" fmla="*/ 12 h 16"/>
                <a:gd name="T8" fmla="*/ 12 w 14"/>
                <a:gd name="T9" fmla="*/ 14 h 16"/>
                <a:gd name="T10" fmla="*/ 10 w 14"/>
                <a:gd name="T11" fmla="*/ 16 h 16"/>
                <a:gd name="T12" fmla="*/ 10 w 14"/>
                <a:gd name="T13" fmla="*/ 16 h 16"/>
                <a:gd name="T14" fmla="*/ 6 w 14"/>
                <a:gd name="T15" fmla="*/ 16 h 16"/>
                <a:gd name="T16" fmla="*/ 4 w 14"/>
                <a:gd name="T17" fmla="*/ 16 h 16"/>
                <a:gd name="T18" fmla="*/ 2 w 14"/>
                <a:gd name="T19" fmla="*/ 14 h 16"/>
                <a:gd name="T20" fmla="*/ 0 w 14"/>
                <a:gd name="T21" fmla="*/ 10 h 16"/>
                <a:gd name="T22" fmla="*/ 0 w 14"/>
                <a:gd name="T23" fmla="*/ 10 h 16"/>
                <a:gd name="T24" fmla="*/ 0 w 14"/>
                <a:gd name="T25" fmla="*/ 8 h 16"/>
                <a:gd name="T26" fmla="*/ 0 w 14"/>
                <a:gd name="T27" fmla="*/ 6 h 16"/>
                <a:gd name="T28" fmla="*/ 2 w 14"/>
                <a:gd name="T29" fmla="*/ 2 h 16"/>
                <a:gd name="T30" fmla="*/ 4 w 14"/>
                <a:gd name="T31" fmla="*/ 0 h 16"/>
                <a:gd name="T32" fmla="*/ 4 w 14"/>
                <a:gd name="T33" fmla="*/ 0 h 16"/>
                <a:gd name="T34" fmla="*/ 8 w 14"/>
                <a:gd name="T35" fmla="*/ 0 h 16"/>
                <a:gd name="T36" fmla="*/ 10 w 14"/>
                <a:gd name="T37" fmla="*/ 2 h 16"/>
                <a:gd name="T38" fmla="*/ 12 w 14"/>
                <a:gd name="T39" fmla="*/ 2 h 16"/>
                <a:gd name="T40" fmla="*/ 14 w 14"/>
                <a:gd name="T41" fmla="*/ 6 h 16"/>
                <a:gd name="T42" fmla="*/ 14 w 14"/>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6"/>
                  </a:moveTo>
                  <a:lnTo>
                    <a:pt x="14" y="6"/>
                  </a:lnTo>
                  <a:lnTo>
                    <a:pt x="14" y="8"/>
                  </a:lnTo>
                  <a:lnTo>
                    <a:pt x="14" y="12"/>
                  </a:lnTo>
                  <a:lnTo>
                    <a:pt x="12" y="14"/>
                  </a:lnTo>
                  <a:lnTo>
                    <a:pt x="10" y="16"/>
                  </a:lnTo>
                  <a:lnTo>
                    <a:pt x="10" y="16"/>
                  </a:lnTo>
                  <a:lnTo>
                    <a:pt x="6" y="16"/>
                  </a:lnTo>
                  <a:lnTo>
                    <a:pt x="4" y="16"/>
                  </a:lnTo>
                  <a:lnTo>
                    <a:pt x="2" y="14"/>
                  </a:lnTo>
                  <a:lnTo>
                    <a:pt x="0" y="10"/>
                  </a:lnTo>
                  <a:lnTo>
                    <a:pt x="0" y="10"/>
                  </a:lnTo>
                  <a:lnTo>
                    <a:pt x="0" y="8"/>
                  </a:lnTo>
                  <a:lnTo>
                    <a:pt x="0" y="6"/>
                  </a:lnTo>
                  <a:lnTo>
                    <a:pt x="2" y="2"/>
                  </a:lnTo>
                  <a:lnTo>
                    <a:pt x="4" y="0"/>
                  </a:lnTo>
                  <a:lnTo>
                    <a:pt x="4" y="0"/>
                  </a:lnTo>
                  <a:lnTo>
                    <a:pt x="8" y="0"/>
                  </a:lnTo>
                  <a:lnTo>
                    <a:pt x="10" y="2"/>
                  </a:lnTo>
                  <a:lnTo>
                    <a:pt x="12" y="2"/>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7" name="Freeform 111"/>
            <p:cNvSpPr>
              <a:spLocks/>
            </p:cNvSpPr>
            <p:nvPr/>
          </p:nvSpPr>
          <p:spPr bwMode="auto">
            <a:xfrm>
              <a:off x="1352" y="618"/>
              <a:ext cx="14" cy="16"/>
            </a:xfrm>
            <a:custGeom>
              <a:avLst/>
              <a:gdLst>
                <a:gd name="T0" fmla="*/ 14 w 14"/>
                <a:gd name="T1" fmla="*/ 4 h 16"/>
                <a:gd name="T2" fmla="*/ 14 w 14"/>
                <a:gd name="T3" fmla="*/ 4 h 16"/>
                <a:gd name="T4" fmla="*/ 14 w 14"/>
                <a:gd name="T5" fmla="*/ 8 h 16"/>
                <a:gd name="T6" fmla="*/ 14 w 14"/>
                <a:gd name="T7" fmla="*/ 10 h 16"/>
                <a:gd name="T8" fmla="*/ 12 w 14"/>
                <a:gd name="T9" fmla="*/ 14 h 16"/>
                <a:gd name="T10" fmla="*/ 10 w 14"/>
                <a:gd name="T11" fmla="*/ 14 h 16"/>
                <a:gd name="T12" fmla="*/ 10 w 14"/>
                <a:gd name="T13" fmla="*/ 14 h 16"/>
                <a:gd name="T14" fmla="*/ 6 w 14"/>
                <a:gd name="T15" fmla="*/ 16 h 16"/>
                <a:gd name="T16" fmla="*/ 4 w 14"/>
                <a:gd name="T17" fmla="*/ 14 h 16"/>
                <a:gd name="T18" fmla="*/ 2 w 14"/>
                <a:gd name="T19" fmla="*/ 14 h 16"/>
                <a:gd name="T20" fmla="*/ 0 w 14"/>
                <a:gd name="T21" fmla="*/ 10 h 16"/>
                <a:gd name="T22" fmla="*/ 0 w 14"/>
                <a:gd name="T23" fmla="*/ 10 h 16"/>
                <a:gd name="T24" fmla="*/ 0 w 14"/>
                <a:gd name="T25" fmla="*/ 8 h 16"/>
                <a:gd name="T26" fmla="*/ 0 w 14"/>
                <a:gd name="T27" fmla="*/ 4 h 16"/>
                <a:gd name="T28" fmla="*/ 2 w 14"/>
                <a:gd name="T29" fmla="*/ 2 h 16"/>
                <a:gd name="T30" fmla="*/ 4 w 14"/>
                <a:gd name="T31" fmla="*/ 0 h 16"/>
                <a:gd name="T32" fmla="*/ 4 w 14"/>
                <a:gd name="T33" fmla="*/ 0 h 16"/>
                <a:gd name="T34" fmla="*/ 8 w 14"/>
                <a:gd name="T35" fmla="*/ 0 h 16"/>
                <a:gd name="T36" fmla="*/ 10 w 14"/>
                <a:gd name="T37" fmla="*/ 0 h 16"/>
                <a:gd name="T38" fmla="*/ 12 w 14"/>
                <a:gd name="T39" fmla="*/ 2 h 16"/>
                <a:gd name="T40" fmla="*/ 14 w 14"/>
                <a:gd name="T41" fmla="*/ 4 h 16"/>
                <a:gd name="T42" fmla="*/ 14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4"/>
                  </a:moveTo>
                  <a:lnTo>
                    <a:pt x="14" y="4"/>
                  </a:lnTo>
                  <a:lnTo>
                    <a:pt x="14" y="8"/>
                  </a:lnTo>
                  <a:lnTo>
                    <a:pt x="14" y="10"/>
                  </a:lnTo>
                  <a:lnTo>
                    <a:pt x="12" y="14"/>
                  </a:lnTo>
                  <a:lnTo>
                    <a:pt x="10" y="14"/>
                  </a:lnTo>
                  <a:lnTo>
                    <a:pt x="10" y="14"/>
                  </a:lnTo>
                  <a:lnTo>
                    <a:pt x="6" y="16"/>
                  </a:lnTo>
                  <a:lnTo>
                    <a:pt x="4" y="14"/>
                  </a:lnTo>
                  <a:lnTo>
                    <a:pt x="2" y="14"/>
                  </a:lnTo>
                  <a:lnTo>
                    <a:pt x="0" y="10"/>
                  </a:lnTo>
                  <a:lnTo>
                    <a:pt x="0" y="10"/>
                  </a:lnTo>
                  <a:lnTo>
                    <a:pt x="0" y="8"/>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8" name="Freeform 112"/>
            <p:cNvSpPr>
              <a:spLocks/>
            </p:cNvSpPr>
            <p:nvPr/>
          </p:nvSpPr>
          <p:spPr bwMode="auto">
            <a:xfrm>
              <a:off x="1348" y="606"/>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09" name="Freeform 113"/>
            <p:cNvSpPr>
              <a:spLocks/>
            </p:cNvSpPr>
            <p:nvPr/>
          </p:nvSpPr>
          <p:spPr bwMode="auto">
            <a:xfrm>
              <a:off x="1342" y="590"/>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0" name="Freeform 114"/>
            <p:cNvSpPr>
              <a:spLocks/>
            </p:cNvSpPr>
            <p:nvPr/>
          </p:nvSpPr>
          <p:spPr bwMode="auto">
            <a:xfrm>
              <a:off x="1346" y="604"/>
              <a:ext cx="16" cy="14"/>
            </a:xfrm>
            <a:custGeom>
              <a:avLst/>
              <a:gdLst>
                <a:gd name="T0" fmla="*/ 14 w 16"/>
                <a:gd name="T1" fmla="*/ 4 h 14"/>
                <a:gd name="T2" fmla="*/ 14 w 16"/>
                <a:gd name="T3" fmla="*/ 4 h 14"/>
                <a:gd name="T4" fmla="*/ 16 w 16"/>
                <a:gd name="T5" fmla="*/ 8 h 14"/>
                <a:gd name="T6" fmla="*/ 14 w 16"/>
                <a:gd name="T7" fmla="*/ 10 h 14"/>
                <a:gd name="T8" fmla="*/ 12 w 16"/>
                <a:gd name="T9" fmla="*/ 12 h 14"/>
                <a:gd name="T10" fmla="*/ 10 w 16"/>
                <a:gd name="T11" fmla="*/ 14 h 14"/>
                <a:gd name="T12" fmla="*/ 10 w 16"/>
                <a:gd name="T13" fmla="*/ 14 h 14"/>
                <a:gd name="T14" fmla="*/ 8 w 16"/>
                <a:gd name="T15" fmla="*/ 14 h 14"/>
                <a:gd name="T16" fmla="*/ 4 w 16"/>
                <a:gd name="T17" fmla="*/ 14 h 14"/>
                <a:gd name="T18" fmla="*/ 2 w 16"/>
                <a:gd name="T19" fmla="*/ 12 h 14"/>
                <a:gd name="T20" fmla="*/ 0 w 16"/>
                <a:gd name="T21" fmla="*/ 10 h 14"/>
                <a:gd name="T22" fmla="*/ 0 w 16"/>
                <a:gd name="T23" fmla="*/ 10 h 14"/>
                <a:gd name="T24" fmla="*/ 0 w 16"/>
                <a:gd name="T25" fmla="*/ 6 h 14"/>
                <a:gd name="T26" fmla="*/ 0 w 16"/>
                <a:gd name="T27" fmla="*/ 4 h 14"/>
                <a:gd name="T28" fmla="*/ 2 w 16"/>
                <a:gd name="T29" fmla="*/ 2 h 14"/>
                <a:gd name="T30" fmla="*/ 4 w 16"/>
                <a:gd name="T31" fmla="*/ 0 h 14"/>
                <a:gd name="T32" fmla="*/ 4 w 16"/>
                <a:gd name="T33" fmla="*/ 0 h 14"/>
                <a:gd name="T34" fmla="*/ 8 w 16"/>
                <a:gd name="T35" fmla="*/ 0 h 14"/>
                <a:gd name="T36" fmla="*/ 10 w 16"/>
                <a:gd name="T37" fmla="*/ 0 h 14"/>
                <a:gd name="T38" fmla="*/ 14 w 16"/>
                <a:gd name="T39" fmla="*/ 2 h 14"/>
                <a:gd name="T40" fmla="*/ 14 w 16"/>
                <a:gd name="T41" fmla="*/ 4 h 14"/>
                <a:gd name="T42" fmla="*/ 14 w 16"/>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4" y="4"/>
                  </a:moveTo>
                  <a:lnTo>
                    <a:pt x="14" y="4"/>
                  </a:lnTo>
                  <a:lnTo>
                    <a:pt x="16" y="8"/>
                  </a:lnTo>
                  <a:lnTo>
                    <a:pt x="14" y="10"/>
                  </a:lnTo>
                  <a:lnTo>
                    <a:pt x="12" y="12"/>
                  </a:lnTo>
                  <a:lnTo>
                    <a:pt x="10" y="14"/>
                  </a:lnTo>
                  <a:lnTo>
                    <a:pt x="10" y="14"/>
                  </a:lnTo>
                  <a:lnTo>
                    <a:pt x="8" y="14"/>
                  </a:lnTo>
                  <a:lnTo>
                    <a:pt x="4" y="14"/>
                  </a:lnTo>
                  <a:lnTo>
                    <a:pt x="2" y="12"/>
                  </a:lnTo>
                  <a:lnTo>
                    <a:pt x="0" y="10"/>
                  </a:lnTo>
                  <a:lnTo>
                    <a:pt x="0" y="10"/>
                  </a:lnTo>
                  <a:lnTo>
                    <a:pt x="0" y="6"/>
                  </a:lnTo>
                  <a:lnTo>
                    <a:pt x="0" y="4"/>
                  </a:lnTo>
                  <a:lnTo>
                    <a:pt x="2" y="2"/>
                  </a:lnTo>
                  <a:lnTo>
                    <a:pt x="4" y="0"/>
                  </a:lnTo>
                  <a:lnTo>
                    <a:pt x="4" y="0"/>
                  </a:lnTo>
                  <a:lnTo>
                    <a:pt x="8" y="0"/>
                  </a:lnTo>
                  <a:lnTo>
                    <a:pt x="10" y="0"/>
                  </a:lnTo>
                  <a:lnTo>
                    <a:pt x="14"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1" name="Freeform 115"/>
            <p:cNvSpPr>
              <a:spLocks/>
            </p:cNvSpPr>
            <p:nvPr/>
          </p:nvSpPr>
          <p:spPr bwMode="auto">
            <a:xfrm>
              <a:off x="1340" y="588"/>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6 w 16"/>
                <a:gd name="T31" fmla="*/ 2 h 16"/>
                <a:gd name="T32" fmla="*/ 6 w 16"/>
                <a:gd name="T33" fmla="*/ 2 h 16"/>
                <a:gd name="T34" fmla="*/ 8 w 16"/>
                <a:gd name="T35" fmla="*/ 0 h 16"/>
                <a:gd name="T36" fmla="*/ 12 w 16"/>
                <a:gd name="T37" fmla="*/ 2 h 16"/>
                <a:gd name="T38" fmla="*/ 14 w 16"/>
                <a:gd name="T39" fmla="*/ 4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0" y="16"/>
                  </a:lnTo>
                  <a:lnTo>
                    <a:pt x="10" y="16"/>
                  </a:lnTo>
                  <a:lnTo>
                    <a:pt x="8" y="16"/>
                  </a:lnTo>
                  <a:lnTo>
                    <a:pt x="4" y="16"/>
                  </a:lnTo>
                  <a:lnTo>
                    <a:pt x="2" y="14"/>
                  </a:lnTo>
                  <a:lnTo>
                    <a:pt x="0" y="12"/>
                  </a:lnTo>
                  <a:lnTo>
                    <a:pt x="0" y="12"/>
                  </a:lnTo>
                  <a:lnTo>
                    <a:pt x="0" y="8"/>
                  </a:lnTo>
                  <a:lnTo>
                    <a:pt x="0" y="6"/>
                  </a:lnTo>
                  <a:lnTo>
                    <a:pt x="2" y="4"/>
                  </a:lnTo>
                  <a:lnTo>
                    <a:pt x="6" y="2"/>
                  </a:lnTo>
                  <a:lnTo>
                    <a:pt x="6" y="2"/>
                  </a:lnTo>
                  <a:lnTo>
                    <a:pt x="8" y="0"/>
                  </a:lnTo>
                  <a:lnTo>
                    <a:pt x="12" y="2"/>
                  </a:lnTo>
                  <a:lnTo>
                    <a:pt x="14" y="4"/>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2" name="Freeform 116"/>
            <p:cNvSpPr>
              <a:spLocks/>
            </p:cNvSpPr>
            <p:nvPr/>
          </p:nvSpPr>
          <p:spPr bwMode="auto">
            <a:xfrm>
              <a:off x="1336" y="576"/>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3" name="Freeform 117"/>
            <p:cNvSpPr>
              <a:spLocks/>
            </p:cNvSpPr>
            <p:nvPr/>
          </p:nvSpPr>
          <p:spPr bwMode="auto">
            <a:xfrm>
              <a:off x="1330" y="562"/>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4" name="Freeform 118"/>
            <p:cNvSpPr>
              <a:spLocks/>
            </p:cNvSpPr>
            <p:nvPr/>
          </p:nvSpPr>
          <p:spPr bwMode="auto">
            <a:xfrm>
              <a:off x="1334" y="574"/>
              <a:ext cx="16" cy="16"/>
            </a:xfrm>
            <a:custGeom>
              <a:avLst/>
              <a:gdLst>
                <a:gd name="T0" fmla="*/ 16 w 16"/>
                <a:gd name="T1" fmla="*/ 6 h 16"/>
                <a:gd name="T2" fmla="*/ 16 w 16"/>
                <a:gd name="T3" fmla="*/ 6 h 16"/>
                <a:gd name="T4" fmla="*/ 16 w 16"/>
                <a:gd name="T5" fmla="*/ 8 h 16"/>
                <a:gd name="T6" fmla="*/ 16 w 16"/>
                <a:gd name="T7" fmla="*/ 12 h 16"/>
                <a:gd name="T8" fmla="*/ 14 w 16"/>
                <a:gd name="T9" fmla="*/ 14 h 16"/>
                <a:gd name="T10" fmla="*/ 12 w 16"/>
                <a:gd name="T11" fmla="*/ 16 h 16"/>
                <a:gd name="T12" fmla="*/ 12 w 16"/>
                <a:gd name="T13" fmla="*/ 16 h 16"/>
                <a:gd name="T14" fmla="*/ 8 w 16"/>
                <a:gd name="T15" fmla="*/ 16 h 16"/>
                <a:gd name="T16" fmla="*/ 6 w 16"/>
                <a:gd name="T17" fmla="*/ 16 h 16"/>
                <a:gd name="T18" fmla="*/ 2 w 16"/>
                <a:gd name="T19" fmla="*/ 14 h 16"/>
                <a:gd name="T20" fmla="*/ 2 w 16"/>
                <a:gd name="T21" fmla="*/ 10 h 16"/>
                <a:gd name="T22" fmla="*/ 2 w 16"/>
                <a:gd name="T23" fmla="*/ 10 h 16"/>
                <a:gd name="T24" fmla="*/ 0 w 16"/>
                <a:gd name="T25" fmla="*/ 8 h 16"/>
                <a:gd name="T26" fmla="*/ 2 w 16"/>
                <a:gd name="T27" fmla="*/ 4 h 16"/>
                <a:gd name="T28" fmla="*/ 2 w 16"/>
                <a:gd name="T29" fmla="*/ 2 h 16"/>
                <a:gd name="T30" fmla="*/ 6 w 16"/>
                <a:gd name="T31" fmla="*/ 0 h 16"/>
                <a:gd name="T32" fmla="*/ 6 w 16"/>
                <a:gd name="T33" fmla="*/ 0 h 16"/>
                <a:gd name="T34" fmla="*/ 8 w 16"/>
                <a:gd name="T35" fmla="*/ 0 h 16"/>
                <a:gd name="T36" fmla="*/ 12 w 16"/>
                <a:gd name="T37" fmla="*/ 2 h 16"/>
                <a:gd name="T38" fmla="*/ 14 w 16"/>
                <a:gd name="T39" fmla="*/ 2 h 16"/>
                <a:gd name="T40" fmla="*/ 16 w 16"/>
                <a:gd name="T41" fmla="*/ 6 h 16"/>
                <a:gd name="T42" fmla="*/ 16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6"/>
                  </a:moveTo>
                  <a:lnTo>
                    <a:pt x="16" y="6"/>
                  </a:lnTo>
                  <a:lnTo>
                    <a:pt x="16" y="8"/>
                  </a:lnTo>
                  <a:lnTo>
                    <a:pt x="16" y="12"/>
                  </a:lnTo>
                  <a:lnTo>
                    <a:pt x="14" y="14"/>
                  </a:lnTo>
                  <a:lnTo>
                    <a:pt x="12" y="16"/>
                  </a:lnTo>
                  <a:lnTo>
                    <a:pt x="12" y="16"/>
                  </a:lnTo>
                  <a:lnTo>
                    <a:pt x="8" y="16"/>
                  </a:lnTo>
                  <a:lnTo>
                    <a:pt x="6" y="16"/>
                  </a:lnTo>
                  <a:lnTo>
                    <a:pt x="2" y="14"/>
                  </a:lnTo>
                  <a:lnTo>
                    <a:pt x="2" y="10"/>
                  </a:lnTo>
                  <a:lnTo>
                    <a:pt x="2" y="10"/>
                  </a:lnTo>
                  <a:lnTo>
                    <a:pt x="0" y="8"/>
                  </a:lnTo>
                  <a:lnTo>
                    <a:pt x="2" y="4"/>
                  </a:lnTo>
                  <a:lnTo>
                    <a:pt x="2" y="2"/>
                  </a:lnTo>
                  <a:lnTo>
                    <a:pt x="6" y="0"/>
                  </a:lnTo>
                  <a:lnTo>
                    <a:pt x="6" y="0"/>
                  </a:lnTo>
                  <a:lnTo>
                    <a:pt x="8" y="0"/>
                  </a:lnTo>
                  <a:lnTo>
                    <a:pt x="12" y="2"/>
                  </a:lnTo>
                  <a:lnTo>
                    <a:pt x="14" y="2"/>
                  </a:lnTo>
                  <a:lnTo>
                    <a:pt x="16" y="6"/>
                  </a:lnTo>
                  <a:lnTo>
                    <a:pt x="16"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5" name="Freeform 119"/>
            <p:cNvSpPr>
              <a:spLocks/>
            </p:cNvSpPr>
            <p:nvPr/>
          </p:nvSpPr>
          <p:spPr bwMode="auto">
            <a:xfrm>
              <a:off x="1328" y="560"/>
              <a:ext cx="16" cy="16"/>
            </a:xfrm>
            <a:custGeom>
              <a:avLst/>
              <a:gdLst>
                <a:gd name="T0" fmla="*/ 16 w 16"/>
                <a:gd name="T1" fmla="*/ 4 h 16"/>
                <a:gd name="T2" fmla="*/ 16 w 16"/>
                <a:gd name="T3" fmla="*/ 4 h 16"/>
                <a:gd name="T4" fmla="*/ 16 w 16"/>
                <a:gd name="T5" fmla="*/ 8 h 16"/>
                <a:gd name="T6" fmla="*/ 16 w 16"/>
                <a:gd name="T7" fmla="*/ 10 h 16"/>
                <a:gd name="T8" fmla="*/ 14 w 16"/>
                <a:gd name="T9" fmla="*/ 14 h 16"/>
                <a:gd name="T10" fmla="*/ 12 w 16"/>
                <a:gd name="T11" fmla="*/ 14 h 16"/>
                <a:gd name="T12" fmla="*/ 12 w 16"/>
                <a:gd name="T13" fmla="*/ 14 h 16"/>
                <a:gd name="T14" fmla="*/ 8 w 16"/>
                <a:gd name="T15" fmla="*/ 16 h 16"/>
                <a:gd name="T16" fmla="*/ 6 w 16"/>
                <a:gd name="T17" fmla="*/ 14 h 16"/>
                <a:gd name="T18" fmla="*/ 4 w 16"/>
                <a:gd name="T19" fmla="*/ 14 h 16"/>
                <a:gd name="T20" fmla="*/ 2 w 16"/>
                <a:gd name="T21" fmla="*/ 10 h 16"/>
                <a:gd name="T22" fmla="*/ 2 w 16"/>
                <a:gd name="T23" fmla="*/ 10 h 16"/>
                <a:gd name="T24" fmla="*/ 0 w 16"/>
                <a:gd name="T25" fmla="*/ 8 h 16"/>
                <a:gd name="T26" fmla="*/ 2 w 16"/>
                <a:gd name="T27" fmla="*/ 4 h 16"/>
                <a:gd name="T28" fmla="*/ 4 w 16"/>
                <a:gd name="T29" fmla="*/ 2 h 16"/>
                <a:gd name="T30" fmla="*/ 6 w 16"/>
                <a:gd name="T31" fmla="*/ 0 h 16"/>
                <a:gd name="T32" fmla="*/ 6 w 16"/>
                <a:gd name="T33" fmla="*/ 0 h 16"/>
                <a:gd name="T34" fmla="*/ 8 w 16"/>
                <a:gd name="T35" fmla="*/ 0 h 16"/>
                <a:gd name="T36" fmla="*/ 12 w 16"/>
                <a:gd name="T37" fmla="*/ 0 h 16"/>
                <a:gd name="T38" fmla="*/ 14 w 16"/>
                <a:gd name="T39" fmla="*/ 2 h 16"/>
                <a:gd name="T40" fmla="*/ 16 w 16"/>
                <a:gd name="T41" fmla="*/ 4 h 16"/>
                <a:gd name="T42" fmla="*/ 16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4"/>
                  </a:moveTo>
                  <a:lnTo>
                    <a:pt x="16" y="4"/>
                  </a:lnTo>
                  <a:lnTo>
                    <a:pt x="16" y="8"/>
                  </a:lnTo>
                  <a:lnTo>
                    <a:pt x="16" y="10"/>
                  </a:lnTo>
                  <a:lnTo>
                    <a:pt x="14" y="14"/>
                  </a:lnTo>
                  <a:lnTo>
                    <a:pt x="12" y="14"/>
                  </a:lnTo>
                  <a:lnTo>
                    <a:pt x="12" y="14"/>
                  </a:lnTo>
                  <a:lnTo>
                    <a:pt x="8" y="16"/>
                  </a:lnTo>
                  <a:lnTo>
                    <a:pt x="6" y="14"/>
                  </a:lnTo>
                  <a:lnTo>
                    <a:pt x="4" y="14"/>
                  </a:lnTo>
                  <a:lnTo>
                    <a:pt x="2" y="10"/>
                  </a:lnTo>
                  <a:lnTo>
                    <a:pt x="2" y="10"/>
                  </a:lnTo>
                  <a:lnTo>
                    <a:pt x="0" y="8"/>
                  </a:lnTo>
                  <a:lnTo>
                    <a:pt x="2" y="4"/>
                  </a:lnTo>
                  <a:lnTo>
                    <a:pt x="4" y="2"/>
                  </a:lnTo>
                  <a:lnTo>
                    <a:pt x="6" y="0"/>
                  </a:lnTo>
                  <a:lnTo>
                    <a:pt x="6" y="0"/>
                  </a:lnTo>
                  <a:lnTo>
                    <a:pt x="8" y="0"/>
                  </a:lnTo>
                  <a:lnTo>
                    <a:pt x="12" y="0"/>
                  </a:lnTo>
                  <a:lnTo>
                    <a:pt x="14" y="2"/>
                  </a:lnTo>
                  <a:lnTo>
                    <a:pt x="16" y="4"/>
                  </a:lnTo>
                  <a:lnTo>
                    <a:pt x="16"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6" name="Freeform 120"/>
            <p:cNvSpPr>
              <a:spLocks/>
            </p:cNvSpPr>
            <p:nvPr/>
          </p:nvSpPr>
          <p:spPr bwMode="auto">
            <a:xfrm>
              <a:off x="1326" y="548"/>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7" name="Freeform 121"/>
            <p:cNvSpPr>
              <a:spLocks/>
            </p:cNvSpPr>
            <p:nvPr/>
          </p:nvSpPr>
          <p:spPr bwMode="auto">
            <a:xfrm>
              <a:off x="1320" y="532"/>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8" name="Freeform 122"/>
            <p:cNvSpPr>
              <a:spLocks/>
            </p:cNvSpPr>
            <p:nvPr/>
          </p:nvSpPr>
          <p:spPr bwMode="auto">
            <a:xfrm>
              <a:off x="1324" y="546"/>
              <a:ext cx="14" cy="14"/>
            </a:xfrm>
            <a:custGeom>
              <a:avLst/>
              <a:gdLst>
                <a:gd name="T0" fmla="*/ 14 w 14"/>
                <a:gd name="T1" fmla="*/ 4 h 14"/>
                <a:gd name="T2" fmla="*/ 14 w 14"/>
                <a:gd name="T3" fmla="*/ 4 h 14"/>
                <a:gd name="T4" fmla="*/ 14 w 14"/>
                <a:gd name="T5" fmla="*/ 8 h 14"/>
                <a:gd name="T6" fmla="*/ 14 w 14"/>
                <a:gd name="T7" fmla="*/ 10 h 14"/>
                <a:gd name="T8" fmla="*/ 12 w 14"/>
                <a:gd name="T9" fmla="*/ 12 h 14"/>
                <a:gd name="T10" fmla="*/ 10 w 14"/>
                <a:gd name="T11" fmla="*/ 14 h 14"/>
                <a:gd name="T12" fmla="*/ 10 w 14"/>
                <a:gd name="T13" fmla="*/ 14 h 14"/>
                <a:gd name="T14" fmla="*/ 6 w 14"/>
                <a:gd name="T15" fmla="*/ 14 h 14"/>
                <a:gd name="T16" fmla="*/ 4 w 14"/>
                <a:gd name="T17" fmla="*/ 14 h 14"/>
                <a:gd name="T18" fmla="*/ 2 w 14"/>
                <a:gd name="T19" fmla="*/ 12 h 14"/>
                <a:gd name="T20" fmla="*/ 0 w 14"/>
                <a:gd name="T21" fmla="*/ 10 h 14"/>
                <a:gd name="T22" fmla="*/ 0 w 14"/>
                <a:gd name="T23" fmla="*/ 10 h 14"/>
                <a:gd name="T24" fmla="*/ 0 w 14"/>
                <a:gd name="T25" fmla="*/ 6 h 14"/>
                <a:gd name="T26" fmla="*/ 0 w 14"/>
                <a:gd name="T27" fmla="*/ 4 h 14"/>
                <a:gd name="T28" fmla="*/ 2 w 14"/>
                <a:gd name="T29" fmla="*/ 2 h 14"/>
                <a:gd name="T30" fmla="*/ 4 w 14"/>
                <a:gd name="T31" fmla="*/ 0 h 14"/>
                <a:gd name="T32" fmla="*/ 4 w 14"/>
                <a:gd name="T33" fmla="*/ 0 h 14"/>
                <a:gd name="T34" fmla="*/ 8 w 14"/>
                <a:gd name="T35" fmla="*/ 0 h 14"/>
                <a:gd name="T36" fmla="*/ 10 w 14"/>
                <a:gd name="T37" fmla="*/ 0 h 14"/>
                <a:gd name="T38" fmla="*/ 12 w 14"/>
                <a:gd name="T39" fmla="*/ 2 h 14"/>
                <a:gd name="T40" fmla="*/ 14 w 14"/>
                <a:gd name="T41" fmla="*/ 4 h 14"/>
                <a:gd name="T42" fmla="*/ 14 w 14"/>
                <a:gd name="T4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4">
                  <a:moveTo>
                    <a:pt x="14" y="4"/>
                  </a:moveTo>
                  <a:lnTo>
                    <a:pt x="14" y="4"/>
                  </a:lnTo>
                  <a:lnTo>
                    <a:pt x="14" y="8"/>
                  </a:lnTo>
                  <a:lnTo>
                    <a:pt x="14" y="10"/>
                  </a:lnTo>
                  <a:lnTo>
                    <a:pt x="12" y="12"/>
                  </a:lnTo>
                  <a:lnTo>
                    <a:pt x="10" y="14"/>
                  </a:lnTo>
                  <a:lnTo>
                    <a:pt x="10" y="14"/>
                  </a:lnTo>
                  <a:lnTo>
                    <a:pt x="6" y="14"/>
                  </a:lnTo>
                  <a:lnTo>
                    <a:pt x="4" y="14"/>
                  </a:lnTo>
                  <a:lnTo>
                    <a:pt x="2" y="12"/>
                  </a:lnTo>
                  <a:lnTo>
                    <a:pt x="0" y="10"/>
                  </a:lnTo>
                  <a:lnTo>
                    <a:pt x="0" y="10"/>
                  </a:lnTo>
                  <a:lnTo>
                    <a:pt x="0" y="6"/>
                  </a:lnTo>
                  <a:lnTo>
                    <a:pt x="0" y="4"/>
                  </a:lnTo>
                  <a:lnTo>
                    <a:pt x="2" y="2"/>
                  </a:lnTo>
                  <a:lnTo>
                    <a:pt x="4" y="0"/>
                  </a:lnTo>
                  <a:lnTo>
                    <a:pt x="4" y="0"/>
                  </a:lnTo>
                  <a:lnTo>
                    <a:pt x="8" y="0"/>
                  </a:lnTo>
                  <a:lnTo>
                    <a:pt x="10" y="0"/>
                  </a:lnTo>
                  <a:lnTo>
                    <a:pt x="12" y="2"/>
                  </a:lnTo>
                  <a:lnTo>
                    <a:pt x="14" y="4"/>
                  </a:lnTo>
                  <a:lnTo>
                    <a:pt x="14"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19" name="Freeform 123"/>
            <p:cNvSpPr>
              <a:spLocks/>
            </p:cNvSpPr>
            <p:nvPr/>
          </p:nvSpPr>
          <p:spPr bwMode="auto">
            <a:xfrm>
              <a:off x="1318" y="530"/>
              <a:ext cx="16" cy="16"/>
            </a:xfrm>
            <a:custGeom>
              <a:avLst/>
              <a:gdLst>
                <a:gd name="T0" fmla="*/ 14 w 16"/>
                <a:gd name="T1" fmla="*/ 6 h 16"/>
                <a:gd name="T2" fmla="*/ 14 w 16"/>
                <a:gd name="T3" fmla="*/ 6 h 16"/>
                <a:gd name="T4" fmla="*/ 16 w 16"/>
                <a:gd name="T5" fmla="*/ 8 h 16"/>
                <a:gd name="T6" fmla="*/ 14 w 16"/>
                <a:gd name="T7" fmla="*/ 12 h 16"/>
                <a:gd name="T8" fmla="*/ 12 w 16"/>
                <a:gd name="T9" fmla="*/ 14 h 16"/>
                <a:gd name="T10" fmla="*/ 10 w 16"/>
                <a:gd name="T11" fmla="*/ 16 h 16"/>
                <a:gd name="T12" fmla="*/ 10 w 16"/>
                <a:gd name="T13" fmla="*/ 16 h 16"/>
                <a:gd name="T14" fmla="*/ 8 w 16"/>
                <a:gd name="T15" fmla="*/ 16 h 16"/>
                <a:gd name="T16" fmla="*/ 4 w 16"/>
                <a:gd name="T17" fmla="*/ 16 h 16"/>
                <a:gd name="T18" fmla="*/ 2 w 16"/>
                <a:gd name="T19" fmla="*/ 14 h 16"/>
                <a:gd name="T20" fmla="*/ 0 w 16"/>
                <a:gd name="T21" fmla="*/ 12 h 16"/>
                <a:gd name="T22" fmla="*/ 0 w 16"/>
                <a:gd name="T23" fmla="*/ 12 h 16"/>
                <a:gd name="T24" fmla="*/ 0 w 16"/>
                <a:gd name="T25" fmla="*/ 8 h 16"/>
                <a:gd name="T26" fmla="*/ 0 w 16"/>
                <a:gd name="T27" fmla="*/ 6 h 16"/>
                <a:gd name="T28" fmla="*/ 2 w 16"/>
                <a:gd name="T29" fmla="*/ 4 h 16"/>
                <a:gd name="T30" fmla="*/ 4 w 16"/>
                <a:gd name="T31" fmla="*/ 2 h 16"/>
                <a:gd name="T32" fmla="*/ 4 w 16"/>
                <a:gd name="T33" fmla="*/ 2 h 16"/>
                <a:gd name="T34" fmla="*/ 8 w 16"/>
                <a:gd name="T35" fmla="*/ 0 h 16"/>
                <a:gd name="T36" fmla="*/ 10 w 16"/>
                <a:gd name="T37" fmla="*/ 2 h 16"/>
                <a:gd name="T38" fmla="*/ 14 w 16"/>
                <a:gd name="T39" fmla="*/ 4 h 16"/>
                <a:gd name="T40" fmla="*/ 14 w 16"/>
                <a:gd name="T41" fmla="*/ 6 h 16"/>
                <a:gd name="T42" fmla="*/ 14 w 16"/>
                <a:gd name="T4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4" y="6"/>
                  </a:moveTo>
                  <a:lnTo>
                    <a:pt x="14" y="6"/>
                  </a:lnTo>
                  <a:lnTo>
                    <a:pt x="16" y="8"/>
                  </a:lnTo>
                  <a:lnTo>
                    <a:pt x="14" y="12"/>
                  </a:lnTo>
                  <a:lnTo>
                    <a:pt x="12" y="14"/>
                  </a:lnTo>
                  <a:lnTo>
                    <a:pt x="10" y="16"/>
                  </a:lnTo>
                  <a:lnTo>
                    <a:pt x="10" y="16"/>
                  </a:lnTo>
                  <a:lnTo>
                    <a:pt x="8" y="16"/>
                  </a:lnTo>
                  <a:lnTo>
                    <a:pt x="4" y="16"/>
                  </a:lnTo>
                  <a:lnTo>
                    <a:pt x="2" y="14"/>
                  </a:lnTo>
                  <a:lnTo>
                    <a:pt x="0" y="12"/>
                  </a:lnTo>
                  <a:lnTo>
                    <a:pt x="0" y="12"/>
                  </a:lnTo>
                  <a:lnTo>
                    <a:pt x="0" y="8"/>
                  </a:lnTo>
                  <a:lnTo>
                    <a:pt x="0" y="6"/>
                  </a:lnTo>
                  <a:lnTo>
                    <a:pt x="2" y="4"/>
                  </a:lnTo>
                  <a:lnTo>
                    <a:pt x="4" y="2"/>
                  </a:lnTo>
                  <a:lnTo>
                    <a:pt x="4" y="2"/>
                  </a:lnTo>
                  <a:lnTo>
                    <a:pt x="8" y="0"/>
                  </a:lnTo>
                  <a:lnTo>
                    <a:pt x="10" y="2"/>
                  </a:lnTo>
                  <a:lnTo>
                    <a:pt x="14" y="4"/>
                  </a:lnTo>
                  <a:lnTo>
                    <a:pt x="14" y="6"/>
                  </a:lnTo>
                  <a:lnTo>
                    <a:pt x="14" y="6"/>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0" name="Freeform 124"/>
            <p:cNvSpPr>
              <a:spLocks/>
            </p:cNvSpPr>
            <p:nvPr/>
          </p:nvSpPr>
          <p:spPr bwMode="auto">
            <a:xfrm>
              <a:off x="1314" y="518"/>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1" name="Freeform 125"/>
            <p:cNvSpPr>
              <a:spLocks/>
            </p:cNvSpPr>
            <p:nvPr/>
          </p:nvSpPr>
          <p:spPr bwMode="auto">
            <a:xfrm>
              <a:off x="1324" y="488"/>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2" name="Freeform 126"/>
            <p:cNvSpPr>
              <a:spLocks/>
            </p:cNvSpPr>
            <p:nvPr/>
          </p:nvSpPr>
          <p:spPr bwMode="auto">
            <a:xfrm>
              <a:off x="1312" y="516"/>
              <a:ext cx="16" cy="16"/>
            </a:xfrm>
            <a:custGeom>
              <a:avLst/>
              <a:gdLst>
                <a:gd name="T0" fmla="*/ 16 w 16"/>
                <a:gd name="T1" fmla="*/ 8 h 16"/>
                <a:gd name="T2" fmla="*/ 16 w 16"/>
                <a:gd name="T3" fmla="*/ 8 h 16"/>
                <a:gd name="T4" fmla="*/ 16 w 16"/>
                <a:gd name="T5" fmla="*/ 10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2 h 16"/>
                <a:gd name="T28" fmla="*/ 6 w 16"/>
                <a:gd name="T29" fmla="*/ 0 h 16"/>
                <a:gd name="T30" fmla="*/ 8 w 16"/>
                <a:gd name="T31" fmla="*/ 0 h 16"/>
                <a:gd name="T32" fmla="*/ 8 w 16"/>
                <a:gd name="T33" fmla="*/ 0 h 16"/>
                <a:gd name="T34" fmla="*/ 12 w 16"/>
                <a:gd name="T35" fmla="*/ 0 h 16"/>
                <a:gd name="T36" fmla="*/ 14 w 16"/>
                <a:gd name="T37" fmla="*/ 2 h 16"/>
                <a:gd name="T38" fmla="*/ 16 w 16"/>
                <a:gd name="T39" fmla="*/ 4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0"/>
                  </a:lnTo>
                  <a:lnTo>
                    <a:pt x="14" y="14"/>
                  </a:lnTo>
                  <a:lnTo>
                    <a:pt x="12" y="16"/>
                  </a:lnTo>
                  <a:lnTo>
                    <a:pt x="8" y="16"/>
                  </a:lnTo>
                  <a:lnTo>
                    <a:pt x="8" y="16"/>
                  </a:lnTo>
                  <a:lnTo>
                    <a:pt x="6" y="16"/>
                  </a:lnTo>
                  <a:lnTo>
                    <a:pt x="4" y="14"/>
                  </a:lnTo>
                  <a:lnTo>
                    <a:pt x="2" y="12"/>
                  </a:lnTo>
                  <a:lnTo>
                    <a:pt x="0" y="8"/>
                  </a:lnTo>
                  <a:lnTo>
                    <a:pt x="0" y="8"/>
                  </a:lnTo>
                  <a:lnTo>
                    <a:pt x="2" y="6"/>
                  </a:lnTo>
                  <a:lnTo>
                    <a:pt x="4" y="2"/>
                  </a:lnTo>
                  <a:lnTo>
                    <a:pt x="6" y="0"/>
                  </a:lnTo>
                  <a:lnTo>
                    <a:pt x="8" y="0"/>
                  </a:lnTo>
                  <a:lnTo>
                    <a:pt x="8" y="0"/>
                  </a:lnTo>
                  <a:lnTo>
                    <a:pt x="12" y="0"/>
                  </a:lnTo>
                  <a:lnTo>
                    <a:pt x="14" y="2"/>
                  </a:lnTo>
                  <a:lnTo>
                    <a:pt x="16" y="4"/>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3" name="Freeform 127"/>
            <p:cNvSpPr>
              <a:spLocks/>
            </p:cNvSpPr>
            <p:nvPr/>
          </p:nvSpPr>
          <p:spPr bwMode="auto">
            <a:xfrm>
              <a:off x="1322" y="486"/>
              <a:ext cx="14" cy="16"/>
            </a:xfrm>
            <a:custGeom>
              <a:avLst/>
              <a:gdLst>
                <a:gd name="T0" fmla="*/ 14 w 14"/>
                <a:gd name="T1" fmla="*/ 12 h 16"/>
                <a:gd name="T2" fmla="*/ 14 w 14"/>
                <a:gd name="T3" fmla="*/ 12 h 16"/>
                <a:gd name="T4" fmla="*/ 12 w 14"/>
                <a:gd name="T5" fmla="*/ 14 h 16"/>
                <a:gd name="T6" fmla="*/ 8 w 14"/>
                <a:gd name="T7" fmla="*/ 16 h 16"/>
                <a:gd name="T8" fmla="*/ 6 w 14"/>
                <a:gd name="T9" fmla="*/ 16 h 16"/>
                <a:gd name="T10" fmla="*/ 2 w 14"/>
                <a:gd name="T11" fmla="*/ 14 h 16"/>
                <a:gd name="T12" fmla="*/ 2 w 14"/>
                <a:gd name="T13" fmla="*/ 14 h 16"/>
                <a:gd name="T14" fmla="*/ 0 w 14"/>
                <a:gd name="T15" fmla="*/ 12 h 16"/>
                <a:gd name="T16" fmla="*/ 0 w 14"/>
                <a:gd name="T17" fmla="*/ 10 h 16"/>
                <a:gd name="T18" fmla="*/ 0 w 14"/>
                <a:gd name="T19" fmla="*/ 6 h 16"/>
                <a:gd name="T20" fmla="*/ 0 w 14"/>
                <a:gd name="T21" fmla="*/ 4 h 16"/>
                <a:gd name="T22" fmla="*/ 0 w 14"/>
                <a:gd name="T23" fmla="*/ 4 h 16"/>
                <a:gd name="T24" fmla="*/ 4 w 14"/>
                <a:gd name="T25" fmla="*/ 2 h 16"/>
                <a:gd name="T26" fmla="*/ 6 w 14"/>
                <a:gd name="T27" fmla="*/ 0 h 16"/>
                <a:gd name="T28" fmla="*/ 8 w 14"/>
                <a:gd name="T29" fmla="*/ 0 h 16"/>
                <a:gd name="T30" fmla="*/ 12 w 14"/>
                <a:gd name="T31" fmla="*/ 2 h 16"/>
                <a:gd name="T32" fmla="*/ 12 w 14"/>
                <a:gd name="T33" fmla="*/ 2 h 16"/>
                <a:gd name="T34" fmla="*/ 14 w 14"/>
                <a:gd name="T35" fmla="*/ 4 h 16"/>
                <a:gd name="T36" fmla="*/ 14 w 14"/>
                <a:gd name="T37" fmla="*/ 6 h 16"/>
                <a:gd name="T38" fmla="*/ 14 w 14"/>
                <a:gd name="T39" fmla="*/ 10 h 16"/>
                <a:gd name="T40" fmla="*/ 14 w 14"/>
                <a:gd name="T41" fmla="*/ 12 h 16"/>
                <a:gd name="T42" fmla="*/ 14 w 14"/>
                <a:gd name="T43"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14" y="12"/>
                  </a:moveTo>
                  <a:lnTo>
                    <a:pt x="14" y="12"/>
                  </a:lnTo>
                  <a:lnTo>
                    <a:pt x="12" y="14"/>
                  </a:lnTo>
                  <a:lnTo>
                    <a:pt x="8" y="16"/>
                  </a:lnTo>
                  <a:lnTo>
                    <a:pt x="6" y="16"/>
                  </a:lnTo>
                  <a:lnTo>
                    <a:pt x="2" y="14"/>
                  </a:lnTo>
                  <a:lnTo>
                    <a:pt x="2" y="14"/>
                  </a:lnTo>
                  <a:lnTo>
                    <a:pt x="0" y="12"/>
                  </a:lnTo>
                  <a:lnTo>
                    <a:pt x="0" y="10"/>
                  </a:lnTo>
                  <a:lnTo>
                    <a:pt x="0" y="6"/>
                  </a:lnTo>
                  <a:lnTo>
                    <a:pt x="0" y="4"/>
                  </a:lnTo>
                  <a:lnTo>
                    <a:pt x="0" y="4"/>
                  </a:lnTo>
                  <a:lnTo>
                    <a:pt x="4" y="2"/>
                  </a:lnTo>
                  <a:lnTo>
                    <a:pt x="6" y="0"/>
                  </a:lnTo>
                  <a:lnTo>
                    <a:pt x="8" y="0"/>
                  </a:lnTo>
                  <a:lnTo>
                    <a:pt x="12" y="2"/>
                  </a:lnTo>
                  <a:lnTo>
                    <a:pt x="12" y="2"/>
                  </a:lnTo>
                  <a:lnTo>
                    <a:pt x="14" y="4"/>
                  </a:lnTo>
                  <a:lnTo>
                    <a:pt x="14" y="6"/>
                  </a:lnTo>
                  <a:lnTo>
                    <a:pt x="14" y="10"/>
                  </a:lnTo>
                  <a:lnTo>
                    <a:pt x="14" y="12"/>
                  </a:lnTo>
                  <a:lnTo>
                    <a:pt x="14" y="1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4" name="Freeform 128"/>
            <p:cNvSpPr>
              <a:spLocks/>
            </p:cNvSpPr>
            <p:nvPr/>
          </p:nvSpPr>
          <p:spPr bwMode="auto">
            <a:xfrm>
              <a:off x="1336" y="480"/>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5" name="Freeform 129"/>
            <p:cNvSpPr>
              <a:spLocks/>
            </p:cNvSpPr>
            <p:nvPr/>
          </p:nvSpPr>
          <p:spPr bwMode="auto">
            <a:xfrm>
              <a:off x="1350" y="472"/>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6" name="Freeform 130"/>
            <p:cNvSpPr>
              <a:spLocks/>
            </p:cNvSpPr>
            <p:nvPr/>
          </p:nvSpPr>
          <p:spPr bwMode="auto">
            <a:xfrm>
              <a:off x="1334" y="478"/>
              <a:ext cx="16" cy="14"/>
            </a:xfrm>
            <a:custGeom>
              <a:avLst/>
              <a:gdLst>
                <a:gd name="T0" fmla="*/ 12 w 16"/>
                <a:gd name="T1" fmla="*/ 14 h 14"/>
                <a:gd name="T2" fmla="*/ 12 w 16"/>
                <a:gd name="T3" fmla="*/ 14 h 14"/>
                <a:gd name="T4" fmla="*/ 8 w 16"/>
                <a:gd name="T5" fmla="*/ 14 h 14"/>
                <a:gd name="T6" fmla="*/ 6 w 16"/>
                <a:gd name="T7" fmla="*/ 14 h 14"/>
                <a:gd name="T8" fmla="*/ 2 w 16"/>
                <a:gd name="T9" fmla="*/ 14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6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4"/>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6"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7" name="Freeform 131"/>
            <p:cNvSpPr>
              <a:spLocks/>
            </p:cNvSpPr>
            <p:nvPr/>
          </p:nvSpPr>
          <p:spPr bwMode="auto">
            <a:xfrm>
              <a:off x="1348" y="470"/>
              <a:ext cx="16" cy="14"/>
            </a:xfrm>
            <a:custGeom>
              <a:avLst/>
              <a:gdLst>
                <a:gd name="T0" fmla="*/ 12 w 16"/>
                <a:gd name="T1" fmla="*/ 14 h 14"/>
                <a:gd name="T2" fmla="*/ 12 w 16"/>
                <a:gd name="T3" fmla="*/ 14 h 14"/>
                <a:gd name="T4" fmla="*/ 8 w 16"/>
                <a:gd name="T5" fmla="*/ 14 h 14"/>
                <a:gd name="T6" fmla="*/ 6 w 16"/>
                <a:gd name="T7" fmla="*/ 14 h 14"/>
                <a:gd name="T8" fmla="*/ 2 w 16"/>
                <a:gd name="T9" fmla="*/ 12 h 14"/>
                <a:gd name="T10" fmla="*/ 0 w 16"/>
                <a:gd name="T11" fmla="*/ 10 h 14"/>
                <a:gd name="T12" fmla="*/ 0 w 16"/>
                <a:gd name="T13" fmla="*/ 10 h 14"/>
                <a:gd name="T14" fmla="*/ 0 w 16"/>
                <a:gd name="T15" fmla="*/ 8 h 14"/>
                <a:gd name="T16" fmla="*/ 0 w 16"/>
                <a:gd name="T17" fmla="*/ 4 h 14"/>
                <a:gd name="T18" fmla="*/ 2 w 16"/>
                <a:gd name="T19" fmla="*/ 2 h 14"/>
                <a:gd name="T20" fmla="*/ 4 w 16"/>
                <a:gd name="T21" fmla="*/ 0 h 14"/>
                <a:gd name="T22" fmla="*/ 4 w 16"/>
                <a:gd name="T23" fmla="*/ 0 h 14"/>
                <a:gd name="T24" fmla="*/ 6 w 16"/>
                <a:gd name="T25" fmla="*/ 0 h 14"/>
                <a:gd name="T26" fmla="*/ 10 w 16"/>
                <a:gd name="T27" fmla="*/ 0 h 14"/>
                <a:gd name="T28" fmla="*/ 12 w 16"/>
                <a:gd name="T29" fmla="*/ 0 h 14"/>
                <a:gd name="T30" fmla="*/ 14 w 16"/>
                <a:gd name="T31" fmla="*/ 4 h 14"/>
                <a:gd name="T32" fmla="*/ 14 w 16"/>
                <a:gd name="T33" fmla="*/ 4 h 14"/>
                <a:gd name="T34" fmla="*/ 16 w 16"/>
                <a:gd name="T35" fmla="*/ 6 h 14"/>
                <a:gd name="T36" fmla="*/ 14 w 16"/>
                <a:gd name="T37" fmla="*/ 10 h 14"/>
                <a:gd name="T38" fmla="*/ 14 w 16"/>
                <a:gd name="T39" fmla="*/ 12 h 14"/>
                <a:gd name="T40" fmla="*/ 12 w 16"/>
                <a:gd name="T41" fmla="*/ 14 h 14"/>
                <a:gd name="T42" fmla="*/ 12 w 16"/>
                <a:gd name="T4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4">
                  <a:moveTo>
                    <a:pt x="12" y="14"/>
                  </a:moveTo>
                  <a:lnTo>
                    <a:pt x="12" y="14"/>
                  </a:lnTo>
                  <a:lnTo>
                    <a:pt x="8" y="14"/>
                  </a:lnTo>
                  <a:lnTo>
                    <a:pt x="6" y="14"/>
                  </a:lnTo>
                  <a:lnTo>
                    <a:pt x="2" y="12"/>
                  </a:lnTo>
                  <a:lnTo>
                    <a:pt x="0" y="10"/>
                  </a:lnTo>
                  <a:lnTo>
                    <a:pt x="0" y="10"/>
                  </a:lnTo>
                  <a:lnTo>
                    <a:pt x="0" y="8"/>
                  </a:lnTo>
                  <a:lnTo>
                    <a:pt x="0" y="4"/>
                  </a:lnTo>
                  <a:lnTo>
                    <a:pt x="2" y="2"/>
                  </a:lnTo>
                  <a:lnTo>
                    <a:pt x="4" y="0"/>
                  </a:lnTo>
                  <a:lnTo>
                    <a:pt x="4" y="0"/>
                  </a:lnTo>
                  <a:lnTo>
                    <a:pt x="6" y="0"/>
                  </a:lnTo>
                  <a:lnTo>
                    <a:pt x="10" y="0"/>
                  </a:lnTo>
                  <a:lnTo>
                    <a:pt x="12" y="0"/>
                  </a:lnTo>
                  <a:lnTo>
                    <a:pt x="14" y="4"/>
                  </a:lnTo>
                  <a:lnTo>
                    <a:pt x="14" y="4"/>
                  </a:lnTo>
                  <a:lnTo>
                    <a:pt x="16" y="6"/>
                  </a:lnTo>
                  <a:lnTo>
                    <a:pt x="14" y="10"/>
                  </a:lnTo>
                  <a:lnTo>
                    <a:pt x="14" y="12"/>
                  </a:lnTo>
                  <a:lnTo>
                    <a:pt x="12" y="14"/>
                  </a:lnTo>
                  <a:lnTo>
                    <a:pt x="12"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8" name="Freeform 132"/>
            <p:cNvSpPr>
              <a:spLocks/>
            </p:cNvSpPr>
            <p:nvPr/>
          </p:nvSpPr>
          <p:spPr bwMode="auto">
            <a:xfrm>
              <a:off x="1380" y="468"/>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29" name="Freeform 133"/>
            <p:cNvSpPr>
              <a:spLocks/>
            </p:cNvSpPr>
            <p:nvPr/>
          </p:nvSpPr>
          <p:spPr bwMode="auto">
            <a:xfrm>
              <a:off x="1316" y="502"/>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0" name="Freeform 134"/>
            <p:cNvSpPr>
              <a:spLocks/>
            </p:cNvSpPr>
            <p:nvPr/>
          </p:nvSpPr>
          <p:spPr bwMode="auto">
            <a:xfrm>
              <a:off x="1378" y="466"/>
              <a:ext cx="16" cy="16"/>
            </a:xfrm>
            <a:custGeom>
              <a:avLst/>
              <a:gdLst>
                <a:gd name="T0" fmla="*/ 4 w 16"/>
                <a:gd name="T1" fmla="*/ 14 h 16"/>
                <a:gd name="T2" fmla="*/ 4 w 16"/>
                <a:gd name="T3" fmla="*/ 14 h 16"/>
                <a:gd name="T4" fmla="*/ 2 w 16"/>
                <a:gd name="T5" fmla="*/ 12 h 16"/>
                <a:gd name="T6" fmla="*/ 0 w 16"/>
                <a:gd name="T7" fmla="*/ 10 h 16"/>
                <a:gd name="T8" fmla="*/ 0 w 16"/>
                <a:gd name="T9" fmla="*/ 8 h 16"/>
                <a:gd name="T10" fmla="*/ 0 w 16"/>
                <a:gd name="T11" fmla="*/ 4 h 16"/>
                <a:gd name="T12" fmla="*/ 0 w 16"/>
                <a:gd name="T13" fmla="*/ 4 h 16"/>
                <a:gd name="T14" fmla="*/ 2 w 16"/>
                <a:gd name="T15" fmla="*/ 2 h 16"/>
                <a:gd name="T16" fmla="*/ 4 w 16"/>
                <a:gd name="T17" fmla="*/ 0 h 16"/>
                <a:gd name="T18" fmla="*/ 8 w 16"/>
                <a:gd name="T19" fmla="*/ 0 h 16"/>
                <a:gd name="T20" fmla="*/ 10 w 16"/>
                <a:gd name="T21" fmla="*/ 0 h 16"/>
                <a:gd name="T22" fmla="*/ 10 w 16"/>
                <a:gd name="T23" fmla="*/ 0 h 16"/>
                <a:gd name="T24" fmla="*/ 14 w 16"/>
                <a:gd name="T25" fmla="*/ 2 h 16"/>
                <a:gd name="T26" fmla="*/ 14 w 16"/>
                <a:gd name="T27" fmla="*/ 4 h 16"/>
                <a:gd name="T28" fmla="*/ 16 w 16"/>
                <a:gd name="T29" fmla="*/ 8 h 16"/>
                <a:gd name="T30" fmla="*/ 14 w 16"/>
                <a:gd name="T31" fmla="*/ 10 h 16"/>
                <a:gd name="T32" fmla="*/ 14 w 16"/>
                <a:gd name="T33" fmla="*/ 10 h 16"/>
                <a:gd name="T34" fmla="*/ 12 w 16"/>
                <a:gd name="T35" fmla="*/ 14 h 16"/>
                <a:gd name="T36" fmla="*/ 10 w 16"/>
                <a:gd name="T37" fmla="*/ 14 h 16"/>
                <a:gd name="T38" fmla="*/ 8 w 16"/>
                <a:gd name="T39" fmla="*/ 16 h 16"/>
                <a:gd name="T40" fmla="*/ 4 w 16"/>
                <a:gd name="T41" fmla="*/ 14 h 16"/>
                <a:gd name="T42" fmla="*/ 4 w 16"/>
                <a:gd name="T4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14"/>
                  </a:moveTo>
                  <a:lnTo>
                    <a:pt x="4" y="14"/>
                  </a:lnTo>
                  <a:lnTo>
                    <a:pt x="2" y="12"/>
                  </a:lnTo>
                  <a:lnTo>
                    <a:pt x="0" y="10"/>
                  </a:lnTo>
                  <a:lnTo>
                    <a:pt x="0" y="8"/>
                  </a:lnTo>
                  <a:lnTo>
                    <a:pt x="0" y="4"/>
                  </a:lnTo>
                  <a:lnTo>
                    <a:pt x="0" y="4"/>
                  </a:lnTo>
                  <a:lnTo>
                    <a:pt x="2" y="2"/>
                  </a:lnTo>
                  <a:lnTo>
                    <a:pt x="4" y="0"/>
                  </a:lnTo>
                  <a:lnTo>
                    <a:pt x="8" y="0"/>
                  </a:lnTo>
                  <a:lnTo>
                    <a:pt x="10" y="0"/>
                  </a:lnTo>
                  <a:lnTo>
                    <a:pt x="10" y="0"/>
                  </a:lnTo>
                  <a:lnTo>
                    <a:pt x="14" y="2"/>
                  </a:lnTo>
                  <a:lnTo>
                    <a:pt x="14" y="4"/>
                  </a:lnTo>
                  <a:lnTo>
                    <a:pt x="16" y="8"/>
                  </a:lnTo>
                  <a:lnTo>
                    <a:pt x="14" y="10"/>
                  </a:lnTo>
                  <a:lnTo>
                    <a:pt x="14" y="10"/>
                  </a:lnTo>
                  <a:lnTo>
                    <a:pt x="12" y="14"/>
                  </a:lnTo>
                  <a:lnTo>
                    <a:pt x="10" y="14"/>
                  </a:lnTo>
                  <a:lnTo>
                    <a:pt x="8" y="16"/>
                  </a:lnTo>
                  <a:lnTo>
                    <a:pt x="4" y="14"/>
                  </a:lnTo>
                  <a:lnTo>
                    <a:pt x="4" y="1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1" name="Freeform 135"/>
            <p:cNvSpPr>
              <a:spLocks/>
            </p:cNvSpPr>
            <p:nvPr/>
          </p:nvSpPr>
          <p:spPr bwMode="auto">
            <a:xfrm>
              <a:off x="1314" y="500"/>
              <a:ext cx="16" cy="16"/>
            </a:xfrm>
            <a:custGeom>
              <a:avLst/>
              <a:gdLst>
                <a:gd name="T0" fmla="*/ 16 w 16"/>
                <a:gd name="T1" fmla="*/ 8 h 16"/>
                <a:gd name="T2" fmla="*/ 16 w 16"/>
                <a:gd name="T3" fmla="*/ 8 h 16"/>
                <a:gd name="T4" fmla="*/ 16 w 16"/>
                <a:gd name="T5" fmla="*/ 12 h 16"/>
                <a:gd name="T6" fmla="*/ 14 w 16"/>
                <a:gd name="T7" fmla="*/ 14 h 16"/>
                <a:gd name="T8" fmla="*/ 12 w 16"/>
                <a:gd name="T9" fmla="*/ 16 h 16"/>
                <a:gd name="T10" fmla="*/ 8 w 16"/>
                <a:gd name="T11" fmla="*/ 16 h 16"/>
                <a:gd name="T12" fmla="*/ 8 w 16"/>
                <a:gd name="T13" fmla="*/ 16 h 16"/>
                <a:gd name="T14" fmla="*/ 6 w 16"/>
                <a:gd name="T15" fmla="*/ 16 h 16"/>
                <a:gd name="T16" fmla="*/ 4 w 16"/>
                <a:gd name="T17" fmla="*/ 14 h 16"/>
                <a:gd name="T18" fmla="*/ 2 w 16"/>
                <a:gd name="T19" fmla="*/ 12 h 16"/>
                <a:gd name="T20" fmla="*/ 0 w 16"/>
                <a:gd name="T21" fmla="*/ 8 h 16"/>
                <a:gd name="T22" fmla="*/ 0 w 16"/>
                <a:gd name="T23" fmla="*/ 8 h 16"/>
                <a:gd name="T24" fmla="*/ 2 w 16"/>
                <a:gd name="T25" fmla="*/ 6 h 16"/>
                <a:gd name="T26" fmla="*/ 4 w 16"/>
                <a:gd name="T27" fmla="*/ 4 h 16"/>
                <a:gd name="T28" fmla="*/ 6 w 16"/>
                <a:gd name="T29" fmla="*/ 2 h 16"/>
                <a:gd name="T30" fmla="*/ 8 w 16"/>
                <a:gd name="T31" fmla="*/ 0 h 16"/>
                <a:gd name="T32" fmla="*/ 8 w 16"/>
                <a:gd name="T33" fmla="*/ 0 h 16"/>
                <a:gd name="T34" fmla="*/ 12 w 16"/>
                <a:gd name="T35" fmla="*/ 2 h 16"/>
                <a:gd name="T36" fmla="*/ 14 w 16"/>
                <a:gd name="T37" fmla="*/ 4 h 16"/>
                <a:gd name="T38" fmla="*/ 16 w 16"/>
                <a:gd name="T39" fmla="*/ 6 h 16"/>
                <a:gd name="T40" fmla="*/ 16 w 16"/>
                <a:gd name="T41" fmla="*/ 8 h 16"/>
                <a:gd name="T42" fmla="*/ 16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6" y="8"/>
                  </a:moveTo>
                  <a:lnTo>
                    <a:pt x="16" y="8"/>
                  </a:lnTo>
                  <a:lnTo>
                    <a:pt x="16" y="12"/>
                  </a:lnTo>
                  <a:lnTo>
                    <a:pt x="14" y="14"/>
                  </a:lnTo>
                  <a:lnTo>
                    <a:pt x="12" y="16"/>
                  </a:lnTo>
                  <a:lnTo>
                    <a:pt x="8" y="16"/>
                  </a:lnTo>
                  <a:lnTo>
                    <a:pt x="8" y="16"/>
                  </a:lnTo>
                  <a:lnTo>
                    <a:pt x="6" y="16"/>
                  </a:lnTo>
                  <a:lnTo>
                    <a:pt x="4" y="14"/>
                  </a:lnTo>
                  <a:lnTo>
                    <a:pt x="2" y="12"/>
                  </a:lnTo>
                  <a:lnTo>
                    <a:pt x="0" y="8"/>
                  </a:lnTo>
                  <a:lnTo>
                    <a:pt x="0" y="8"/>
                  </a:lnTo>
                  <a:lnTo>
                    <a:pt x="2" y="6"/>
                  </a:lnTo>
                  <a:lnTo>
                    <a:pt x="4" y="4"/>
                  </a:lnTo>
                  <a:lnTo>
                    <a:pt x="6" y="2"/>
                  </a:lnTo>
                  <a:lnTo>
                    <a:pt x="8" y="0"/>
                  </a:lnTo>
                  <a:lnTo>
                    <a:pt x="8" y="0"/>
                  </a:lnTo>
                  <a:lnTo>
                    <a:pt x="12" y="2"/>
                  </a:lnTo>
                  <a:lnTo>
                    <a:pt x="14" y="4"/>
                  </a:lnTo>
                  <a:lnTo>
                    <a:pt x="16" y="6"/>
                  </a:lnTo>
                  <a:lnTo>
                    <a:pt x="16" y="8"/>
                  </a:lnTo>
                  <a:lnTo>
                    <a:pt x="16"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2" name="Freeform 136"/>
            <p:cNvSpPr>
              <a:spLocks/>
            </p:cNvSpPr>
            <p:nvPr/>
          </p:nvSpPr>
          <p:spPr bwMode="auto">
            <a:xfrm>
              <a:off x="1542" y="678"/>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3" name="Freeform 137"/>
            <p:cNvSpPr>
              <a:spLocks/>
            </p:cNvSpPr>
            <p:nvPr/>
          </p:nvSpPr>
          <p:spPr bwMode="auto">
            <a:xfrm>
              <a:off x="1394" y="720"/>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4" name="Freeform 138"/>
            <p:cNvSpPr>
              <a:spLocks/>
            </p:cNvSpPr>
            <p:nvPr/>
          </p:nvSpPr>
          <p:spPr bwMode="auto">
            <a:xfrm>
              <a:off x="1540" y="676"/>
              <a:ext cx="16" cy="16"/>
            </a:xfrm>
            <a:custGeom>
              <a:avLst/>
              <a:gdLst>
                <a:gd name="T0" fmla="*/ 0 w 16"/>
                <a:gd name="T1" fmla="*/ 8 h 16"/>
                <a:gd name="T2" fmla="*/ 0 w 16"/>
                <a:gd name="T3" fmla="*/ 8 h 16"/>
                <a:gd name="T4" fmla="*/ 0 w 16"/>
                <a:gd name="T5" fmla="*/ 4 h 16"/>
                <a:gd name="T6" fmla="*/ 2 w 16"/>
                <a:gd name="T7" fmla="*/ 2 h 16"/>
                <a:gd name="T8" fmla="*/ 4 w 16"/>
                <a:gd name="T9" fmla="*/ 0 h 16"/>
                <a:gd name="T10" fmla="*/ 6 w 16"/>
                <a:gd name="T11" fmla="*/ 0 h 16"/>
                <a:gd name="T12" fmla="*/ 6 w 16"/>
                <a:gd name="T13" fmla="*/ 0 h 16"/>
                <a:gd name="T14" fmla="*/ 10 w 16"/>
                <a:gd name="T15" fmla="*/ 0 h 16"/>
                <a:gd name="T16" fmla="*/ 12 w 16"/>
                <a:gd name="T17" fmla="*/ 2 h 16"/>
                <a:gd name="T18" fmla="*/ 14 w 16"/>
                <a:gd name="T19" fmla="*/ 4 h 16"/>
                <a:gd name="T20" fmla="*/ 16 w 16"/>
                <a:gd name="T21" fmla="*/ 6 h 16"/>
                <a:gd name="T22" fmla="*/ 16 w 16"/>
                <a:gd name="T23" fmla="*/ 6 h 16"/>
                <a:gd name="T24" fmla="*/ 16 w 16"/>
                <a:gd name="T25" fmla="*/ 10 h 16"/>
                <a:gd name="T26" fmla="*/ 14 w 16"/>
                <a:gd name="T27" fmla="*/ 12 h 16"/>
                <a:gd name="T28" fmla="*/ 12 w 16"/>
                <a:gd name="T29" fmla="*/ 14 h 16"/>
                <a:gd name="T30" fmla="*/ 8 w 16"/>
                <a:gd name="T31" fmla="*/ 16 h 16"/>
                <a:gd name="T32" fmla="*/ 8 w 16"/>
                <a:gd name="T33" fmla="*/ 16 h 16"/>
                <a:gd name="T34" fmla="*/ 6 w 16"/>
                <a:gd name="T35" fmla="*/ 14 h 16"/>
                <a:gd name="T36" fmla="*/ 2 w 16"/>
                <a:gd name="T37" fmla="*/ 14 h 16"/>
                <a:gd name="T38" fmla="*/ 0 w 16"/>
                <a:gd name="T39" fmla="*/ 12 h 16"/>
                <a:gd name="T40" fmla="*/ 0 w 16"/>
                <a:gd name="T41" fmla="*/ 8 h 16"/>
                <a:gd name="T42" fmla="*/ 0 w 16"/>
                <a:gd name="T43"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8"/>
                  </a:moveTo>
                  <a:lnTo>
                    <a:pt x="0" y="8"/>
                  </a:lnTo>
                  <a:lnTo>
                    <a:pt x="0" y="4"/>
                  </a:lnTo>
                  <a:lnTo>
                    <a:pt x="2" y="2"/>
                  </a:lnTo>
                  <a:lnTo>
                    <a:pt x="4" y="0"/>
                  </a:lnTo>
                  <a:lnTo>
                    <a:pt x="6" y="0"/>
                  </a:lnTo>
                  <a:lnTo>
                    <a:pt x="6" y="0"/>
                  </a:lnTo>
                  <a:lnTo>
                    <a:pt x="10" y="0"/>
                  </a:lnTo>
                  <a:lnTo>
                    <a:pt x="12" y="2"/>
                  </a:lnTo>
                  <a:lnTo>
                    <a:pt x="14" y="4"/>
                  </a:lnTo>
                  <a:lnTo>
                    <a:pt x="16" y="6"/>
                  </a:lnTo>
                  <a:lnTo>
                    <a:pt x="16" y="6"/>
                  </a:lnTo>
                  <a:lnTo>
                    <a:pt x="16" y="10"/>
                  </a:lnTo>
                  <a:lnTo>
                    <a:pt x="14" y="12"/>
                  </a:lnTo>
                  <a:lnTo>
                    <a:pt x="12" y="14"/>
                  </a:lnTo>
                  <a:lnTo>
                    <a:pt x="8" y="16"/>
                  </a:lnTo>
                  <a:lnTo>
                    <a:pt x="8" y="16"/>
                  </a:lnTo>
                  <a:lnTo>
                    <a:pt x="6" y="14"/>
                  </a:lnTo>
                  <a:lnTo>
                    <a:pt x="2" y="14"/>
                  </a:lnTo>
                  <a:lnTo>
                    <a:pt x="0" y="12"/>
                  </a:lnTo>
                  <a:lnTo>
                    <a:pt x="0" y="8"/>
                  </a:lnTo>
                  <a:lnTo>
                    <a:pt x="0" y="8"/>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5" name="Freeform 139"/>
            <p:cNvSpPr>
              <a:spLocks/>
            </p:cNvSpPr>
            <p:nvPr/>
          </p:nvSpPr>
          <p:spPr bwMode="auto">
            <a:xfrm>
              <a:off x="1392" y="718"/>
              <a:ext cx="16" cy="16"/>
            </a:xfrm>
            <a:custGeom>
              <a:avLst/>
              <a:gdLst>
                <a:gd name="T0" fmla="*/ 12 w 16"/>
                <a:gd name="T1" fmla="*/ 2 h 16"/>
                <a:gd name="T2" fmla="*/ 12 w 16"/>
                <a:gd name="T3" fmla="*/ 2 h 16"/>
                <a:gd name="T4" fmla="*/ 16 w 16"/>
                <a:gd name="T5" fmla="*/ 4 h 16"/>
                <a:gd name="T6" fmla="*/ 16 w 16"/>
                <a:gd name="T7" fmla="*/ 6 h 16"/>
                <a:gd name="T8" fmla="*/ 16 w 16"/>
                <a:gd name="T9" fmla="*/ 8 h 16"/>
                <a:gd name="T10" fmla="*/ 16 w 16"/>
                <a:gd name="T11" fmla="*/ 12 h 16"/>
                <a:gd name="T12" fmla="*/ 16 w 16"/>
                <a:gd name="T13" fmla="*/ 12 h 16"/>
                <a:gd name="T14" fmla="*/ 12 w 16"/>
                <a:gd name="T15" fmla="*/ 14 h 16"/>
                <a:gd name="T16" fmla="*/ 10 w 16"/>
                <a:gd name="T17" fmla="*/ 16 h 16"/>
                <a:gd name="T18" fmla="*/ 8 w 16"/>
                <a:gd name="T19" fmla="*/ 16 h 16"/>
                <a:gd name="T20" fmla="*/ 4 w 16"/>
                <a:gd name="T21" fmla="*/ 14 h 16"/>
                <a:gd name="T22" fmla="*/ 4 w 16"/>
                <a:gd name="T23" fmla="*/ 14 h 16"/>
                <a:gd name="T24" fmla="*/ 2 w 16"/>
                <a:gd name="T25" fmla="*/ 12 h 16"/>
                <a:gd name="T26" fmla="*/ 0 w 16"/>
                <a:gd name="T27" fmla="*/ 10 h 16"/>
                <a:gd name="T28" fmla="*/ 0 w 16"/>
                <a:gd name="T29" fmla="*/ 6 h 16"/>
                <a:gd name="T30" fmla="*/ 2 w 16"/>
                <a:gd name="T31" fmla="*/ 4 h 16"/>
                <a:gd name="T32" fmla="*/ 2 w 16"/>
                <a:gd name="T33" fmla="*/ 4 h 16"/>
                <a:gd name="T34" fmla="*/ 4 w 16"/>
                <a:gd name="T35" fmla="*/ 2 h 16"/>
                <a:gd name="T36" fmla="*/ 6 w 16"/>
                <a:gd name="T37" fmla="*/ 0 h 16"/>
                <a:gd name="T38" fmla="*/ 10 w 16"/>
                <a:gd name="T39" fmla="*/ 0 h 16"/>
                <a:gd name="T40" fmla="*/ 12 w 16"/>
                <a:gd name="T41" fmla="*/ 2 h 16"/>
                <a:gd name="T42" fmla="*/ 12 w 16"/>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2" y="2"/>
                  </a:moveTo>
                  <a:lnTo>
                    <a:pt x="12" y="2"/>
                  </a:lnTo>
                  <a:lnTo>
                    <a:pt x="16" y="4"/>
                  </a:lnTo>
                  <a:lnTo>
                    <a:pt x="16" y="6"/>
                  </a:lnTo>
                  <a:lnTo>
                    <a:pt x="16" y="8"/>
                  </a:lnTo>
                  <a:lnTo>
                    <a:pt x="16" y="12"/>
                  </a:lnTo>
                  <a:lnTo>
                    <a:pt x="16" y="12"/>
                  </a:lnTo>
                  <a:lnTo>
                    <a:pt x="12" y="14"/>
                  </a:lnTo>
                  <a:lnTo>
                    <a:pt x="10" y="16"/>
                  </a:lnTo>
                  <a:lnTo>
                    <a:pt x="8" y="16"/>
                  </a:lnTo>
                  <a:lnTo>
                    <a:pt x="4" y="14"/>
                  </a:lnTo>
                  <a:lnTo>
                    <a:pt x="4" y="14"/>
                  </a:lnTo>
                  <a:lnTo>
                    <a:pt x="2" y="12"/>
                  </a:lnTo>
                  <a:lnTo>
                    <a:pt x="0" y="10"/>
                  </a:lnTo>
                  <a:lnTo>
                    <a:pt x="0" y="6"/>
                  </a:lnTo>
                  <a:lnTo>
                    <a:pt x="2" y="4"/>
                  </a:lnTo>
                  <a:lnTo>
                    <a:pt x="2" y="4"/>
                  </a:lnTo>
                  <a:lnTo>
                    <a:pt x="4" y="2"/>
                  </a:lnTo>
                  <a:lnTo>
                    <a:pt x="6" y="0"/>
                  </a:lnTo>
                  <a:lnTo>
                    <a:pt x="10" y="0"/>
                  </a:lnTo>
                  <a:lnTo>
                    <a:pt x="12" y="2"/>
                  </a:lnTo>
                  <a:lnTo>
                    <a:pt x="12" y="2"/>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6" name="Freeform 140"/>
            <p:cNvSpPr>
              <a:spLocks/>
            </p:cNvSpPr>
            <p:nvPr/>
          </p:nvSpPr>
          <p:spPr bwMode="auto">
            <a:xfrm>
              <a:off x="1340" y="884"/>
              <a:ext cx="18" cy="18"/>
            </a:xfrm>
            <a:custGeom>
              <a:avLst/>
              <a:gdLst>
                <a:gd name="T0" fmla="*/ 10 w 18"/>
                <a:gd name="T1" fmla="*/ 0 h 18"/>
                <a:gd name="T2" fmla="*/ 10 w 18"/>
                <a:gd name="T3" fmla="*/ 0 h 18"/>
                <a:gd name="T4" fmla="*/ 12 w 18"/>
                <a:gd name="T5" fmla="*/ 0 h 18"/>
                <a:gd name="T6" fmla="*/ 16 w 18"/>
                <a:gd name="T7" fmla="*/ 2 h 18"/>
                <a:gd name="T8" fmla="*/ 16 w 18"/>
                <a:gd name="T9" fmla="*/ 6 h 18"/>
                <a:gd name="T10" fmla="*/ 18 w 18"/>
                <a:gd name="T11" fmla="*/ 8 h 18"/>
                <a:gd name="T12" fmla="*/ 18 w 18"/>
                <a:gd name="T13" fmla="*/ 8 h 18"/>
                <a:gd name="T14" fmla="*/ 16 w 18"/>
                <a:gd name="T15" fmla="*/ 12 h 18"/>
                <a:gd name="T16" fmla="*/ 14 w 18"/>
                <a:gd name="T17" fmla="*/ 14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2 w 18"/>
                <a:gd name="T35" fmla="*/ 6 h 18"/>
                <a:gd name="T36" fmla="*/ 2 w 18"/>
                <a:gd name="T37" fmla="*/ 2 h 18"/>
                <a:gd name="T38" fmla="*/ 6 w 18"/>
                <a:gd name="T39" fmla="*/ 0 h 18"/>
                <a:gd name="T40" fmla="*/ 10 w 18"/>
                <a:gd name="T41" fmla="*/ 0 h 18"/>
                <a:gd name="T42" fmla="*/ 10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0" y="0"/>
                  </a:moveTo>
                  <a:lnTo>
                    <a:pt x="10" y="0"/>
                  </a:lnTo>
                  <a:lnTo>
                    <a:pt x="12" y="0"/>
                  </a:lnTo>
                  <a:lnTo>
                    <a:pt x="16" y="2"/>
                  </a:lnTo>
                  <a:lnTo>
                    <a:pt x="16" y="6"/>
                  </a:lnTo>
                  <a:lnTo>
                    <a:pt x="18" y="8"/>
                  </a:lnTo>
                  <a:lnTo>
                    <a:pt x="18" y="8"/>
                  </a:lnTo>
                  <a:lnTo>
                    <a:pt x="16" y="12"/>
                  </a:lnTo>
                  <a:lnTo>
                    <a:pt x="14" y="14"/>
                  </a:lnTo>
                  <a:lnTo>
                    <a:pt x="12" y="16"/>
                  </a:lnTo>
                  <a:lnTo>
                    <a:pt x="8" y="18"/>
                  </a:lnTo>
                  <a:lnTo>
                    <a:pt x="8" y="18"/>
                  </a:lnTo>
                  <a:lnTo>
                    <a:pt x="6" y="16"/>
                  </a:lnTo>
                  <a:lnTo>
                    <a:pt x="2" y="14"/>
                  </a:lnTo>
                  <a:lnTo>
                    <a:pt x="0" y="12"/>
                  </a:lnTo>
                  <a:lnTo>
                    <a:pt x="0" y="8"/>
                  </a:lnTo>
                  <a:lnTo>
                    <a:pt x="0" y="8"/>
                  </a:lnTo>
                  <a:lnTo>
                    <a:pt x="2" y="6"/>
                  </a:lnTo>
                  <a:lnTo>
                    <a:pt x="2" y="2"/>
                  </a:lnTo>
                  <a:lnTo>
                    <a:pt x="6" y="0"/>
                  </a:lnTo>
                  <a:lnTo>
                    <a:pt x="10" y="0"/>
                  </a:lnTo>
                  <a:lnTo>
                    <a:pt x="1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7" name="Freeform 141"/>
            <p:cNvSpPr>
              <a:spLocks/>
            </p:cNvSpPr>
            <p:nvPr/>
          </p:nvSpPr>
          <p:spPr bwMode="auto">
            <a:xfrm>
              <a:off x="1356" y="844"/>
              <a:ext cx="18" cy="18"/>
            </a:xfrm>
            <a:custGeom>
              <a:avLst/>
              <a:gdLst>
                <a:gd name="T0" fmla="*/ 8 w 18"/>
                <a:gd name="T1" fmla="*/ 0 h 18"/>
                <a:gd name="T2" fmla="*/ 8 w 18"/>
                <a:gd name="T3" fmla="*/ 0 h 18"/>
                <a:gd name="T4" fmla="*/ 12 w 18"/>
                <a:gd name="T5" fmla="*/ 0 h 18"/>
                <a:gd name="T6" fmla="*/ 16 w 18"/>
                <a:gd name="T7" fmla="*/ 2 h 18"/>
                <a:gd name="T8" fmla="*/ 16 w 18"/>
                <a:gd name="T9" fmla="*/ 6 h 18"/>
                <a:gd name="T10" fmla="*/ 18 w 18"/>
                <a:gd name="T11" fmla="*/ 10 h 18"/>
                <a:gd name="T12" fmla="*/ 18 w 18"/>
                <a:gd name="T13" fmla="*/ 10 h 18"/>
                <a:gd name="T14" fmla="*/ 16 w 18"/>
                <a:gd name="T15" fmla="*/ 12 h 18"/>
                <a:gd name="T16" fmla="*/ 14 w 18"/>
                <a:gd name="T17" fmla="*/ 16 h 18"/>
                <a:gd name="T18" fmla="*/ 12 w 18"/>
                <a:gd name="T19" fmla="*/ 16 h 18"/>
                <a:gd name="T20" fmla="*/ 8 w 18"/>
                <a:gd name="T21" fmla="*/ 18 h 18"/>
                <a:gd name="T22" fmla="*/ 8 w 18"/>
                <a:gd name="T23" fmla="*/ 18 h 18"/>
                <a:gd name="T24" fmla="*/ 6 w 18"/>
                <a:gd name="T25" fmla="*/ 16 h 18"/>
                <a:gd name="T26" fmla="*/ 2 w 18"/>
                <a:gd name="T27" fmla="*/ 14 h 18"/>
                <a:gd name="T28" fmla="*/ 0 w 18"/>
                <a:gd name="T29" fmla="*/ 12 h 18"/>
                <a:gd name="T30" fmla="*/ 0 w 18"/>
                <a:gd name="T31" fmla="*/ 8 h 18"/>
                <a:gd name="T32" fmla="*/ 0 w 18"/>
                <a:gd name="T33" fmla="*/ 8 h 18"/>
                <a:gd name="T34" fmla="*/ 0 w 18"/>
                <a:gd name="T35" fmla="*/ 6 h 18"/>
                <a:gd name="T36" fmla="*/ 2 w 18"/>
                <a:gd name="T37" fmla="*/ 2 h 18"/>
                <a:gd name="T38" fmla="*/ 6 w 18"/>
                <a:gd name="T39" fmla="*/ 0 h 18"/>
                <a:gd name="T40" fmla="*/ 8 w 18"/>
                <a:gd name="T41" fmla="*/ 0 h 18"/>
                <a:gd name="T42" fmla="*/ 8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0"/>
                  </a:moveTo>
                  <a:lnTo>
                    <a:pt x="8" y="0"/>
                  </a:lnTo>
                  <a:lnTo>
                    <a:pt x="12" y="0"/>
                  </a:lnTo>
                  <a:lnTo>
                    <a:pt x="16" y="2"/>
                  </a:lnTo>
                  <a:lnTo>
                    <a:pt x="16" y="6"/>
                  </a:lnTo>
                  <a:lnTo>
                    <a:pt x="18" y="10"/>
                  </a:lnTo>
                  <a:lnTo>
                    <a:pt x="18" y="10"/>
                  </a:lnTo>
                  <a:lnTo>
                    <a:pt x="16" y="12"/>
                  </a:lnTo>
                  <a:lnTo>
                    <a:pt x="14" y="16"/>
                  </a:lnTo>
                  <a:lnTo>
                    <a:pt x="12" y="16"/>
                  </a:lnTo>
                  <a:lnTo>
                    <a:pt x="8" y="18"/>
                  </a:lnTo>
                  <a:lnTo>
                    <a:pt x="8" y="18"/>
                  </a:lnTo>
                  <a:lnTo>
                    <a:pt x="6" y="16"/>
                  </a:lnTo>
                  <a:lnTo>
                    <a:pt x="2" y="14"/>
                  </a:lnTo>
                  <a:lnTo>
                    <a:pt x="0" y="12"/>
                  </a:lnTo>
                  <a:lnTo>
                    <a:pt x="0" y="8"/>
                  </a:lnTo>
                  <a:lnTo>
                    <a:pt x="0" y="8"/>
                  </a:lnTo>
                  <a:lnTo>
                    <a:pt x="0" y="6"/>
                  </a:lnTo>
                  <a:lnTo>
                    <a:pt x="2" y="2"/>
                  </a:lnTo>
                  <a:lnTo>
                    <a:pt x="6" y="0"/>
                  </a:lnTo>
                  <a:lnTo>
                    <a:pt x="8"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8" name="Freeform 142"/>
            <p:cNvSpPr>
              <a:spLocks/>
            </p:cNvSpPr>
            <p:nvPr/>
          </p:nvSpPr>
          <p:spPr bwMode="auto">
            <a:xfrm>
              <a:off x="1682" y="716"/>
              <a:ext cx="18" cy="18"/>
            </a:xfrm>
            <a:custGeom>
              <a:avLst/>
              <a:gdLst>
                <a:gd name="T0" fmla="*/ 0 w 18"/>
                <a:gd name="T1" fmla="*/ 4 h 18"/>
                <a:gd name="T2" fmla="*/ 0 w 18"/>
                <a:gd name="T3" fmla="*/ 4 h 18"/>
                <a:gd name="T4" fmla="*/ 4 w 18"/>
                <a:gd name="T5" fmla="*/ 2 h 18"/>
                <a:gd name="T6" fmla="*/ 6 w 18"/>
                <a:gd name="T7" fmla="*/ 0 h 18"/>
                <a:gd name="T8" fmla="*/ 10 w 18"/>
                <a:gd name="T9" fmla="*/ 0 h 18"/>
                <a:gd name="T10" fmla="*/ 12 w 18"/>
                <a:gd name="T11" fmla="*/ 0 h 18"/>
                <a:gd name="T12" fmla="*/ 12 w 18"/>
                <a:gd name="T13" fmla="*/ 0 h 18"/>
                <a:gd name="T14" fmla="*/ 16 w 18"/>
                <a:gd name="T15" fmla="*/ 4 h 18"/>
                <a:gd name="T16" fmla="*/ 16 w 18"/>
                <a:gd name="T17" fmla="*/ 6 h 18"/>
                <a:gd name="T18" fmla="*/ 18 w 18"/>
                <a:gd name="T19" fmla="*/ 10 h 18"/>
                <a:gd name="T20" fmla="*/ 16 w 18"/>
                <a:gd name="T21" fmla="*/ 12 h 18"/>
                <a:gd name="T22" fmla="*/ 16 w 18"/>
                <a:gd name="T23" fmla="*/ 12 h 18"/>
                <a:gd name="T24" fmla="*/ 14 w 18"/>
                <a:gd name="T25" fmla="*/ 16 h 18"/>
                <a:gd name="T26" fmla="*/ 12 w 18"/>
                <a:gd name="T27" fmla="*/ 16 h 18"/>
                <a:gd name="T28" fmla="*/ 8 w 18"/>
                <a:gd name="T29" fmla="*/ 18 h 18"/>
                <a:gd name="T30" fmla="*/ 4 w 18"/>
                <a:gd name="T31" fmla="*/ 16 h 18"/>
                <a:gd name="T32" fmla="*/ 4 w 18"/>
                <a:gd name="T33" fmla="*/ 16 h 18"/>
                <a:gd name="T34" fmla="*/ 2 w 18"/>
                <a:gd name="T35" fmla="*/ 14 h 18"/>
                <a:gd name="T36" fmla="*/ 0 w 18"/>
                <a:gd name="T37" fmla="*/ 12 h 18"/>
                <a:gd name="T38" fmla="*/ 0 w 18"/>
                <a:gd name="T39" fmla="*/ 8 h 18"/>
                <a:gd name="T40" fmla="*/ 0 w 18"/>
                <a:gd name="T41" fmla="*/ 4 h 18"/>
                <a:gd name="T42" fmla="*/ 0 w 18"/>
                <a:gd name="T4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4"/>
                  </a:moveTo>
                  <a:lnTo>
                    <a:pt x="0" y="4"/>
                  </a:lnTo>
                  <a:lnTo>
                    <a:pt x="4" y="2"/>
                  </a:lnTo>
                  <a:lnTo>
                    <a:pt x="6" y="0"/>
                  </a:lnTo>
                  <a:lnTo>
                    <a:pt x="10" y="0"/>
                  </a:lnTo>
                  <a:lnTo>
                    <a:pt x="12" y="0"/>
                  </a:lnTo>
                  <a:lnTo>
                    <a:pt x="12" y="0"/>
                  </a:lnTo>
                  <a:lnTo>
                    <a:pt x="16" y="4"/>
                  </a:lnTo>
                  <a:lnTo>
                    <a:pt x="16" y="6"/>
                  </a:lnTo>
                  <a:lnTo>
                    <a:pt x="18" y="10"/>
                  </a:lnTo>
                  <a:lnTo>
                    <a:pt x="16" y="12"/>
                  </a:lnTo>
                  <a:lnTo>
                    <a:pt x="16" y="12"/>
                  </a:lnTo>
                  <a:lnTo>
                    <a:pt x="14" y="16"/>
                  </a:lnTo>
                  <a:lnTo>
                    <a:pt x="12" y="16"/>
                  </a:lnTo>
                  <a:lnTo>
                    <a:pt x="8" y="18"/>
                  </a:lnTo>
                  <a:lnTo>
                    <a:pt x="4" y="16"/>
                  </a:lnTo>
                  <a:lnTo>
                    <a:pt x="4" y="16"/>
                  </a:lnTo>
                  <a:lnTo>
                    <a:pt x="2" y="14"/>
                  </a:lnTo>
                  <a:lnTo>
                    <a:pt x="0" y="12"/>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39" name="Freeform 143"/>
            <p:cNvSpPr>
              <a:spLocks/>
            </p:cNvSpPr>
            <p:nvPr/>
          </p:nvSpPr>
          <p:spPr bwMode="auto">
            <a:xfrm>
              <a:off x="1738" y="722"/>
              <a:ext cx="16" cy="16"/>
            </a:xfrm>
            <a:custGeom>
              <a:avLst/>
              <a:gdLst>
                <a:gd name="T0" fmla="*/ 0 w 16"/>
                <a:gd name="T1" fmla="*/ 4 h 16"/>
                <a:gd name="T2" fmla="*/ 0 w 16"/>
                <a:gd name="T3" fmla="*/ 4 h 16"/>
                <a:gd name="T4" fmla="*/ 2 w 16"/>
                <a:gd name="T5" fmla="*/ 2 h 16"/>
                <a:gd name="T6" fmla="*/ 6 w 16"/>
                <a:gd name="T7" fmla="*/ 0 h 16"/>
                <a:gd name="T8" fmla="*/ 8 w 16"/>
                <a:gd name="T9" fmla="*/ 0 h 16"/>
                <a:gd name="T10" fmla="*/ 12 w 16"/>
                <a:gd name="T11" fmla="*/ 0 h 16"/>
                <a:gd name="T12" fmla="*/ 12 w 16"/>
                <a:gd name="T13" fmla="*/ 0 h 16"/>
                <a:gd name="T14" fmla="*/ 14 w 16"/>
                <a:gd name="T15" fmla="*/ 2 h 16"/>
                <a:gd name="T16" fmla="*/ 16 w 16"/>
                <a:gd name="T17" fmla="*/ 6 h 16"/>
                <a:gd name="T18" fmla="*/ 16 w 16"/>
                <a:gd name="T19" fmla="*/ 8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6 h 16"/>
                <a:gd name="T32" fmla="*/ 4 w 16"/>
                <a:gd name="T33" fmla="*/ 16 h 16"/>
                <a:gd name="T34" fmla="*/ 2 w 16"/>
                <a:gd name="T35" fmla="*/ 14 h 16"/>
                <a:gd name="T36" fmla="*/ 0 w 16"/>
                <a:gd name="T37" fmla="*/ 10 h 16"/>
                <a:gd name="T38" fmla="*/ 0 w 16"/>
                <a:gd name="T39" fmla="*/ 8 h 16"/>
                <a:gd name="T40" fmla="*/ 0 w 16"/>
                <a:gd name="T41" fmla="*/ 4 h 16"/>
                <a:gd name="T42" fmla="*/ 0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0" y="4"/>
                  </a:moveTo>
                  <a:lnTo>
                    <a:pt x="0" y="4"/>
                  </a:lnTo>
                  <a:lnTo>
                    <a:pt x="2" y="2"/>
                  </a:lnTo>
                  <a:lnTo>
                    <a:pt x="6" y="0"/>
                  </a:lnTo>
                  <a:lnTo>
                    <a:pt x="8" y="0"/>
                  </a:lnTo>
                  <a:lnTo>
                    <a:pt x="12" y="0"/>
                  </a:lnTo>
                  <a:lnTo>
                    <a:pt x="12" y="0"/>
                  </a:lnTo>
                  <a:lnTo>
                    <a:pt x="14" y="2"/>
                  </a:lnTo>
                  <a:lnTo>
                    <a:pt x="16" y="6"/>
                  </a:lnTo>
                  <a:lnTo>
                    <a:pt x="16" y="8"/>
                  </a:lnTo>
                  <a:lnTo>
                    <a:pt x="16" y="12"/>
                  </a:lnTo>
                  <a:lnTo>
                    <a:pt x="16" y="12"/>
                  </a:lnTo>
                  <a:lnTo>
                    <a:pt x="14" y="14"/>
                  </a:lnTo>
                  <a:lnTo>
                    <a:pt x="10" y="16"/>
                  </a:lnTo>
                  <a:lnTo>
                    <a:pt x="8" y="16"/>
                  </a:lnTo>
                  <a:lnTo>
                    <a:pt x="4" y="16"/>
                  </a:lnTo>
                  <a:lnTo>
                    <a:pt x="4" y="16"/>
                  </a:lnTo>
                  <a:lnTo>
                    <a:pt x="2" y="14"/>
                  </a:lnTo>
                  <a:lnTo>
                    <a:pt x="0" y="10"/>
                  </a:lnTo>
                  <a:lnTo>
                    <a:pt x="0" y="8"/>
                  </a:lnTo>
                  <a:lnTo>
                    <a:pt x="0" y="4"/>
                  </a:lnTo>
                  <a:lnTo>
                    <a:pt x="0" y="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0" name="Freeform 144"/>
            <p:cNvSpPr>
              <a:spLocks/>
            </p:cNvSpPr>
            <p:nvPr/>
          </p:nvSpPr>
          <p:spPr bwMode="auto">
            <a:xfrm>
              <a:off x="1672" y="766"/>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1" name="Freeform 145"/>
            <p:cNvSpPr>
              <a:spLocks/>
            </p:cNvSpPr>
            <p:nvPr/>
          </p:nvSpPr>
          <p:spPr bwMode="auto">
            <a:xfrm>
              <a:off x="1716" y="784"/>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2" name="Freeform 146"/>
            <p:cNvSpPr>
              <a:spLocks/>
            </p:cNvSpPr>
            <p:nvPr/>
          </p:nvSpPr>
          <p:spPr bwMode="auto">
            <a:xfrm>
              <a:off x="1670" y="764"/>
              <a:ext cx="16" cy="16"/>
            </a:xfrm>
            <a:custGeom>
              <a:avLst/>
              <a:gdLst>
                <a:gd name="T0" fmla="*/ 2 w 16"/>
                <a:gd name="T1" fmla="*/ 4 h 16"/>
                <a:gd name="T2" fmla="*/ 2 w 16"/>
                <a:gd name="T3" fmla="*/ 4 h 16"/>
                <a:gd name="T4" fmla="*/ 4 w 16"/>
                <a:gd name="T5" fmla="*/ 2 h 16"/>
                <a:gd name="T6" fmla="*/ 6 w 16"/>
                <a:gd name="T7" fmla="*/ 0 h 16"/>
                <a:gd name="T8" fmla="*/ 10 w 16"/>
                <a:gd name="T9" fmla="*/ 0 h 16"/>
                <a:gd name="T10" fmla="*/ 12 w 16"/>
                <a:gd name="T11" fmla="*/ 2 h 16"/>
                <a:gd name="T12" fmla="*/ 12 w 16"/>
                <a:gd name="T13" fmla="*/ 2 h 16"/>
                <a:gd name="T14" fmla="*/ 14 w 16"/>
                <a:gd name="T15" fmla="*/ 4 h 16"/>
                <a:gd name="T16" fmla="*/ 16 w 16"/>
                <a:gd name="T17" fmla="*/ 6 h 16"/>
                <a:gd name="T18" fmla="*/ 16 w 16"/>
                <a:gd name="T19" fmla="*/ 10 h 16"/>
                <a:gd name="T20" fmla="*/ 16 w 16"/>
                <a:gd name="T21" fmla="*/ 12 h 16"/>
                <a:gd name="T22" fmla="*/ 16 w 16"/>
                <a:gd name="T23" fmla="*/ 12 h 16"/>
                <a:gd name="T24" fmla="*/ 14 w 16"/>
                <a:gd name="T25" fmla="*/ 14 h 16"/>
                <a:gd name="T26" fmla="*/ 10 w 16"/>
                <a:gd name="T27" fmla="*/ 16 h 16"/>
                <a:gd name="T28" fmla="*/ 8 w 16"/>
                <a:gd name="T29" fmla="*/ 16 h 16"/>
                <a:gd name="T30" fmla="*/ 4 w 16"/>
                <a:gd name="T31" fmla="*/ 14 h 16"/>
                <a:gd name="T32" fmla="*/ 4 w 16"/>
                <a:gd name="T33" fmla="*/ 14 h 16"/>
                <a:gd name="T34" fmla="*/ 2 w 16"/>
                <a:gd name="T35" fmla="*/ 12 h 16"/>
                <a:gd name="T36" fmla="*/ 0 w 16"/>
                <a:gd name="T37" fmla="*/ 10 h 16"/>
                <a:gd name="T38" fmla="*/ 0 w 16"/>
                <a:gd name="T39" fmla="*/ 6 h 16"/>
                <a:gd name="T40" fmla="*/ 2 w 16"/>
                <a:gd name="T41" fmla="*/ 4 h 16"/>
                <a:gd name="T42" fmla="*/ 2 w 16"/>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2" y="4"/>
                  </a:moveTo>
                  <a:lnTo>
                    <a:pt x="2" y="4"/>
                  </a:lnTo>
                  <a:lnTo>
                    <a:pt x="4" y="2"/>
                  </a:lnTo>
                  <a:lnTo>
                    <a:pt x="6" y="0"/>
                  </a:lnTo>
                  <a:lnTo>
                    <a:pt x="10" y="0"/>
                  </a:lnTo>
                  <a:lnTo>
                    <a:pt x="12" y="2"/>
                  </a:lnTo>
                  <a:lnTo>
                    <a:pt x="12" y="2"/>
                  </a:lnTo>
                  <a:lnTo>
                    <a:pt x="14" y="4"/>
                  </a:lnTo>
                  <a:lnTo>
                    <a:pt x="16" y="6"/>
                  </a:lnTo>
                  <a:lnTo>
                    <a:pt x="16" y="10"/>
                  </a:lnTo>
                  <a:lnTo>
                    <a:pt x="16" y="12"/>
                  </a:lnTo>
                  <a:lnTo>
                    <a:pt x="16" y="12"/>
                  </a:lnTo>
                  <a:lnTo>
                    <a:pt x="14" y="14"/>
                  </a:lnTo>
                  <a:lnTo>
                    <a:pt x="10" y="16"/>
                  </a:lnTo>
                  <a:lnTo>
                    <a:pt x="8" y="16"/>
                  </a:lnTo>
                  <a:lnTo>
                    <a:pt x="4" y="14"/>
                  </a:lnTo>
                  <a:lnTo>
                    <a:pt x="4" y="14"/>
                  </a:lnTo>
                  <a:lnTo>
                    <a:pt x="2" y="12"/>
                  </a:lnTo>
                  <a:lnTo>
                    <a:pt x="0" y="10"/>
                  </a:lnTo>
                  <a:lnTo>
                    <a:pt x="0" y="6"/>
                  </a:lnTo>
                  <a:lnTo>
                    <a:pt x="2" y="4"/>
                  </a:lnTo>
                  <a:lnTo>
                    <a:pt x="2"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3" name="Freeform 147"/>
            <p:cNvSpPr>
              <a:spLocks/>
            </p:cNvSpPr>
            <p:nvPr/>
          </p:nvSpPr>
          <p:spPr bwMode="auto">
            <a:xfrm>
              <a:off x="1714" y="782"/>
              <a:ext cx="14" cy="16"/>
            </a:xfrm>
            <a:custGeom>
              <a:avLst/>
              <a:gdLst>
                <a:gd name="T0" fmla="*/ 0 w 14"/>
                <a:gd name="T1" fmla="*/ 4 h 16"/>
                <a:gd name="T2" fmla="*/ 0 w 14"/>
                <a:gd name="T3" fmla="*/ 4 h 16"/>
                <a:gd name="T4" fmla="*/ 2 w 14"/>
                <a:gd name="T5" fmla="*/ 2 h 16"/>
                <a:gd name="T6" fmla="*/ 4 w 14"/>
                <a:gd name="T7" fmla="*/ 0 h 16"/>
                <a:gd name="T8" fmla="*/ 8 w 14"/>
                <a:gd name="T9" fmla="*/ 0 h 16"/>
                <a:gd name="T10" fmla="*/ 10 w 14"/>
                <a:gd name="T11" fmla="*/ 2 h 16"/>
                <a:gd name="T12" fmla="*/ 10 w 14"/>
                <a:gd name="T13" fmla="*/ 2 h 16"/>
                <a:gd name="T14" fmla="*/ 14 w 14"/>
                <a:gd name="T15" fmla="*/ 4 h 16"/>
                <a:gd name="T16" fmla="*/ 14 w 14"/>
                <a:gd name="T17" fmla="*/ 6 h 16"/>
                <a:gd name="T18" fmla="*/ 14 w 14"/>
                <a:gd name="T19" fmla="*/ 10 h 16"/>
                <a:gd name="T20" fmla="*/ 14 w 14"/>
                <a:gd name="T21" fmla="*/ 12 h 16"/>
                <a:gd name="T22" fmla="*/ 14 w 14"/>
                <a:gd name="T23" fmla="*/ 12 h 16"/>
                <a:gd name="T24" fmla="*/ 12 w 14"/>
                <a:gd name="T25" fmla="*/ 14 h 16"/>
                <a:gd name="T26" fmla="*/ 8 w 14"/>
                <a:gd name="T27" fmla="*/ 16 h 16"/>
                <a:gd name="T28" fmla="*/ 6 w 14"/>
                <a:gd name="T29" fmla="*/ 16 h 16"/>
                <a:gd name="T30" fmla="*/ 2 w 14"/>
                <a:gd name="T31" fmla="*/ 16 h 16"/>
                <a:gd name="T32" fmla="*/ 2 w 14"/>
                <a:gd name="T33" fmla="*/ 16 h 16"/>
                <a:gd name="T34" fmla="*/ 0 w 14"/>
                <a:gd name="T35" fmla="*/ 14 h 16"/>
                <a:gd name="T36" fmla="*/ 0 w 14"/>
                <a:gd name="T37" fmla="*/ 10 h 16"/>
                <a:gd name="T38" fmla="*/ 0 w 14"/>
                <a:gd name="T39" fmla="*/ 8 h 16"/>
                <a:gd name="T40" fmla="*/ 0 w 14"/>
                <a:gd name="T41" fmla="*/ 4 h 16"/>
                <a:gd name="T42" fmla="*/ 0 w 14"/>
                <a:gd name="T4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6">
                  <a:moveTo>
                    <a:pt x="0" y="4"/>
                  </a:moveTo>
                  <a:lnTo>
                    <a:pt x="0" y="4"/>
                  </a:lnTo>
                  <a:lnTo>
                    <a:pt x="2" y="2"/>
                  </a:lnTo>
                  <a:lnTo>
                    <a:pt x="4" y="0"/>
                  </a:lnTo>
                  <a:lnTo>
                    <a:pt x="8" y="0"/>
                  </a:lnTo>
                  <a:lnTo>
                    <a:pt x="10" y="2"/>
                  </a:lnTo>
                  <a:lnTo>
                    <a:pt x="10" y="2"/>
                  </a:lnTo>
                  <a:lnTo>
                    <a:pt x="14" y="4"/>
                  </a:lnTo>
                  <a:lnTo>
                    <a:pt x="14" y="6"/>
                  </a:lnTo>
                  <a:lnTo>
                    <a:pt x="14" y="10"/>
                  </a:lnTo>
                  <a:lnTo>
                    <a:pt x="14" y="12"/>
                  </a:lnTo>
                  <a:lnTo>
                    <a:pt x="14" y="12"/>
                  </a:lnTo>
                  <a:lnTo>
                    <a:pt x="12" y="14"/>
                  </a:lnTo>
                  <a:lnTo>
                    <a:pt x="8" y="16"/>
                  </a:lnTo>
                  <a:lnTo>
                    <a:pt x="6" y="16"/>
                  </a:lnTo>
                  <a:lnTo>
                    <a:pt x="2" y="16"/>
                  </a:lnTo>
                  <a:lnTo>
                    <a:pt x="2" y="16"/>
                  </a:lnTo>
                  <a:lnTo>
                    <a:pt x="0" y="14"/>
                  </a:lnTo>
                  <a:lnTo>
                    <a:pt x="0" y="10"/>
                  </a:lnTo>
                  <a:lnTo>
                    <a:pt x="0" y="8"/>
                  </a:lnTo>
                  <a:lnTo>
                    <a:pt x="0" y="4"/>
                  </a:lnTo>
                  <a:lnTo>
                    <a:pt x="0" y="4"/>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4" name="Freeform 148"/>
            <p:cNvSpPr>
              <a:spLocks/>
            </p:cNvSpPr>
            <p:nvPr/>
          </p:nvSpPr>
          <p:spPr bwMode="auto">
            <a:xfrm>
              <a:off x="1394" y="846"/>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solidFill>
              <a:srgbClr val="A570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5" name="Freeform 149"/>
            <p:cNvSpPr>
              <a:spLocks/>
            </p:cNvSpPr>
            <p:nvPr/>
          </p:nvSpPr>
          <p:spPr bwMode="auto">
            <a:xfrm>
              <a:off x="1392" y="844"/>
              <a:ext cx="16" cy="16"/>
            </a:xfrm>
            <a:custGeom>
              <a:avLst/>
              <a:gdLst>
                <a:gd name="T0" fmla="*/ 4 w 16"/>
                <a:gd name="T1" fmla="*/ 0 h 16"/>
                <a:gd name="T2" fmla="*/ 4 w 16"/>
                <a:gd name="T3" fmla="*/ 0 h 16"/>
                <a:gd name="T4" fmla="*/ 8 w 16"/>
                <a:gd name="T5" fmla="*/ 0 h 16"/>
                <a:gd name="T6" fmla="*/ 10 w 16"/>
                <a:gd name="T7" fmla="*/ 0 h 16"/>
                <a:gd name="T8" fmla="*/ 12 w 16"/>
                <a:gd name="T9" fmla="*/ 2 h 16"/>
                <a:gd name="T10" fmla="*/ 14 w 16"/>
                <a:gd name="T11" fmla="*/ 4 h 16"/>
                <a:gd name="T12" fmla="*/ 14 w 16"/>
                <a:gd name="T13" fmla="*/ 4 h 16"/>
                <a:gd name="T14" fmla="*/ 16 w 16"/>
                <a:gd name="T15" fmla="*/ 6 h 16"/>
                <a:gd name="T16" fmla="*/ 16 w 16"/>
                <a:gd name="T17" fmla="*/ 10 h 16"/>
                <a:gd name="T18" fmla="*/ 14 w 16"/>
                <a:gd name="T19" fmla="*/ 12 h 16"/>
                <a:gd name="T20" fmla="*/ 12 w 16"/>
                <a:gd name="T21" fmla="*/ 14 h 16"/>
                <a:gd name="T22" fmla="*/ 12 w 16"/>
                <a:gd name="T23" fmla="*/ 14 h 16"/>
                <a:gd name="T24" fmla="*/ 8 w 16"/>
                <a:gd name="T25" fmla="*/ 16 h 16"/>
                <a:gd name="T26" fmla="*/ 6 w 16"/>
                <a:gd name="T27" fmla="*/ 16 h 16"/>
                <a:gd name="T28" fmla="*/ 2 w 16"/>
                <a:gd name="T29" fmla="*/ 14 h 16"/>
                <a:gd name="T30" fmla="*/ 0 w 16"/>
                <a:gd name="T31" fmla="*/ 12 h 16"/>
                <a:gd name="T32" fmla="*/ 0 w 16"/>
                <a:gd name="T33" fmla="*/ 12 h 16"/>
                <a:gd name="T34" fmla="*/ 0 w 16"/>
                <a:gd name="T35" fmla="*/ 8 h 16"/>
                <a:gd name="T36" fmla="*/ 0 w 16"/>
                <a:gd name="T37" fmla="*/ 6 h 16"/>
                <a:gd name="T38" fmla="*/ 2 w 16"/>
                <a:gd name="T39" fmla="*/ 2 h 16"/>
                <a:gd name="T40" fmla="*/ 4 w 16"/>
                <a:gd name="T41" fmla="*/ 0 h 16"/>
                <a:gd name="T42" fmla="*/ 4 w 16"/>
                <a:gd name="T4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4" y="0"/>
                  </a:moveTo>
                  <a:lnTo>
                    <a:pt x="4" y="0"/>
                  </a:lnTo>
                  <a:lnTo>
                    <a:pt x="8" y="0"/>
                  </a:lnTo>
                  <a:lnTo>
                    <a:pt x="10" y="0"/>
                  </a:lnTo>
                  <a:lnTo>
                    <a:pt x="12" y="2"/>
                  </a:lnTo>
                  <a:lnTo>
                    <a:pt x="14" y="4"/>
                  </a:lnTo>
                  <a:lnTo>
                    <a:pt x="14" y="4"/>
                  </a:lnTo>
                  <a:lnTo>
                    <a:pt x="16" y="6"/>
                  </a:lnTo>
                  <a:lnTo>
                    <a:pt x="16" y="10"/>
                  </a:lnTo>
                  <a:lnTo>
                    <a:pt x="14" y="12"/>
                  </a:lnTo>
                  <a:lnTo>
                    <a:pt x="12" y="14"/>
                  </a:lnTo>
                  <a:lnTo>
                    <a:pt x="12" y="14"/>
                  </a:lnTo>
                  <a:lnTo>
                    <a:pt x="8" y="16"/>
                  </a:lnTo>
                  <a:lnTo>
                    <a:pt x="6" y="16"/>
                  </a:lnTo>
                  <a:lnTo>
                    <a:pt x="2" y="14"/>
                  </a:lnTo>
                  <a:lnTo>
                    <a:pt x="0" y="12"/>
                  </a:lnTo>
                  <a:lnTo>
                    <a:pt x="0" y="12"/>
                  </a:lnTo>
                  <a:lnTo>
                    <a:pt x="0" y="8"/>
                  </a:lnTo>
                  <a:lnTo>
                    <a:pt x="0" y="6"/>
                  </a:lnTo>
                  <a:lnTo>
                    <a:pt x="2" y="2"/>
                  </a:lnTo>
                  <a:lnTo>
                    <a:pt x="4" y="0"/>
                  </a:lnTo>
                  <a:lnTo>
                    <a:pt x="4" y="0"/>
                  </a:lnTo>
                  <a:close/>
                </a:path>
              </a:pathLst>
            </a:custGeom>
            <a:noFill/>
            <a:ln w="6350">
              <a:solidFill>
                <a:srgbClr val="811788"/>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
        <p:nvSpPr>
          <p:cNvPr id="4246" name="Line 150"/>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7" name="Freeform 151"/>
          <p:cNvSpPr>
            <a:spLocks/>
          </p:cNvSpPr>
          <p:nvPr/>
        </p:nvSpPr>
        <p:spPr bwMode="auto">
          <a:xfrm>
            <a:off x="4067175" y="514354"/>
            <a:ext cx="4433888" cy="549275"/>
          </a:xfrm>
          <a:custGeom>
            <a:avLst/>
            <a:gdLst>
              <a:gd name="T0" fmla="*/ 2735 w 2793"/>
              <a:gd name="T1" fmla="*/ 346 h 346"/>
              <a:gd name="T2" fmla="*/ 2767 w 2793"/>
              <a:gd name="T3" fmla="*/ 304 h 346"/>
              <a:gd name="T4" fmla="*/ 2787 w 2793"/>
              <a:gd name="T5" fmla="*/ 254 h 346"/>
              <a:gd name="T6" fmla="*/ 2791 w 2793"/>
              <a:gd name="T7" fmla="*/ 234 h 346"/>
              <a:gd name="T8" fmla="*/ 2793 w 2793"/>
              <a:gd name="T9" fmla="*/ 194 h 346"/>
              <a:gd name="T10" fmla="*/ 2787 w 2793"/>
              <a:gd name="T11" fmla="*/ 154 h 346"/>
              <a:gd name="T12" fmla="*/ 2775 w 2793"/>
              <a:gd name="T13" fmla="*/ 118 h 346"/>
              <a:gd name="T14" fmla="*/ 2755 w 2793"/>
              <a:gd name="T15" fmla="*/ 84 h 346"/>
              <a:gd name="T16" fmla="*/ 2729 w 2793"/>
              <a:gd name="T17" fmla="*/ 54 h 346"/>
              <a:gd name="T18" fmla="*/ 2697 w 2793"/>
              <a:gd name="T19" fmla="*/ 30 h 346"/>
              <a:gd name="T20" fmla="*/ 2661 w 2793"/>
              <a:gd name="T21" fmla="*/ 12 h 346"/>
              <a:gd name="T22" fmla="*/ 2641 w 2793"/>
              <a:gd name="T23" fmla="*/ 6 h 346"/>
              <a:gd name="T24" fmla="*/ 2601 w 2793"/>
              <a:gd name="T25" fmla="*/ 0 h 346"/>
              <a:gd name="T26" fmla="*/ 2561 w 2793"/>
              <a:gd name="T27" fmla="*/ 2 h 346"/>
              <a:gd name="T28" fmla="*/ 2523 w 2793"/>
              <a:gd name="T29" fmla="*/ 12 h 346"/>
              <a:gd name="T30" fmla="*/ 2487 w 2793"/>
              <a:gd name="T31" fmla="*/ 28 h 346"/>
              <a:gd name="T32" fmla="*/ 2455 w 2793"/>
              <a:gd name="T33" fmla="*/ 50 h 346"/>
              <a:gd name="T34" fmla="*/ 2429 w 2793"/>
              <a:gd name="T35" fmla="*/ 80 h 346"/>
              <a:gd name="T36" fmla="*/ 2407 w 2793"/>
              <a:gd name="T37" fmla="*/ 114 h 346"/>
              <a:gd name="T38" fmla="*/ 2393 w 2793"/>
              <a:gd name="T39" fmla="*/ 152 h 346"/>
              <a:gd name="T40" fmla="*/ 2387 w 2793"/>
              <a:gd name="T41" fmla="*/ 180 h 346"/>
              <a:gd name="T42" fmla="*/ 2389 w 2793"/>
              <a:gd name="T43" fmla="*/ 234 h 346"/>
              <a:gd name="T44" fmla="*/ 2395 w 2793"/>
              <a:gd name="T45" fmla="*/ 262 h 346"/>
              <a:gd name="T46" fmla="*/ 2395 w 2793"/>
              <a:gd name="T47" fmla="*/ 284 h 346"/>
              <a:gd name="T48" fmla="*/ 2391 w 2793"/>
              <a:gd name="T49" fmla="*/ 292 h 346"/>
              <a:gd name="T50" fmla="*/ 2383 w 2793"/>
              <a:gd name="T51" fmla="*/ 296 h 346"/>
              <a:gd name="T52" fmla="*/ 2371 w 2793"/>
              <a:gd name="T53" fmla="*/ 304 h 346"/>
              <a:gd name="T54" fmla="*/ 2357 w 2793"/>
              <a:gd name="T55" fmla="*/ 306 h 346"/>
              <a:gd name="T56" fmla="*/ 2343 w 2793"/>
              <a:gd name="T57" fmla="*/ 306 h 346"/>
              <a:gd name="T58" fmla="*/ 2319 w 2793"/>
              <a:gd name="T59" fmla="*/ 304 h 346"/>
              <a:gd name="T60" fmla="*/ 2191 w 2793"/>
              <a:gd name="T61" fmla="*/ 276 h 346"/>
              <a:gd name="T62" fmla="*/ 2077 w 2793"/>
              <a:gd name="T63" fmla="*/ 248 h 346"/>
              <a:gd name="T64" fmla="*/ 1959 w 2793"/>
              <a:gd name="T65" fmla="*/ 220 h 346"/>
              <a:gd name="T66" fmla="*/ 1789 w 2793"/>
              <a:gd name="T67" fmla="*/ 186 h 346"/>
              <a:gd name="T68" fmla="*/ 1621 w 2793"/>
              <a:gd name="T69" fmla="*/ 160 h 346"/>
              <a:gd name="T70" fmla="*/ 1453 w 2793"/>
              <a:gd name="T71" fmla="*/ 146 h 346"/>
              <a:gd name="T72" fmla="*/ 1281 w 2793"/>
              <a:gd name="T73" fmla="*/ 144 h 346"/>
              <a:gd name="T74" fmla="*/ 1228 w 2793"/>
              <a:gd name="T75" fmla="*/ 144 h 346"/>
              <a:gd name="T76" fmla="*/ 1178 w 2793"/>
              <a:gd name="T77" fmla="*/ 142 h 346"/>
              <a:gd name="T78" fmla="*/ 1116 w 2793"/>
              <a:gd name="T79" fmla="*/ 132 h 346"/>
              <a:gd name="T80" fmla="*/ 1006 w 2793"/>
              <a:gd name="T81" fmla="*/ 128 h 346"/>
              <a:gd name="T82" fmla="*/ 854 w 2793"/>
              <a:gd name="T83" fmla="*/ 140 h 346"/>
              <a:gd name="T84" fmla="*/ 738 w 2793"/>
              <a:gd name="T85" fmla="*/ 148 h 346"/>
              <a:gd name="T86" fmla="*/ 688 w 2793"/>
              <a:gd name="T87" fmla="*/ 152 h 346"/>
              <a:gd name="T88" fmla="*/ 590 w 2793"/>
              <a:gd name="T89" fmla="*/ 166 h 346"/>
              <a:gd name="T90" fmla="*/ 442 w 2793"/>
              <a:gd name="T91" fmla="*/ 194 h 346"/>
              <a:gd name="T92" fmla="*/ 340 w 2793"/>
              <a:gd name="T93" fmla="*/ 210 h 346"/>
              <a:gd name="T94" fmla="*/ 330 w 2793"/>
              <a:gd name="T95" fmla="*/ 212 h 346"/>
              <a:gd name="T96" fmla="*/ 298 w 2793"/>
              <a:gd name="T97" fmla="*/ 228 h 346"/>
              <a:gd name="T98" fmla="*/ 268 w 2793"/>
              <a:gd name="T99" fmla="*/ 242 h 346"/>
              <a:gd name="T100" fmla="*/ 256 w 2793"/>
              <a:gd name="T101" fmla="*/ 246 h 346"/>
              <a:gd name="T102" fmla="*/ 210 w 2793"/>
              <a:gd name="T103" fmla="*/ 254 h 346"/>
              <a:gd name="T104" fmla="*/ 164 w 2793"/>
              <a:gd name="T105" fmla="*/ 270 h 346"/>
              <a:gd name="T106" fmla="*/ 96 w 2793"/>
              <a:gd name="T107" fmla="*/ 290 h 346"/>
              <a:gd name="T108" fmla="*/ 74 w 2793"/>
              <a:gd name="T109" fmla="*/ 294 h 346"/>
              <a:gd name="T110" fmla="*/ 34 w 2793"/>
              <a:gd name="T111" fmla="*/ 300 h 346"/>
              <a:gd name="T112" fmla="*/ 22 w 2793"/>
              <a:gd name="T113" fmla="*/ 298 h 346"/>
              <a:gd name="T114" fmla="*/ 12 w 2793"/>
              <a:gd name="T115" fmla="*/ 292 h 346"/>
              <a:gd name="T116" fmla="*/ 4 w 2793"/>
              <a:gd name="T117" fmla="*/ 278 h 346"/>
              <a:gd name="T118" fmla="*/ 0 w 2793"/>
              <a:gd name="T119" fmla="*/ 26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3" h="346">
                <a:moveTo>
                  <a:pt x="2735" y="346"/>
                </a:moveTo>
                <a:lnTo>
                  <a:pt x="2735" y="346"/>
                </a:lnTo>
                <a:lnTo>
                  <a:pt x="2751" y="326"/>
                </a:lnTo>
                <a:lnTo>
                  <a:pt x="2767" y="304"/>
                </a:lnTo>
                <a:lnTo>
                  <a:pt x="2779" y="280"/>
                </a:lnTo>
                <a:lnTo>
                  <a:pt x="2787" y="254"/>
                </a:lnTo>
                <a:lnTo>
                  <a:pt x="2787" y="254"/>
                </a:lnTo>
                <a:lnTo>
                  <a:pt x="2791" y="234"/>
                </a:lnTo>
                <a:lnTo>
                  <a:pt x="2793" y="214"/>
                </a:lnTo>
                <a:lnTo>
                  <a:pt x="2793" y="194"/>
                </a:lnTo>
                <a:lnTo>
                  <a:pt x="2791" y="174"/>
                </a:lnTo>
                <a:lnTo>
                  <a:pt x="2787" y="154"/>
                </a:lnTo>
                <a:lnTo>
                  <a:pt x="2781" y="136"/>
                </a:lnTo>
                <a:lnTo>
                  <a:pt x="2775" y="118"/>
                </a:lnTo>
                <a:lnTo>
                  <a:pt x="2765" y="100"/>
                </a:lnTo>
                <a:lnTo>
                  <a:pt x="2755" y="84"/>
                </a:lnTo>
                <a:lnTo>
                  <a:pt x="2743" y="68"/>
                </a:lnTo>
                <a:lnTo>
                  <a:pt x="2729" y="54"/>
                </a:lnTo>
                <a:lnTo>
                  <a:pt x="2713" y="42"/>
                </a:lnTo>
                <a:lnTo>
                  <a:pt x="2697" y="30"/>
                </a:lnTo>
                <a:lnTo>
                  <a:pt x="2679" y="20"/>
                </a:lnTo>
                <a:lnTo>
                  <a:pt x="2661" y="12"/>
                </a:lnTo>
                <a:lnTo>
                  <a:pt x="2641" y="6"/>
                </a:lnTo>
                <a:lnTo>
                  <a:pt x="2641" y="6"/>
                </a:lnTo>
                <a:lnTo>
                  <a:pt x="2621" y="2"/>
                </a:lnTo>
                <a:lnTo>
                  <a:pt x="2601" y="0"/>
                </a:lnTo>
                <a:lnTo>
                  <a:pt x="2581" y="0"/>
                </a:lnTo>
                <a:lnTo>
                  <a:pt x="2561" y="2"/>
                </a:lnTo>
                <a:lnTo>
                  <a:pt x="2541" y="6"/>
                </a:lnTo>
                <a:lnTo>
                  <a:pt x="2523" y="12"/>
                </a:lnTo>
                <a:lnTo>
                  <a:pt x="2503" y="18"/>
                </a:lnTo>
                <a:lnTo>
                  <a:pt x="2487" y="28"/>
                </a:lnTo>
                <a:lnTo>
                  <a:pt x="2471" y="38"/>
                </a:lnTo>
                <a:lnTo>
                  <a:pt x="2455" y="50"/>
                </a:lnTo>
                <a:lnTo>
                  <a:pt x="2441" y="64"/>
                </a:lnTo>
                <a:lnTo>
                  <a:pt x="2429" y="80"/>
                </a:lnTo>
                <a:lnTo>
                  <a:pt x="2417" y="96"/>
                </a:lnTo>
                <a:lnTo>
                  <a:pt x="2407" y="114"/>
                </a:lnTo>
                <a:lnTo>
                  <a:pt x="2399" y="132"/>
                </a:lnTo>
                <a:lnTo>
                  <a:pt x="2393" y="152"/>
                </a:lnTo>
                <a:lnTo>
                  <a:pt x="2393" y="152"/>
                </a:lnTo>
                <a:lnTo>
                  <a:pt x="2387" y="180"/>
                </a:lnTo>
                <a:lnTo>
                  <a:pt x="2387" y="208"/>
                </a:lnTo>
                <a:lnTo>
                  <a:pt x="2389" y="234"/>
                </a:lnTo>
                <a:lnTo>
                  <a:pt x="2395" y="262"/>
                </a:lnTo>
                <a:lnTo>
                  <a:pt x="2395" y="262"/>
                </a:lnTo>
                <a:lnTo>
                  <a:pt x="2397" y="274"/>
                </a:lnTo>
                <a:lnTo>
                  <a:pt x="2395" y="284"/>
                </a:lnTo>
                <a:lnTo>
                  <a:pt x="2395" y="284"/>
                </a:lnTo>
                <a:lnTo>
                  <a:pt x="2391" y="292"/>
                </a:lnTo>
                <a:lnTo>
                  <a:pt x="2383" y="296"/>
                </a:lnTo>
                <a:lnTo>
                  <a:pt x="2383" y="296"/>
                </a:lnTo>
                <a:lnTo>
                  <a:pt x="2379" y="300"/>
                </a:lnTo>
                <a:lnTo>
                  <a:pt x="2371" y="304"/>
                </a:lnTo>
                <a:lnTo>
                  <a:pt x="2371" y="304"/>
                </a:lnTo>
                <a:lnTo>
                  <a:pt x="2357" y="306"/>
                </a:lnTo>
                <a:lnTo>
                  <a:pt x="2343" y="306"/>
                </a:lnTo>
                <a:lnTo>
                  <a:pt x="2343" y="306"/>
                </a:lnTo>
                <a:lnTo>
                  <a:pt x="2319" y="304"/>
                </a:lnTo>
                <a:lnTo>
                  <a:pt x="2319" y="304"/>
                </a:lnTo>
                <a:lnTo>
                  <a:pt x="2255" y="290"/>
                </a:lnTo>
                <a:lnTo>
                  <a:pt x="2191" y="276"/>
                </a:lnTo>
                <a:lnTo>
                  <a:pt x="2191" y="276"/>
                </a:lnTo>
                <a:lnTo>
                  <a:pt x="2077" y="248"/>
                </a:lnTo>
                <a:lnTo>
                  <a:pt x="1959" y="220"/>
                </a:lnTo>
                <a:lnTo>
                  <a:pt x="1959" y="220"/>
                </a:lnTo>
                <a:lnTo>
                  <a:pt x="1875" y="202"/>
                </a:lnTo>
                <a:lnTo>
                  <a:pt x="1789" y="186"/>
                </a:lnTo>
                <a:lnTo>
                  <a:pt x="1705" y="172"/>
                </a:lnTo>
                <a:lnTo>
                  <a:pt x="1621" y="160"/>
                </a:lnTo>
                <a:lnTo>
                  <a:pt x="1537" y="152"/>
                </a:lnTo>
                <a:lnTo>
                  <a:pt x="1453" y="146"/>
                </a:lnTo>
                <a:lnTo>
                  <a:pt x="1367" y="144"/>
                </a:lnTo>
                <a:lnTo>
                  <a:pt x="1281" y="144"/>
                </a:lnTo>
                <a:lnTo>
                  <a:pt x="1281" y="144"/>
                </a:lnTo>
                <a:lnTo>
                  <a:pt x="1228" y="144"/>
                </a:lnTo>
                <a:lnTo>
                  <a:pt x="1178" y="142"/>
                </a:lnTo>
                <a:lnTo>
                  <a:pt x="1178" y="142"/>
                </a:lnTo>
                <a:lnTo>
                  <a:pt x="1146" y="136"/>
                </a:lnTo>
                <a:lnTo>
                  <a:pt x="1116" y="132"/>
                </a:lnTo>
                <a:lnTo>
                  <a:pt x="1060" y="128"/>
                </a:lnTo>
                <a:lnTo>
                  <a:pt x="1006" y="128"/>
                </a:lnTo>
                <a:lnTo>
                  <a:pt x="956" y="130"/>
                </a:lnTo>
                <a:lnTo>
                  <a:pt x="854" y="140"/>
                </a:lnTo>
                <a:lnTo>
                  <a:pt x="800" y="146"/>
                </a:lnTo>
                <a:lnTo>
                  <a:pt x="738" y="148"/>
                </a:lnTo>
                <a:lnTo>
                  <a:pt x="738" y="148"/>
                </a:lnTo>
                <a:lnTo>
                  <a:pt x="688" y="152"/>
                </a:lnTo>
                <a:lnTo>
                  <a:pt x="638" y="158"/>
                </a:lnTo>
                <a:lnTo>
                  <a:pt x="590" y="166"/>
                </a:lnTo>
                <a:lnTo>
                  <a:pt x="540" y="174"/>
                </a:lnTo>
                <a:lnTo>
                  <a:pt x="442" y="194"/>
                </a:lnTo>
                <a:lnTo>
                  <a:pt x="392" y="202"/>
                </a:lnTo>
                <a:lnTo>
                  <a:pt x="340" y="210"/>
                </a:lnTo>
                <a:lnTo>
                  <a:pt x="340" y="210"/>
                </a:lnTo>
                <a:lnTo>
                  <a:pt x="330" y="212"/>
                </a:lnTo>
                <a:lnTo>
                  <a:pt x="320" y="218"/>
                </a:lnTo>
                <a:lnTo>
                  <a:pt x="298" y="228"/>
                </a:lnTo>
                <a:lnTo>
                  <a:pt x="278" y="238"/>
                </a:lnTo>
                <a:lnTo>
                  <a:pt x="268" y="242"/>
                </a:lnTo>
                <a:lnTo>
                  <a:pt x="256" y="246"/>
                </a:lnTo>
                <a:lnTo>
                  <a:pt x="256" y="246"/>
                </a:lnTo>
                <a:lnTo>
                  <a:pt x="232" y="250"/>
                </a:lnTo>
                <a:lnTo>
                  <a:pt x="210" y="254"/>
                </a:lnTo>
                <a:lnTo>
                  <a:pt x="164" y="270"/>
                </a:lnTo>
                <a:lnTo>
                  <a:pt x="164" y="270"/>
                </a:lnTo>
                <a:lnTo>
                  <a:pt x="120" y="284"/>
                </a:lnTo>
                <a:lnTo>
                  <a:pt x="96" y="290"/>
                </a:lnTo>
                <a:lnTo>
                  <a:pt x="74" y="294"/>
                </a:lnTo>
                <a:lnTo>
                  <a:pt x="74" y="294"/>
                </a:lnTo>
                <a:lnTo>
                  <a:pt x="34" y="300"/>
                </a:lnTo>
                <a:lnTo>
                  <a:pt x="34" y="300"/>
                </a:lnTo>
                <a:lnTo>
                  <a:pt x="28" y="300"/>
                </a:lnTo>
                <a:lnTo>
                  <a:pt x="22" y="298"/>
                </a:lnTo>
                <a:lnTo>
                  <a:pt x="12" y="292"/>
                </a:lnTo>
                <a:lnTo>
                  <a:pt x="12" y="292"/>
                </a:lnTo>
                <a:lnTo>
                  <a:pt x="8" y="286"/>
                </a:lnTo>
                <a:lnTo>
                  <a:pt x="4" y="278"/>
                </a:lnTo>
                <a:lnTo>
                  <a:pt x="2" y="270"/>
                </a:lnTo>
                <a:lnTo>
                  <a:pt x="0" y="262"/>
                </a:lnTo>
              </a:path>
            </a:pathLst>
          </a:custGeom>
          <a:noFill/>
          <a:ln w="25400" cap="flat">
            <a:solidFill>
              <a:srgbClr val="FFFF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8" name="Line 152"/>
          <p:cNvSpPr>
            <a:spLocks noChangeShapeType="1"/>
          </p:cNvSpPr>
          <p:nvPr/>
        </p:nvSpPr>
        <p:spPr bwMode="auto">
          <a:xfrm>
            <a:off x="8189915" y="803276"/>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49" name="Line 153"/>
          <p:cNvSpPr>
            <a:spLocks noChangeShapeType="1"/>
          </p:cNvSpPr>
          <p:nvPr/>
        </p:nvSpPr>
        <p:spPr bwMode="auto">
          <a:xfrm>
            <a:off x="8215315" y="866775"/>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50" name="Line 154"/>
          <p:cNvSpPr>
            <a:spLocks noChangeShapeType="1"/>
          </p:cNvSpPr>
          <p:nvPr/>
        </p:nvSpPr>
        <p:spPr bwMode="auto">
          <a:xfrm>
            <a:off x="8189915" y="850900"/>
            <a:ext cx="1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251" name="Line 155"/>
          <p:cNvSpPr>
            <a:spLocks noChangeShapeType="1"/>
          </p:cNvSpPr>
          <p:nvPr/>
        </p:nvSpPr>
        <p:spPr bwMode="auto">
          <a:xfrm>
            <a:off x="6092827" y="3570291"/>
            <a:ext cx="1588"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10" name="Rectangle 314"/>
          <p:cNvSpPr>
            <a:spLocks noChangeArrowheads="1"/>
          </p:cNvSpPr>
          <p:nvPr/>
        </p:nvSpPr>
        <p:spPr bwMode="auto">
          <a:xfrm>
            <a:off x="4537077" y="1222393"/>
            <a:ext cx="104836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(1)  Viral genome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and reverse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transcriptase</a:t>
            </a:r>
          </a:p>
          <a:p>
            <a:pPr defTabSz="914400" eaLnBrk="0" fontAlgn="base" hangingPunct="0">
              <a:spcBef>
                <a:spcPct val="0"/>
              </a:spcBef>
              <a:spcAft>
                <a:spcPct val="0"/>
              </a:spcAft>
            </a:pPr>
            <a:r>
              <a:rPr lang="en-US" altLang="en-US" sz="1000" b="1" dirty="0">
                <a:solidFill>
                  <a:srgbClr val="000000"/>
                </a:solidFill>
                <a:latin typeface="Arial" panose="020B0604020202020204" pitchFamily="34" charset="0"/>
              </a:rPr>
              <a:t>       enter cell.</a:t>
            </a:r>
            <a:endParaRPr lang="en-US" altLang="en-US" sz="2400" dirty="0">
              <a:solidFill>
                <a:srgbClr val="000000"/>
              </a:solidFill>
              <a:latin typeface="Arial" panose="020B0604020202020204" pitchFamily="34" charset="0"/>
            </a:endParaRPr>
          </a:p>
        </p:txBody>
      </p:sp>
      <p:grpSp>
        <p:nvGrpSpPr>
          <p:cNvPr id="4416" name="Group 320"/>
          <p:cNvGrpSpPr>
            <a:grpSpLocks/>
          </p:cNvGrpSpPr>
          <p:nvPr/>
        </p:nvGrpSpPr>
        <p:grpSpPr bwMode="auto">
          <a:xfrm>
            <a:off x="4111627" y="1371600"/>
            <a:ext cx="63500" cy="165100"/>
            <a:chOff x="1630" y="864"/>
            <a:chExt cx="40" cy="104"/>
          </a:xfrm>
        </p:grpSpPr>
        <p:sp>
          <p:nvSpPr>
            <p:cNvPr id="4417" name="Freeform 321"/>
            <p:cNvSpPr>
              <a:spLocks/>
            </p:cNvSpPr>
            <p:nvPr/>
          </p:nvSpPr>
          <p:spPr bwMode="auto">
            <a:xfrm>
              <a:off x="1630" y="886"/>
              <a:ext cx="40" cy="82"/>
            </a:xfrm>
            <a:custGeom>
              <a:avLst/>
              <a:gdLst>
                <a:gd name="T0" fmla="*/ 0 w 40"/>
                <a:gd name="T1" fmla="*/ 4 h 82"/>
                <a:gd name="T2" fmla="*/ 0 w 40"/>
                <a:gd name="T3" fmla="*/ 4 h 82"/>
                <a:gd name="T4" fmla="*/ 12 w 40"/>
                <a:gd name="T5" fmla="*/ 0 h 82"/>
                <a:gd name="T6" fmla="*/ 22 w 40"/>
                <a:gd name="T7" fmla="*/ 0 h 82"/>
                <a:gd name="T8" fmla="*/ 32 w 40"/>
                <a:gd name="T9" fmla="*/ 4 h 82"/>
                <a:gd name="T10" fmla="*/ 36 w 40"/>
                <a:gd name="T11" fmla="*/ 6 h 82"/>
                <a:gd name="T12" fmla="*/ 38 w 40"/>
                <a:gd name="T13" fmla="*/ 10 h 82"/>
                <a:gd name="T14" fmla="*/ 38 w 40"/>
                <a:gd name="T15" fmla="*/ 10 h 82"/>
                <a:gd name="T16" fmla="*/ 40 w 40"/>
                <a:gd name="T17" fmla="*/ 14 h 82"/>
                <a:gd name="T18" fmla="*/ 40 w 40"/>
                <a:gd name="T19" fmla="*/ 20 h 82"/>
                <a:gd name="T20" fmla="*/ 38 w 40"/>
                <a:gd name="T21" fmla="*/ 26 h 82"/>
                <a:gd name="T22" fmla="*/ 30 w 40"/>
                <a:gd name="T23" fmla="*/ 34 h 82"/>
                <a:gd name="T24" fmla="*/ 20 w 40"/>
                <a:gd name="T25" fmla="*/ 40 h 82"/>
                <a:gd name="T26" fmla="*/ 20 w 40"/>
                <a:gd name="T27" fmla="*/ 40 h 82"/>
                <a:gd name="T28" fmla="*/ 10 w 40"/>
                <a:gd name="T29" fmla="*/ 46 h 82"/>
                <a:gd name="T30" fmla="*/ 4 w 40"/>
                <a:gd name="T31" fmla="*/ 54 h 82"/>
                <a:gd name="T32" fmla="*/ 2 w 40"/>
                <a:gd name="T33" fmla="*/ 62 h 82"/>
                <a:gd name="T34" fmla="*/ 2 w 40"/>
                <a:gd name="T35" fmla="*/ 66 h 82"/>
                <a:gd name="T36" fmla="*/ 2 w 40"/>
                <a:gd name="T37" fmla="*/ 72 h 82"/>
                <a:gd name="T38" fmla="*/ 2 w 40"/>
                <a:gd name="T39" fmla="*/ 72 h 82"/>
                <a:gd name="T40" fmla="*/ 8 w 40"/>
                <a:gd name="T41" fmla="*/ 78 h 82"/>
                <a:gd name="T42" fmla="*/ 18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0"/>
                  </a:lnTo>
                  <a:lnTo>
                    <a:pt x="22" y="0"/>
                  </a:lnTo>
                  <a:lnTo>
                    <a:pt x="32" y="4"/>
                  </a:lnTo>
                  <a:lnTo>
                    <a:pt x="36" y="6"/>
                  </a:lnTo>
                  <a:lnTo>
                    <a:pt x="38" y="10"/>
                  </a:lnTo>
                  <a:lnTo>
                    <a:pt x="38" y="10"/>
                  </a:lnTo>
                  <a:lnTo>
                    <a:pt x="40" y="14"/>
                  </a:lnTo>
                  <a:lnTo>
                    <a:pt x="40" y="20"/>
                  </a:lnTo>
                  <a:lnTo>
                    <a:pt x="38" y="26"/>
                  </a:lnTo>
                  <a:lnTo>
                    <a:pt x="30" y="34"/>
                  </a:lnTo>
                  <a:lnTo>
                    <a:pt x="20" y="40"/>
                  </a:lnTo>
                  <a:lnTo>
                    <a:pt x="20" y="40"/>
                  </a:lnTo>
                  <a:lnTo>
                    <a:pt x="10" y="46"/>
                  </a:lnTo>
                  <a:lnTo>
                    <a:pt x="4" y="54"/>
                  </a:lnTo>
                  <a:lnTo>
                    <a:pt x="2" y="62"/>
                  </a:lnTo>
                  <a:lnTo>
                    <a:pt x="2" y="66"/>
                  </a:lnTo>
                  <a:lnTo>
                    <a:pt x="2" y="72"/>
                  </a:lnTo>
                  <a:lnTo>
                    <a:pt x="2" y="72"/>
                  </a:lnTo>
                  <a:lnTo>
                    <a:pt x="8" y="78"/>
                  </a:lnTo>
                  <a:lnTo>
                    <a:pt x="18"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18" name="Freeform 322"/>
            <p:cNvSpPr>
              <a:spLocks/>
            </p:cNvSpPr>
            <p:nvPr/>
          </p:nvSpPr>
          <p:spPr bwMode="auto">
            <a:xfrm>
              <a:off x="1632" y="864"/>
              <a:ext cx="32" cy="36"/>
            </a:xfrm>
            <a:custGeom>
              <a:avLst/>
              <a:gdLst>
                <a:gd name="T0" fmla="*/ 6 w 32"/>
                <a:gd name="T1" fmla="*/ 6 h 36"/>
                <a:gd name="T2" fmla="*/ 6 w 32"/>
                <a:gd name="T3" fmla="*/ 6 h 36"/>
                <a:gd name="T4" fmla="*/ 10 w 32"/>
                <a:gd name="T5" fmla="*/ 2 h 36"/>
                <a:gd name="T6" fmla="*/ 16 w 32"/>
                <a:gd name="T7" fmla="*/ 0 h 36"/>
                <a:gd name="T8" fmla="*/ 22 w 32"/>
                <a:gd name="T9" fmla="*/ 2 h 36"/>
                <a:gd name="T10" fmla="*/ 26 w 32"/>
                <a:gd name="T11" fmla="*/ 6 h 36"/>
                <a:gd name="T12" fmla="*/ 26 w 32"/>
                <a:gd name="T13" fmla="*/ 6 h 36"/>
                <a:gd name="T14" fmla="*/ 30 w 32"/>
                <a:gd name="T15" fmla="*/ 8 h 36"/>
                <a:gd name="T16" fmla="*/ 30 w 32"/>
                <a:gd name="T17" fmla="*/ 12 h 36"/>
                <a:gd name="T18" fmla="*/ 32 w 32"/>
                <a:gd name="T19" fmla="*/ 20 h 36"/>
                <a:gd name="T20" fmla="*/ 32 w 32"/>
                <a:gd name="T21" fmla="*/ 20 h 36"/>
                <a:gd name="T22" fmla="*/ 32 w 32"/>
                <a:gd name="T23" fmla="*/ 26 h 36"/>
                <a:gd name="T24" fmla="*/ 28 w 32"/>
                <a:gd name="T25" fmla="*/ 30 h 36"/>
                <a:gd name="T26" fmla="*/ 24 w 32"/>
                <a:gd name="T27" fmla="*/ 32 h 36"/>
                <a:gd name="T28" fmla="*/ 20 w 32"/>
                <a:gd name="T29" fmla="*/ 34 h 36"/>
                <a:gd name="T30" fmla="*/ 20 w 32"/>
                <a:gd name="T31" fmla="*/ 34 h 36"/>
                <a:gd name="T32" fmla="*/ 16 w 32"/>
                <a:gd name="T33" fmla="*/ 36 h 36"/>
                <a:gd name="T34" fmla="*/ 12 w 32"/>
                <a:gd name="T35" fmla="*/ 34 h 36"/>
                <a:gd name="T36" fmla="*/ 4 w 32"/>
                <a:gd name="T37" fmla="*/ 30 h 36"/>
                <a:gd name="T38" fmla="*/ 4 w 32"/>
                <a:gd name="T39" fmla="*/ 30 h 36"/>
                <a:gd name="T40" fmla="*/ 0 w 32"/>
                <a:gd name="T41" fmla="*/ 24 h 36"/>
                <a:gd name="T42" fmla="*/ 0 w 32"/>
                <a:gd name="T43" fmla="*/ 16 h 36"/>
                <a:gd name="T44" fmla="*/ 2 w 32"/>
                <a:gd name="T45" fmla="*/ 10 h 36"/>
                <a:gd name="T46" fmla="*/ 8 w 32"/>
                <a:gd name="T47" fmla="*/ 4 h 36"/>
                <a:gd name="T48" fmla="*/ 8 w 32"/>
                <a:gd name="T49" fmla="*/ 4 h 36"/>
                <a:gd name="T50" fmla="*/ 6 w 32"/>
                <a:gd name="T51" fmla="*/ 6 h 36"/>
                <a:gd name="T52" fmla="*/ 6 w 32"/>
                <a:gd name="T5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6">
                  <a:moveTo>
                    <a:pt x="6" y="6"/>
                  </a:moveTo>
                  <a:lnTo>
                    <a:pt x="6" y="6"/>
                  </a:lnTo>
                  <a:lnTo>
                    <a:pt x="10" y="2"/>
                  </a:lnTo>
                  <a:lnTo>
                    <a:pt x="16" y="0"/>
                  </a:lnTo>
                  <a:lnTo>
                    <a:pt x="22" y="2"/>
                  </a:lnTo>
                  <a:lnTo>
                    <a:pt x="26" y="6"/>
                  </a:lnTo>
                  <a:lnTo>
                    <a:pt x="26" y="6"/>
                  </a:lnTo>
                  <a:lnTo>
                    <a:pt x="30" y="8"/>
                  </a:lnTo>
                  <a:lnTo>
                    <a:pt x="30" y="12"/>
                  </a:lnTo>
                  <a:lnTo>
                    <a:pt x="32" y="20"/>
                  </a:lnTo>
                  <a:lnTo>
                    <a:pt x="32" y="20"/>
                  </a:lnTo>
                  <a:lnTo>
                    <a:pt x="32" y="26"/>
                  </a:lnTo>
                  <a:lnTo>
                    <a:pt x="28" y="30"/>
                  </a:lnTo>
                  <a:lnTo>
                    <a:pt x="24" y="32"/>
                  </a:lnTo>
                  <a:lnTo>
                    <a:pt x="20" y="34"/>
                  </a:lnTo>
                  <a:lnTo>
                    <a:pt x="20" y="34"/>
                  </a:lnTo>
                  <a:lnTo>
                    <a:pt x="16" y="36"/>
                  </a:lnTo>
                  <a:lnTo>
                    <a:pt x="12" y="34"/>
                  </a:lnTo>
                  <a:lnTo>
                    <a:pt x="4" y="30"/>
                  </a:lnTo>
                  <a:lnTo>
                    <a:pt x="4" y="30"/>
                  </a:lnTo>
                  <a:lnTo>
                    <a:pt x="0" y="24"/>
                  </a:lnTo>
                  <a:lnTo>
                    <a:pt x="0" y="16"/>
                  </a:lnTo>
                  <a:lnTo>
                    <a:pt x="2" y="10"/>
                  </a:lnTo>
                  <a:lnTo>
                    <a:pt x="8" y="4"/>
                  </a:lnTo>
                  <a:lnTo>
                    <a:pt x="8" y="4"/>
                  </a:lnTo>
                  <a:lnTo>
                    <a:pt x="6" y="6"/>
                  </a:lnTo>
                  <a:lnTo>
                    <a:pt x="6" y="6"/>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4419" name="Group 323"/>
          <p:cNvGrpSpPr>
            <a:grpSpLocks/>
          </p:cNvGrpSpPr>
          <p:nvPr/>
        </p:nvGrpSpPr>
        <p:grpSpPr bwMode="auto">
          <a:xfrm>
            <a:off x="3908427" y="1282700"/>
            <a:ext cx="88900" cy="139700"/>
            <a:chOff x="1502" y="808"/>
            <a:chExt cx="56" cy="88"/>
          </a:xfrm>
        </p:grpSpPr>
        <p:sp>
          <p:nvSpPr>
            <p:cNvPr id="4420" name="Freeform 324"/>
            <p:cNvSpPr>
              <a:spLocks/>
            </p:cNvSpPr>
            <p:nvPr/>
          </p:nvSpPr>
          <p:spPr bwMode="auto">
            <a:xfrm>
              <a:off x="1502" y="808"/>
              <a:ext cx="40" cy="82"/>
            </a:xfrm>
            <a:custGeom>
              <a:avLst/>
              <a:gdLst>
                <a:gd name="T0" fmla="*/ 0 w 40"/>
                <a:gd name="T1" fmla="*/ 4 h 82"/>
                <a:gd name="T2" fmla="*/ 0 w 40"/>
                <a:gd name="T3" fmla="*/ 4 h 82"/>
                <a:gd name="T4" fmla="*/ 12 w 40"/>
                <a:gd name="T5" fmla="*/ 2 h 82"/>
                <a:gd name="T6" fmla="*/ 22 w 40"/>
                <a:gd name="T7" fmla="*/ 0 h 82"/>
                <a:gd name="T8" fmla="*/ 32 w 40"/>
                <a:gd name="T9" fmla="*/ 4 h 82"/>
                <a:gd name="T10" fmla="*/ 34 w 40"/>
                <a:gd name="T11" fmla="*/ 8 h 82"/>
                <a:gd name="T12" fmla="*/ 38 w 40"/>
                <a:gd name="T13" fmla="*/ 12 h 82"/>
                <a:gd name="T14" fmla="*/ 38 w 40"/>
                <a:gd name="T15" fmla="*/ 12 h 82"/>
                <a:gd name="T16" fmla="*/ 40 w 40"/>
                <a:gd name="T17" fmla="*/ 16 h 82"/>
                <a:gd name="T18" fmla="*/ 40 w 40"/>
                <a:gd name="T19" fmla="*/ 20 h 82"/>
                <a:gd name="T20" fmla="*/ 36 w 40"/>
                <a:gd name="T21" fmla="*/ 28 h 82"/>
                <a:gd name="T22" fmla="*/ 30 w 40"/>
                <a:gd name="T23" fmla="*/ 34 h 82"/>
                <a:gd name="T24" fmla="*/ 20 w 40"/>
                <a:gd name="T25" fmla="*/ 40 h 82"/>
                <a:gd name="T26" fmla="*/ 20 w 40"/>
                <a:gd name="T27" fmla="*/ 40 h 82"/>
                <a:gd name="T28" fmla="*/ 10 w 40"/>
                <a:gd name="T29" fmla="*/ 48 h 82"/>
                <a:gd name="T30" fmla="*/ 4 w 40"/>
                <a:gd name="T31" fmla="*/ 54 h 82"/>
                <a:gd name="T32" fmla="*/ 0 w 40"/>
                <a:gd name="T33" fmla="*/ 64 h 82"/>
                <a:gd name="T34" fmla="*/ 2 w 40"/>
                <a:gd name="T35" fmla="*/ 68 h 82"/>
                <a:gd name="T36" fmla="*/ 2 w 40"/>
                <a:gd name="T37" fmla="*/ 72 h 82"/>
                <a:gd name="T38" fmla="*/ 2 w 40"/>
                <a:gd name="T39" fmla="*/ 72 h 82"/>
                <a:gd name="T40" fmla="*/ 8 w 40"/>
                <a:gd name="T41" fmla="*/ 80 h 82"/>
                <a:gd name="T42" fmla="*/ 16 w 40"/>
                <a:gd name="T43" fmla="*/ 82 h 82"/>
                <a:gd name="T44" fmla="*/ 26 w 40"/>
                <a:gd name="T45" fmla="*/ 82 h 82"/>
                <a:gd name="T46" fmla="*/ 38 w 40"/>
                <a:gd name="T47"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82">
                  <a:moveTo>
                    <a:pt x="0" y="4"/>
                  </a:moveTo>
                  <a:lnTo>
                    <a:pt x="0" y="4"/>
                  </a:lnTo>
                  <a:lnTo>
                    <a:pt x="12" y="2"/>
                  </a:lnTo>
                  <a:lnTo>
                    <a:pt x="22" y="0"/>
                  </a:lnTo>
                  <a:lnTo>
                    <a:pt x="32" y="4"/>
                  </a:lnTo>
                  <a:lnTo>
                    <a:pt x="34" y="8"/>
                  </a:lnTo>
                  <a:lnTo>
                    <a:pt x="38" y="12"/>
                  </a:lnTo>
                  <a:lnTo>
                    <a:pt x="38" y="12"/>
                  </a:lnTo>
                  <a:lnTo>
                    <a:pt x="40" y="16"/>
                  </a:lnTo>
                  <a:lnTo>
                    <a:pt x="40" y="20"/>
                  </a:lnTo>
                  <a:lnTo>
                    <a:pt x="36" y="28"/>
                  </a:lnTo>
                  <a:lnTo>
                    <a:pt x="30" y="34"/>
                  </a:lnTo>
                  <a:lnTo>
                    <a:pt x="20" y="40"/>
                  </a:lnTo>
                  <a:lnTo>
                    <a:pt x="20" y="40"/>
                  </a:lnTo>
                  <a:lnTo>
                    <a:pt x="10" y="48"/>
                  </a:lnTo>
                  <a:lnTo>
                    <a:pt x="4" y="54"/>
                  </a:lnTo>
                  <a:lnTo>
                    <a:pt x="0" y="64"/>
                  </a:lnTo>
                  <a:lnTo>
                    <a:pt x="2" y="68"/>
                  </a:lnTo>
                  <a:lnTo>
                    <a:pt x="2" y="72"/>
                  </a:lnTo>
                  <a:lnTo>
                    <a:pt x="2" y="72"/>
                  </a:lnTo>
                  <a:lnTo>
                    <a:pt x="8" y="80"/>
                  </a:lnTo>
                  <a:lnTo>
                    <a:pt x="16" y="82"/>
                  </a:lnTo>
                  <a:lnTo>
                    <a:pt x="26" y="82"/>
                  </a:lnTo>
                  <a:lnTo>
                    <a:pt x="38" y="78"/>
                  </a:lnTo>
                </a:path>
              </a:pathLst>
            </a:custGeom>
            <a:noFill/>
            <a:ln w="19050">
              <a:solidFill>
                <a:srgbClr val="B32C0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21" name="Freeform 325"/>
            <p:cNvSpPr>
              <a:spLocks/>
            </p:cNvSpPr>
            <p:nvPr/>
          </p:nvSpPr>
          <p:spPr bwMode="auto">
            <a:xfrm>
              <a:off x="1526" y="864"/>
              <a:ext cx="32" cy="32"/>
            </a:xfrm>
            <a:custGeom>
              <a:avLst/>
              <a:gdLst>
                <a:gd name="T0" fmla="*/ 24 w 32"/>
                <a:gd name="T1" fmla="*/ 2 h 32"/>
                <a:gd name="T2" fmla="*/ 24 w 32"/>
                <a:gd name="T3" fmla="*/ 2 h 32"/>
                <a:gd name="T4" fmla="*/ 18 w 32"/>
                <a:gd name="T5" fmla="*/ 0 h 32"/>
                <a:gd name="T6" fmla="*/ 12 w 32"/>
                <a:gd name="T7" fmla="*/ 0 h 32"/>
                <a:gd name="T8" fmla="*/ 8 w 32"/>
                <a:gd name="T9" fmla="*/ 0 h 32"/>
                <a:gd name="T10" fmla="*/ 4 w 32"/>
                <a:gd name="T11" fmla="*/ 4 h 32"/>
                <a:gd name="T12" fmla="*/ 4 w 32"/>
                <a:gd name="T13" fmla="*/ 4 h 32"/>
                <a:gd name="T14" fmla="*/ 0 w 32"/>
                <a:gd name="T15" fmla="*/ 14 h 32"/>
                <a:gd name="T16" fmla="*/ 0 w 32"/>
                <a:gd name="T17" fmla="*/ 18 h 32"/>
                <a:gd name="T18" fmla="*/ 2 w 32"/>
                <a:gd name="T19" fmla="*/ 24 h 32"/>
                <a:gd name="T20" fmla="*/ 2 w 32"/>
                <a:gd name="T21" fmla="*/ 24 h 32"/>
                <a:gd name="T22" fmla="*/ 4 w 32"/>
                <a:gd name="T23" fmla="*/ 28 h 32"/>
                <a:gd name="T24" fmla="*/ 10 w 32"/>
                <a:gd name="T25" fmla="*/ 32 h 32"/>
                <a:gd name="T26" fmla="*/ 16 w 32"/>
                <a:gd name="T27" fmla="*/ 32 h 32"/>
                <a:gd name="T28" fmla="*/ 24 w 32"/>
                <a:gd name="T29" fmla="*/ 30 h 32"/>
                <a:gd name="T30" fmla="*/ 24 w 32"/>
                <a:gd name="T31" fmla="*/ 30 h 32"/>
                <a:gd name="T32" fmla="*/ 26 w 32"/>
                <a:gd name="T33" fmla="*/ 28 h 32"/>
                <a:gd name="T34" fmla="*/ 30 w 32"/>
                <a:gd name="T35" fmla="*/ 24 h 32"/>
                <a:gd name="T36" fmla="*/ 32 w 32"/>
                <a:gd name="T37" fmla="*/ 16 h 32"/>
                <a:gd name="T38" fmla="*/ 32 w 32"/>
                <a:gd name="T39" fmla="*/ 16 h 32"/>
                <a:gd name="T40" fmla="*/ 32 w 32"/>
                <a:gd name="T41" fmla="*/ 12 h 32"/>
                <a:gd name="T42" fmla="*/ 30 w 32"/>
                <a:gd name="T43" fmla="*/ 8 h 32"/>
                <a:gd name="T44" fmla="*/ 24 w 32"/>
                <a:gd name="T45" fmla="*/ 2 h 32"/>
                <a:gd name="T46" fmla="*/ 24 w 32"/>
                <a:gd name="T4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2">
                  <a:moveTo>
                    <a:pt x="24" y="2"/>
                  </a:moveTo>
                  <a:lnTo>
                    <a:pt x="24" y="2"/>
                  </a:lnTo>
                  <a:lnTo>
                    <a:pt x="18" y="0"/>
                  </a:lnTo>
                  <a:lnTo>
                    <a:pt x="12" y="0"/>
                  </a:lnTo>
                  <a:lnTo>
                    <a:pt x="8" y="0"/>
                  </a:lnTo>
                  <a:lnTo>
                    <a:pt x="4" y="4"/>
                  </a:lnTo>
                  <a:lnTo>
                    <a:pt x="4" y="4"/>
                  </a:lnTo>
                  <a:lnTo>
                    <a:pt x="0" y="14"/>
                  </a:lnTo>
                  <a:lnTo>
                    <a:pt x="0" y="18"/>
                  </a:lnTo>
                  <a:lnTo>
                    <a:pt x="2" y="24"/>
                  </a:lnTo>
                  <a:lnTo>
                    <a:pt x="2" y="24"/>
                  </a:lnTo>
                  <a:lnTo>
                    <a:pt x="4" y="28"/>
                  </a:lnTo>
                  <a:lnTo>
                    <a:pt x="10" y="32"/>
                  </a:lnTo>
                  <a:lnTo>
                    <a:pt x="16" y="32"/>
                  </a:lnTo>
                  <a:lnTo>
                    <a:pt x="24" y="30"/>
                  </a:lnTo>
                  <a:lnTo>
                    <a:pt x="24" y="30"/>
                  </a:lnTo>
                  <a:lnTo>
                    <a:pt x="26" y="28"/>
                  </a:lnTo>
                  <a:lnTo>
                    <a:pt x="30" y="24"/>
                  </a:lnTo>
                  <a:lnTo>
                    <a:pt x="32" y="16"/>
                  </a:lnTo>
                  <a:lnTo>
                    <a:pt x="32" y="16"/>
                  </a:lnTo>
                  <a:lnTo>
                    <a:pt x="32" y="12"/>
                  </a:lnTo>
                  <a:lnTo>
                    <a:pt x="30" y="8"/>
                  </a:lnTo>
                  <a:lnTo>
                    <a:pt x="24" y="2"/>
                  </a:lnTo>
                  <a:lnTo>
                    <a:pt x="24" y="2"/>
                  </a:lnTo>
                  <a:close/>
                </a:path>
              </a:pathLst>
            </a:custGeom>
            <a:solidFill>
              <a:srgbClr val="F900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4456" name="Group 360"/>
          <p:cNvGrpSpPr>
            <a:grpSpLocks/>
          </p:cNvGrpSpPr>
          <p:nvPr/>
        </p:nvGrpSpPr>
        <p:grpSpPr bwMode="auto">
          <a:xfrm>
            <a:off x="3311529" y="482601"/>
            <a:ext cx="882651" cy="815975"/>
            <a:chOff x="1126" y="304"/>
            <a:chExt cx="556" cy="514"/>
          </a:xfrm>
        </p:grpSpPr>
        <p:sp>
          <p:nvSpPr>
            <p:cNvPr id="4457" name="Freeform 361"/>
            <p:cNvSpPr>
              <a:spLocks/>
            </p:cNvSpPr>
            <p:nvPr/>
          </p:nvSpPr>
          <p:spPr bwMode="auto">
            <a:xfrm>
              <a:off x="1346" y="304"/>
              <a:ext cx="72" cy="102"/>
            </a:xfrm>
            <a:custGeom>
              <a:avLst/>
              <a:gdLst>
                <a:gd name="T0" fmla="*/ 30 w 72"/>
                <a:gd name="T1" fmla="*/ 34 h 102"/>
                <a:gd name="T2" fmla="*/ 30 w 72"/>
                <a:gd name="T3" fmla="*/ 34 h 102"/>
                <a:gd name="T4" fmla="*/ 18 w 72"/>
                <a:gd name="T5" fmla="*/ 34 h 102"/>
                <a:gd name="T6" fmla="*/ 8 w 72"/>
                <a:gd name="T7" fmla="*/ 30 h 102"/>
                <a:gd name="T8" fmla="*/ 2 w 72"/>
                <a:gd name="T9" fmla="*/ 26 h 102"/>
                <a:gd name="T10" fmla="*/ 0 w 72"/>
                <a:gd name="T11" fmla="*/ 20 h 102"/>
                <a:gd name="T12" fmla="*/ 0 w 72"/>
                <a:gd name="T13" fmla="*/ 20 h 102"/>
                <a:gd name="T14" fmla="*/ 0 w 72"/>
                <a:gd name="T15" fmla="*/ 16 h 102"/>
                <a:gd name="T16" fmla="*/ 2 w 72"/>
                <a:gd name="T17" fmla="*/ 14 h 102"/>
                <a:gd name="T18" fmla="*/ 8 w 72"/>
                <a:gd name="T19" fmla="*/ 8 h 102"/>
                <a:gd name="T20" fmla="*/ 20 w 72"/>
                <a:gd name="T21" fmla="*/ 2 h 102"/>
                <a:gd name="T22" fmla="*/ 34 w 72"/>
                <a:gd name="T23" fmla="*/ 0 h 102"/>
                <a:gd name="T24" fmla="*/ 34 w 72"/>
                <a:gd name="T25" fmla="*/ 0 h 102"/>
                <a:gd name="T26" fmla="*/ 48 w 72"/>
                <a:gd name="T27" fmla="*/ 0 h 102"/>
                <a:gd name="T28" fmla="*/ 60 w 72"/>
                <a:gd name="T29" fmla="*/ 2 h 102"/>
                <a:gd name="T30" fmla="*/ 68 w 72"/>
                <a:gd name="T31" fmla="*/ 8 h 102"/>
                <a:gd name="T32" fmla="*/ 70 w 72"/>
                <a:gd name="T33" fmla="*/ 10 h 102"/>
                <a:gd name="T34" fmla="*/ 72 w 72"/>
                <a:gd name="T35" fmla="*/ 14 h 102"/>
                <a:gd name="T36" fmla="*/ 72 w 72"/>
                <a:gd name="T37" fmla="*/ 14 h 102"/>
                <a:gd name="T38" fmla="*/ 70 w 72"/>
                <a:gd name="T39" fmla="*/ 20 h 102"/>
                <a:gd name="T40" fmla="*/ 64 w 72"/>
                <a:gd name="T41" fmla="*/ 26 h 102"/>
                <a:gd name="T42" fmla="*/ 56 w 72"/>
                <a:gd name="T43" fmla="*/ 30 h 102"/>
                <a:gd name="T44" fmla="*/ 44 w 72"/>
                <a:gd name="T45" fmla="*/ 32 h 102"/>
                <a:gd name="T46" fmla="*/ 44 w 72"/>
                <a:gd name="T47" fmla="*/ 32 h 102"/>
                <a:gd name="T48" fmla="*/ 46 w 72"/>
                <a:gd name="T49" fmla="*/ 52 h 102"/>
                <a:gd name="T50" fmla="*/ 46 w 72"/>
                <a:gd name="T51" fmla="*/ 52 h 102"/>
                <a:gd name="T52" fmla="*/ 46 w 72"/>
                <a:gd name="T53" fmla="*/ 56 h 102"/>
                <a:gd name="T54" fmla="*/ 42 w 72"/>
                <a:gd name="T55" fmla="*/ 58 h 102"/>
                <a:gd name="T56" fmla="*/ 42 w 72"/>
                <a:gd name="T57" fmla="*/ 58 h 102"/>
                <a:gd name="T58" fmla="*/ 42 w 72"/>
                <a:gd name="T59" fmla="*/ 58 h 102"/>
                <a:gd name="T60" fmla="*/ 46 w 72"/>
                <a:gd name="T61" fmla="*/ 60 h 102"/>
                <a:gd name="T62" fmla="*/ 46 w 72"/>
                <a:gd name="T63" fmla="*/ 64 h 102"/>
                <a:gd name="T64" fmla="*/ 50 w 72"/>
                <a:gd name="T65" fmla="*/ 96 h 102"/>
                <a:gd name="T66" fmla="*/ 50 w 72"/>
                <a:gd name="T67" fmla="*/ 96 h 102"/>
                <a:gd name="T68" fmla="*/ 48 w 72"/>
                <a:gd name="T69" fmla="*/ 100 h 102"/>
                <a:gd name="T70" fmla="*/ 44 w 72"/>
                <a:gd name="T71" fmla="*/ 102 h 102"/>
                <a:gd name="T72" fmla="*/ 44 w 72"/>
                <a:gd name="T73" fmla="*/ 102 h 102"/>
                <a:gd name="T74" fmla="*/ 44 w 72"/>
                <a:gd name="T75" fmla="*/ 102 h 102"/>
                <a:gd name="T76" fmla="*/ 38 w 72"/>
                <a:gd name="T77" fmla="*/ 100 h 102"/>
                <a:gd name="T78" fmla="*/ 36 w 72"/>
                <a:gd name="T79" fmla="*/ 96 h 102"/>
                <a:gd name="T80" fmla="*/ 32 w 72"/>
                <a:gd name="T81" fmla="*/ 64 h 102"/>
                <a:gd name="T82" fmla="*/ 32 w 72"/>
                <a:gd name="T83" fmla="*/ 64 h 102"/>
                <a:gd name="T84" fmla="*/ 34 w 72"/>
                <a:gd name="T85" fmla="*/ 62 h 102"/>
                <a:gd name="T86" fmla="*/ 36 w 72"/>
                <a:gd name="T87" fmla="*/ 58 h 102"/>
                <a:gd name="T88" fmla="*/ 36 w 72"/>
                <a:gd name="T89" fmla="*/ 58 h 102"/>
                <a:gd name="T90" fmla="*/ 36 w 72"/>
                <a:gd name="T91" fmla="*/ 58 h 102"/>
                <a:gd name="T92" fmla="*/ 32 w 72"/>
                <a:gd name="T93" fmla="*/ 56 h 102"/>
                <a:gd name="T94" fmla="*/ 32 w 72"/>
                <a:gd name="T95" fmla="*/ 54 h 102"/>
                <a:gd name="T96" fmla="*/ 30 w 72"/>
                <a:gd name="T97" fmla="*/ 34 h 102"/>
                <a:gd name="T98" fmla="*/ 30 w 72"/>
                <a:gd name="T99" fmla="*/ 3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2">
                  <a:moveTo>
                    <a:pt x="30" y="34"/>
                  </a:moveTo>
                  <a:lnTo>
                    <a:pt x="30" y="34"/>
                  </a:lnTo>
                  <a:lnTo>
                    <a:pt x="18" y="34"/>
                  </a:lnTo>
                  <a:lnTo>
                    <a:pt x="8" y="30"/>
                  </a:lnTo>
                  <a:lnTo>
                    <a:pt x="2" y="26"/>
                  </a:lnTo>
                  <a:lnTo>
                    <a:pt x="0" y="20"/>
                  </a:lnTo>
                  <a:lnTo>
                    <a:pt x="0" y="20"/>
                  </a:lnTo>
                  <a:lnTo>
                    <a:pt x="0" y="16"/>
                  </a:lnTo>
                  <a:lnTo>
                    <a:pt x="2" y="14"/>
                  </a:lnTo>
                  <a:lnTo>
                    <a:pt x="8" y="8"/>
                  </a:lnTo>
                  <a:lnTo>
                    <a:pt x="20" y="2"/>
                  </a:lnTo>
                  <a:lnTo>
                    <a:pt x="34" y="0"/>
                  </a:lnTo>
                  <a:lnTo>
                    <a:pt x="34" y="0"/>
                  </a:lnTo>
                  <a:lnTo>
                    <a:pt x="48" y="0"/>
                  </a:lnTo>
                  <a:lnTo>
                    <a:pt x="60" y="2"/>
                  </a:lnTo>
                  <a:lnTo>
                    <a:pt x="68" y="8"/>
                  </a:lnTo>
                  <a:lnTo>
                    <a:pt x="70" y="10"/>
                  </a:lnTo>
                  <a:lnTo>
                    <a:pt x="72" y="14"/>
                  </a:lnTo>
                  <a:lnTo>
                    <a:pt x="72" y="14"/>
                  </a:lnTo>
                  <a:lnTo>
                    <a:pt x="70" y="20"/>
                  </a:lnTo>
                  <a:lnTo>
                    <a:pt x="64" y="26"/>
                  </a:lnTo>
                  <a:lnTo>
                    <a:pt x="56" y="30"/>
                  </a:lnTo>
                  <a:lnTo>
                    <a:pt x="44" y="32"/>
                  </a:lnTo>
                  <a:lnTo>
                    <a:pt x="44" y="32"/>
                  </a:lnTo>
                  <a:lnTo>
                    <a:pt x="46" y="52"/>
                  </a:lnTo>
                  <a:lnTo>
                    <a:pt x="46" y="52"/>
                  </a:lnTo>
                  <a:lnTo>
                    <a:pt x="46" y="56"/>
                  </a:lnTo>
                  <a:lnTo>
                    <a:pt x="42" y="58"/>
                  </a:lnTo>
                  <a:lnTo>
                    <a:pt x="42" y="58"/>
                  </a:lnTo>
                  <a:lnTo>
                    <a:pt x="42" y="58"/>
                  </a:lnTo>
                  <a:lnTo>
                    <a:pt x="46" y="60"/>
                  </a:lnTo>
                  <a:lnTo>
                    <a:pt x="46" y="64"/>
                  </a:lnTo>
                  <a:lnTo>
                    <a:pt x="50" y="96"/>
                  </a:lnTo>
                  <a:lnTo>
                    <a:pt x="50" y="96"/>
                  </a:lnTo>
                  <a:lnTo>
                    <a:pt x="48" y="100"/>
                  </a:lnTo>
                  <a:lnTo>
                    <a:pt x="44" y="102"/>
                  </a:lnTo>
                  <a:lnTo>
                    <a:pt x="44" y="102"/>
                  </a:lnTo>
                  <a:lnTo>
                    <a:pt x="44" y="102"/>
                  </a:lnTo>
                  <a:lnTo>
                    <a:pt x="38" y="100"/>
                  </a:lnTo>
                  <a:lnTo>
                    <a:pt x="36" y="96"/>
                  </a:lnTo>
                  <a:lnTo>
                    <a:pt x="32" y="64"/>
                  </a:lnTo>
                  <a:lnTo>
                    <a:pt x="32" y="64"/>
                  </a:lnTo>
                  <a:lnTo>
                    <a:pt x="34" y="62"/>
                  </a:lnTo>
                  <a:lnTo>
                    <a:pt x="36" y="58"/>
                  </a:lnTo>
                  <a:lnTo>
                    <a:pt x="36" y="58"/>
                  </a:lnTo>
                  <a:lnTo>
                    <a:pt x="36" y="58"/>
                  </a:lnTo>
                  <a:lnTo>
                    <a:pt x="32" y="56"/>
                  </a:lnTo>
                  <a:lnTo>
                    <a:pt x="32" y="54"/>
                  </a:lnTo>
                  <a:lnTo>
                    <a:pt x="30" y="34"/>
                  </a:lnTo>
                  <a:lnTo>
                    <a:pt x="30"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58" name="Freeform 362"/>
            <p:cNvSpPr>
              <a:spLocks/>
            </p:cNvSpPr>
            <p:nvPr/>
          </p:nvSpPr>
          <p:spPr bwMode="auto">
            <a:xfrm>
              <a:off x="1368" y="334"/>
              <a:ext cx="30" cy="76"/>
            </a:xfrm>
            <a:custGeom>
              <a:avLst/>
              <a:gdLst>
                <a:gd name="T0" fmla="*/ 22 w 30"/>
                <a:gd name="T1" fmla="*/ 2 h 76"/>
                <a:gd name="T2" fmla="*/ 22 w 30"/>
                <a:gd name="T3" fmla="*/ 2 h 76"/>
                <a:gd name="T4" fmla="*/ 28 w 30"/>
                <a:gd name="T5" fmla="*/ 2 h 76"/>
                <a:gd name="T6" fmla="*/ 26 w 30"/>
                <a:gd name="T7" fmla="*/ 0 h 76"/>
                <a:gd name="T8" fmla="*/ 14 w 30"/>
                <a:gd name="T9" fmla="*/ 2 h 76"/>
                <a:gd name="T10" fmla="*/ 2 w 30"/>
                <a:gd name="T11" fmla="*/ 4 h 76"/>
                <a:gd name="T12" fmla="*/ 0 w 30"/>
                <a:gd name="T13" fmla="*/ 4 h 76"/>
                <a:gd name="T14" fmla="*/ 6 w 30"/>
                <a:gd name="T15" fmla="*/ 4 h 76"/>
                <a:gd name="T16" fmla="*/ 6 w 30"/>
                <a:gd name="T17" fmla="*/ 4 h 76"/>
                <a:gd name="T18" fmla="*/ 8 w 30"/>
                <a:gd name="T19" fmla="*/ 24 h 76"/>
                <a:gd name="T20" fmla="*/ 8 w 30"/>
                <a:gd name="T21" fmla="*/ 24 h 76"/>
                <a:gd name="T22" fmla="*/ 8 w 30"/>
                <a:gd name="T23" fmla="*/ 28 h 76"/>
                <a:gd name="T24" fmla="*/ 12 w 30"/>
                <a:gd name="T25" fmla="*/ 30 h 76"/>
                <a:gd name="T26" fmla="*/ 12 w 30"/>
                <a:gd name="T27" fmla="*/ 30 h 76"/>
                <a:gd name="T28" fmla="*/ 12 w 30"/>
                <a:gd name="T29" fmla="*/ 30 h 76"/>
                <a:gd name="T30" fmla="*/ 10 w 30"/>
                <a:gd name="T31" fmla="*/ 32 h 76"/>
                <a:gd name="T32" fmla="*/ 10 w 30"/>
                <a:gd name="T33" fmla="*/ 36 h 76"/>
                <a:gd name="T34" fmla="*/ 14 w 30"/>
                <a:gd name="T35" fmla="*/ 70 h 76"/>
                <a:gd name="T36" fmla="*/ 14 w 30"/>
                <a:gd name="T37" fmla="*/ 70 h 76"/>
                <a:gd name="T38" fmla="*/ 14 w 30"/>
                <a:gd name="T39" fmla="*/ 72 h 76"/>
                <a:gd name="T40" fmla="*/ 16 w 30"/>
                <a:gd name="T41" fmla="*/ 74 h 76"/>
                <a:gd name="T42" fmla="*/ 22 w 30"/>
                <a:gd name="T43" fmla="*/ 76 h 76"/>
                <a:gd name="T44" fmla="*/ 22 w 30"/>
                <a:gd name="T45" fmla="*/ 76 h 76"/>
                <a:gd name="T46" fmla="*/ 22 w 30"/>
                <a:gd name="T47" fmla="*/ 76 h 76"/>
                <a:gd name="T48" fmla="*/ 28 w 30"/>
                <a:gd name="T49" fmla="*/ 74 h 76"/>
                <a:gd name="T50" fmla="*/ 30 w 30"/>
                <a:gd name="T51" fmla="*/ 70 h 76"/>
                <a:gd name="T52" fmla="*/ 30 w 30"/>
                <a:gd name="T53" fmla="*/ 68 h 76"/>
                <a:gd name="T54" fmla="*/ 26 w 30"/>
                <a:gd name="T55" fmla="*/ 34 h 76"/>
                <a:gd name="T56" fmla="*/ 26 w 30"/>
                <a:gd name="T57" fmla="*/ 34 h 76"/>
                <a:gd name="T58" fmla="*/ 26 w 30"/>
                <a:gd name="T59" fmla="*/ 30 h 76"/>
                <a:gd name="T60" fmla="*/ 22 w 30"/>
                <a:gd name="T61" fmla="*/ 28 h 76"/>
                <a:gd name="T62" fmla="*/ 22 w 30"/>
                <a:gd name="T63" fmla="*/ 28 h 76"/>
                <a:gd name="T64" fmla="*/ 22 w 30"/>
                <a:gd name="T65" fmla="*/ 28 h 76"/>
                <a:gd name="T66" fmla="*/ 24 w 30"/>
                <a:gd name="T67" fmla="*/ 26 h 76"/>
                <a:gd name="T68" fmla="*/ 26 w 30"/>
                <a:gd name="T69" fmla="*/ 22 h 76"/>
                <a:gd name="T70" fmla="*/ 22 w 30"/>
                <a:gd name="T71" fmla="*/ 2 h 76"/>
                <a:gd name="T72" fmla="*/ 22 w 30"/>
                <a:gd name="T7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76">
                  <a:moveTo>
                    <a:pt x="22" y="2"/>
                  </a:moveTo>
                  <a:lnTo>
                    <a:pt x="22" y="2"/>
                  </a:lnTo>
                  <a:lnTo>
                    <a:pt x="28" y="2"/>
                  </a:lnTo>
                  <a:lnTo>
                    <a:pt x="26" y="0"/>
                  </a:lnTo>
                  <a:lnTo>
                    <a:pt x="14" y="2"/>
                  </a:lnTo>
                  <a:lnTo>
                    <a:pt x="2" y="4"/>
                  </a:lnTo>
                  <a:lnTo>
                    <a:pt x="0" y="4"/>
                  </a:lnTo>
                  <a:lnTo>
                    <a:pt x="6" y="4"/>
                  </a:lnTo>
                  <a:lnTo>
                    <a:pt x="6" y="4"/>
                  </a:lnTo>
                  <a:lnTo>
                    <a:pt x="8" y="24"/>
                  </a:lnTo>
                  <a:lnTo>
                    <a:pt x="8" y="24"/>
                  </a:lnTo>
                  <a:lnTo>
                    <a:pt x="8" y="28"/>
                  </a:lnTo>
                  <a:lnTo>
                    <a:pt x="12" y="30"/>
                  </a:lnTo>
                  <a:lnTo>
                    <a:pt x="12" y="30"/>
                  </a:lnTo>
                  <a:lnTo>
                    <a:pt x="12" y="30"/>
                  </a:lnTo>
                  <a:lnTo>
                    <a:pt x="10" y="32"/>
                  </a:lnTo>
                  <a:lnTo>
                    <a:pt x="10" y="36"/>
                  </a:lnTo>
                  <a:lnTo>
                    <a:pt x="14" y="70"/>
                  </a:lnTo>
                  <a:lnTo>
                    <a:pt x="14" y="70"/>
                  </a:lnTo>
                  <a:lnTo>
                    <a:pt x="14" y="72"/>
                  </a:lnTo>
                  <a:lnTo>
                    <a:pt x="16" y="74"/>
                  </a:lnTo>
                  <a:lnTo>
                    <a:pt x="22" y="76"/>
                  </a:lnTo>
                  <a:lnTo>
                    <a:pt x="22" y="76"/>
                  </a:lnTo>
                  <a:lnTo>
                    <a:pt x="22" y="76"/>
                  </a:lnTo>
                  <a:lnTo>
                    <a:pt x="28" y="74"/>
                  </a:lnTo>
                  <a:lnTo>
                    <a:pt x="30" y="70"/>
                  </a:lnTo>
                  <a:lnTo>
                    <a:pt x="30" y="68"/>
                  </a:lnTo>
                  <a:lnTo>
                    <a:pt x="26" y="34"/>
                  </a:lnTo>
                  <a:lnTo>
                    <a:pt x="26" y="34"/>
                  </a:lnTo>
                  <a:lnTo>
                    <a:pt x="26" y="30"/>
                  </a:lnTo>
                  <a:lnTo>
                    <a:pt x="22" y="28"/>
                  </a:lnTo>
                  <a:lnTo>
                    <a:pt x="22" y="28"/>
                  </a:lnTo>
                  <a:lnTo>
                    <a:pt x="22" y="28"/>
                  </a:lnTo>
                  <a:lnTo>
                    <a:pt x="24" y="26"/>
                  </a:lnTo>
                  <a:lnTo>
                    <a:pt x="26" y="22"/>
                  </a:lnTo>
                  <a:lnTo>
                    <a:pt x="22" y="2"/>
                  </a:lnTo>
                  <a:lnTo>
                    <a:pt x="22"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59" name="Freeform 363"/>
            <p:cNvSpPr>
              <a:spLocks/>
            </p:cNvSpPr>
            <p:nvPr/>
          </p:nvSpPr>
          <p:spPr bwMode="auto">
            <a:xfrm>
              <a:off x="1244" y="332"/>
              <a:ext cx="78" cy="98"/>
            </a:xfrm>
            <a:custGeom>
              <a:avLst/>
              <a:gdLst>
                <a:gd name="T0" fmla="*/ 36 w 78"/>
                <a:gd name="T1" fmla="*/ 40 h 98"/>
                <a:gd name="T2" fmla="*/ 36 w 78"/>
                <a:gd name="T3" fmla="*/ 40 h 98"/>
                <a:gd name="T4" fmla="*/ 24 w 78"/>
                <a:gd name="T5" fmla="*/ 44 h 98"/>
                <a:gd name="T6" fmla="*/ 14 w 78"/>
                <a:gd name="T7" fmla="*/ 46 h 98"/>
                <a:gd name="T8" fmla="*/ 6 w 78"/>
                <a:gd name="T9" fmla="*/ 44 h 98"/>
                <a:gd name="T10" fmla="*/ 2 w 78"/>
                <a:gd name="T11" fmla="*/ 40 h 98"/>
                <a:gd name="T12" fmla="*/ 2 w 78"/>
                <a:gd name="T13" fmla="*/ 40 h 98"/>
                <a:gd name="T14" fmla="*/ 0 w 78"/>
                <a:gd name="T15" fmla="*/ 38 h 98"/>
                <a:gd name="T16" fmla="*/ 2 w 78"/>
                <a:gd name="T17" fmla="*/ 34 h 98"/>
                <a:gd name="T18" fmla="*/ 6 w 78"/>
                <a:gd name="T19" fmla="*/ 24 h 98"/>
                <a:gd name="T20" fmla="*/ 14 w 78"/>
                <a:gd name="T21" fmla="*/ 16 h 98"/>
                <a:gd name="T22" fmla="*/ 24 w 78"/>
                <a:gd name="T23" fmla="*/ 8 h 98"/>
                <a:gd name="T24" fmla="*/ 24 w 78"/>
                <a:gd name="T25" fmla="*/ 8 h 98"/>
                <a:gd name="T26" fmla="*/ 38 w 78"/>
                <a:gd name="T27" fmla="*/ 2 h 98"/>
                <a:gd name="T28" fmla="*/ 50 w 78"/>
                <a:gd name="T29" fmla="*/ 0 h 98"/>
                <a:gd name="T30" fmla="*/ 60 w 78"/>
                <a:gd name="T31" fmla="*/ 0 h 98"/>
                <a:gd name="T32" fmla="*/ 62 w 78"/>
                <a:gd name="T33" fmla="*/ 2 h 98"/>
                <a:gd name="T34" fmla="*/ 64 w 78"/>
                <a:gd name="T35" fmla="*/ 4 h 98"/>
                <a:gd name="T36" fmla="*/ 64 w 78"/>
                <a:gd name="T37" fmla="*/ 4 h 98"/>
                <a:gd name="T38" fmla="*/ 66 w 78"/>
                <a:gd name="T39" fmla="*/ 12 h 98"/>
                <a:gd name="T40" fmla="*/ 64 w 78"/>
                <a:gd name="T41" fmla="*/ 18 h 98"/>
                <a:gd name="T42" fmla="*/ 56 w 78"/>
                <a:gd name="T43" fmla="*/ 26 h 98"/>
                <a:gd name="T44" fmla="*/ 48 w 78"/>
                <a:gd name="T45" fmla="*/ 34 h 98"/>
                <a:gd name="T46" fmla="*/ 48 w 78"/>
                <a:gd name="T47" fmla="*/ 34 h 98"/>
                <a:gd name="T48" fmla="*/ 56 w 78"/>
                <a:gd name="T49" fmla="*/ 50 h 98"/>
                <a:gd name="T50" fmla="*/ 56 w 78"/>
                <a:gd name="T51" fmla="*/ 50 h 98"/>
                <a:gd name="T52" fmla="*/ 58 w 78"/>
                <a:gd name="T53" fmla="*/ 54 h 98"/>
                <a:gd name="T54" fmla="*/ 58 w 78"/>
                <a:gd name="T55" fmla="*/ 56 h 98"/>
                <a:gd name="T56" fmla="*/ 58 w 78"/>
                <a:gd name="T57" fmla="*/ 56 h 98"/>
                <a:gd name="T58" fmla="*/ 58 w 78"/>
                <a:gd name="T59" fmla="*/ 56 h 98"/>
                <a:gd name="T60" fmla="*/ 60 w 78"/>
                <a:gd name="T61" fmla="*/ 58 h 98"/>
                <a:gd name="T62" fmla="*/ 62 w 78"/>
                <a:gd name="T63" fmla="*/ 60 h 98"/>
                <a:gd name="T64" fmla="*/ 78 w 78"/>
                <a:gd name="T65" fmla="*/ 88 h 98"/>
                <a:gd name="T66" fmla="*/ 78 w 78"/>
                <a:gd name="T67" fmla="*/ 88 h 98"/>
                <a:gd name="T68" fmla="*/ 78 w 78"/>
                <a:gd name="T69" fmla="*/ 94 h 98"/>
                <a:gd name="T70" fmla="*/ 76 w 78"/>
                <a:gd name="T71" fmla="*/ 98 h 98"/>
                <a:gd name="T72" fmla="*/ 76 w 78"/>
                <a:gd name="T73" fmla="*/ 98 h 98"/>
                <a:gd name="T74" fmla="*/ 76 w 78"/>
                <a:gd name="T75" fmla="*/ 98 h 98"/>
                <a:gd name="T76" fmla="*/ 70 w 78"/>
                <a:gd name="T77" fmla="*/ 98 h 98"/>
                <a:gd name="T78" fmla="*/ 66 w 78"/>
                <a:gd name="T79" fmla="*/ 94 h 98"/>
                <a:gd name="T80" fmla="*/ 50 w 78"/>
                <a:gd name="T81" fmla="*/ 68 h 98"/>
                <a:gd name="T82" fmla="*/ 50 w 78"/>
                <a:gd name="T83" fmla="*/ 68 h 98"/>
                <a:gd name="T84" fmla="*/ 50 w 78"/>
                <a:gd name="T85" fmla="*/ 64 h 98"/>
                <a:gd name="T86" fmla="*/ 50 w 78"/>
                <a:gd name="T87" fmla="*/ 60 h 98"/>
                <a:gd name="T88" fmla="*/ 50 w 78"/>
                <a:gd name="T89" fmla="*/ 60 h 98"/>
                <a:gd name="T90" fmla="*/ 50 w 78"/>
                <a:gd name="T91" fmla="*/ 60 h 98"/>
                <a:gd name="T92" fmla="*/ 48 w 78"/>
                <a:gd name="T93" fmla="*/ 60 h 98"/>
                <a:gd name="T94" fmla="*/ 46 w 78"/>
                <a:gd name="T95" fmla="*/ 58 h 98"/>
                <a:gd name="T96" fmla="*/ 36 w 78"/>
                <a:gd name="T97" fmla="*/ 40 h 98"/>
                <a:gd name="T98" fmla="*/ 36 w 78"/>
                <a:gd name="T9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8">
                  <a:moveTo>
                    <a:pt x="36" y="40"/>
                  </a:moveTo>
                  <a:lnTo>
                    <a:pt x="36" y="40"/>
                  </a:lnTo>
                  <a:lnTo>
                    <a:pt x="24" y="44"/>
                  </a:lnTo>
                  <a:lnTo>
                    <a:pt x="14" y="46"/>
                  </a:lnTo>
                  <a:lnTo>
                    <a:pt x="6" y="44"/>
                  </a:lnTo>
                  <a:lnTo>
                    <a:pt x="2" y="40"/>
                  </a:lnTo>
                  <a:lnTo>
                    <a:pt x="2" y="40"/>
                  </a:lnTo>
                  <a:lnTo>
                    <a:pt x="0" y="38"/>
                  </a:lnTo>
                  <a:lnTo>
                    <a:pt x="2" y="34"/>
                  </a:lnTo>
                  <a:lnTo>
                    <a:pt x="6" y="24"/>
                  </a:lnTo>
                  <a:lnTo>
                    <a:pt x="14" y="16"/>
                  </a:lnTo>
                  <a:lnTo>
                    <a:pt x="24" y="8"/>
                  </a:lnTo>
                  <a:lnTo>
                    <a:pt x="24" y="8"/>
                  </a:lnTo>
                  <a:lnTo>
                    <a:pt x="38" y="2"/>
                  </a:lnTo>
                  <a:lnTo>
                    <a:pt x="50" y="0"/>
                  </a:lnTo>
                  <a:lnTo>
                    <a:pt x="60" y="0"/>
                  </a:lnTo>
                  <a:lnTo>
                    <a:pt x="62" y="2"/>
                  </a:lnTo>
                  <a:lnTo>
                    <a:pt x="64" y="4"/>
                  </a:lnTo>
                  <a:lnTo>
                    <a:pt x="64" y="4"/>
                  </a:lnTo>
                  <a:lnTo>
                    <a:pt x="66" y="12"/>
                  </a:lnTo>
                  <a:lnTo>
                    <a:pt x="64" y="18"/>
                  </a:lnTo>
                  <a:lnTo>
                    <a:pt x="56" y="26"/>
                  </a:lnTo>
                  <a:lnTo>
                    <a:pt x="48" y="34"/>
                  </a:lnTo>
                  <a:lnTo>
                    <a:pt x="48" y="34"/>
                  </a:lnTo>
                  <a:lnTo>
                    <a:pt x="56" y="50"/>
                  </a:lnTo>
                  <a:lnTo>
                    <a:pt x="56" y="50"/>
                  </a:lnTo>
                  <a:lnTo>
                    <a:pt x="58" y="54"/>
                  </a:lnTo>
                  <a:lnTo>
                    <a:pt x="58" y="56"/>
                  </a:lnTo>
                  <a:lnTo>
                    <a:pt x="58" y="56"/>
                  </a:lnTo>
                  <a:lnTo>
                    <a:pt x="58" y="56"/>
                  </a:lnTo>
                  <a:lnTo>
                    <a:pt x="60" y="58"/>
                  </a:lnTo>
                  <a:lnTo>
                    <a:pt x="62" y="60"/>
                  </a:lnTo>
                  <a:lnTo>
                    <a:pt x="78" y="88"/>
                  </a:lnTo>
                  <a:lnTo>
                    <a:pt x="78" y="88"/>
                  </a:lnTo>
                  <a:lnTo>
                    <a:pt x="78" y="94"/>
                  </a:lnTo>
                  <a:lnTo>
                    <a:pt x="76" y="98"/>
                  </a:lnTo>
                  <a:lnTo>
                    <a:pt x="76" y="98"/>
                  </a:lnTo>
                  <a:lnTo>
                    <a:pt x="76" y="98"/>
                  </a:lnTo>
                  <a:lnTo>
                    <a:pt x="70" y="98"/>
                  </a:lnTo>
                  <a:lnTo>
                    <a:pt x="66" y="94"/>
                  </a:lnTo>
                  <a:lnTo>
                    <a:pt x="50" y="68"/>
                  </a:lnTo>
                  <a:lnTo>
                    <a:pt x="50" y="68"/>
                  </a:lnTo>
                  <a:lnTo>
                    <a:pt x="50" y="64"/>
                  </a:lnTo>
                  <a:lnTo>
                    <a:pt x="50" y="60"/>
                  </a:lnTo>
                  <a:lnTo>
                    <a:pt x="50" y="60"/>
                  </a:lnTo>
                  <a:lnTo>
                    <a:pt x="50" y="60"/>
                  </a:lnTo>
                  <a:lnTo>
                    <a:pt x="48" y="60"/>
                  </a:lnTo>
                  <a:lnTo>
                    <a:pt x="46" y="58"/>
                  </a:lnTo>
                  <a:lnTo>
                    <a:pt x="36" y="40"/>
                  </a:lnTo>
                  <a:lnTo>
                    <a:pt x="36"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0" name="Freeform 364"/>
            <p:cNvSpPr>
              <a:spLocks/>
            </p:cNvSpPr>
            <p:nvPr/>
          </p:nvSpPr>
          <p:spPr bwMode="auto">
            <a:xfrm>
              <a:off x="1272" y="362"/>
              <a:ext cx="56" cy="72"/>
            </a:xfrm>
            <a:custGeom>
              <a:avLst/>
              <a:gdLst>
                <a:gd name="T0" fmla="*/ 20 w 56"/>
                <a:gd name="T1" fmla="*/ 2 h 72"/>
                <a:gd name="T2" fmla="*/ 20 w 56"/>
                <a:gd name="T3" fmla="*/ 2 h 72"/>
                <a:gd name="T4" fmla="*/ 24 w 56"/>
                <a:gd name="T5" fmla="*/ 0 h 72"/>
                <a:gd name="T6" fmla="*/ 22 w 56"/>
                <a:gd name="T7" fmla="*/ 0 h 72"/>
                <a:gd name="T8" fmla="*/ 12 w 56"/>
                <a:gd name="T9" fmla="*/ 6 h 72"/>
                <a:gd name="T10" fmla="*/ 2 w 56"/>
                <a:gd name="T11" fmla="*/ 12 h 72"/>
                <a:gd name="T12" fmla="*/ 0 w 56"/>
                <a:gd name="T13" fmla="*/ 14 h 72"/>
                <a:gd name="T14" fmla="*/ 4 w 56"/>
                <a:gd name="T15" fmla="*/ 12 h 72"/>
                <a:gd name="T16" fmla="*/ 4 w 56"/>
                <a:gd name="T17" fmla="*/ 12 h 72"/>
                <a:gd name="T18" fmla="*/ 16 w 56"/>
                <a:gd name="T19" fmla="*/ 28 h 72"/>
                <a:gd name="T20" fmla="*/ 16 w 56"/>
                <a:gd name="T21" fmla="*/ 28 h 72"/>
                <a:gd name="T22" fmla="*/ 18 w 56"/>
                <a:gd name="T23" fmla="*/ 32 h 72"/>
                <a:gd name="T24" fmla="*/ 22 w 56"/>
                <a:gd name="T25" fmla="*/ 32 h 72"/>
                <a:gd name="T26" fmla="*/ 22 w 56"/>
                <a:gd name="T27" fmla="*/ 32 h 72"/>
                <a:gd name="T28" fmla="*/ 22 w 56"/>
                <a:gd name="T29" fmla="*/ 32 h 72"/>
                <a:gd name="T30" fmla="*/ 20 w 56"/>
                <a:gd name="T31" fmla="*/ 36 h 72"/>
                <a:gd name="T32" fmla="*/ 22 w 56"/>
                <a:gd name="T33" fmla="*/ 40 h 72"/>
                <a:gd name="T34" fmla="*/ 40 w 56"/>
                <a:gd name="T35" fmla="*/ 68 h 72"/>
                <a:gd name="T36" fmla="*/ 40 w 56"/>
                <a:gd name="T37" fmla="*/ 68 h 72"/>
                <a:gd name="T38" fmla="*/ 42 w 56"/>
                <a:gd name="T39" fmla="*/ 70 h 72"/>
                <a:gd name="T40" fmla="*/ 44 w 56"/>
                <a:gd name="T41" fmla="*/ 72 h 72"/>
                <a:gd name="T42" fmla="*/ 50 w 56"/>
                <a:gd name="T43" fmla="*/ 70 h 72"/>
                <a:gd name="T44" fmla="*/ 50 w 56"/>
                <a:gd name="T45" fmla="*/ 70 h 72"/>
                <a:gd name="T46" fmla="*/ 50 w 56"/>
                <a:gd name="T47" fmla="*/ 70 h 72"/>
                <a:gd name="T48" fmla="*/ 54 w 56"/>
                <a:gd name="T49" fmla="*/ 66 h 72"/>
                <a:gd name="T50" fmla="*/ 56 w 56"/>
                <a:gd name="T51" fmla="*/ 62 h 72"/>
                <a:gd name="T52" fmla="*/ 54 w 56"/>
                <a:gd name="T53" fmla="*/ 60 h 72"/>
                <a:gd name="T54" fmla="*/ 36 w 56"/>
                <a:gd name="T55" fmla="*/ 30 h 72"/>
                <a:gd name="T56" fmla="*/ 36 w 56"/>
                <a:gd name="T57" fmla="*/ 30 h 72"/>
                <a:gd name="T58" fmla="*/ 34 w 56"/>
                <a:gd name="T59" fmla="*/ 28 h 72"/>
                <a:gd name="T60" fmla="*/ 30 w 56"/>
                <a:gd name="T61" fmla="*/ 28 h 72"/>
                <a:gd name="T62" fmla="*/ 30 w 56"/>
                <a:gd name="T63" fmla="*/ 28 h 72"/>
                <a:gd name="T64" fmla="*/ 30 w 56"/>
                <a:gd name="T65" fmla="*/ 28 h 72"/>
                <a:gd name="T66" fmla="*/ 32 w 56"/>
                <a:gd name="T67" fmla="*/ 24 h 72"/>
                <a:gd name="T68" fmla="*/ 30 w 56"/>
                <a:gd name="T69" fmla="*/ 20 h 72"/>
                <a:gd name="T70" fmla="*/ 20 w 56"/>
                <a:gd name="T71" fmla="*/ 2 h 72"/>
                <a:gd name="T72" fmla="*/ 20 w 56"/>
                <a:gd name="T7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72">
                  <a:moveTo>
                    <a:pt x="20" y="2"/>
                  </a:moveTo>
                  <a:lnTo>
                    <a:pt x="20" y="2"/>
                  </a:lnTo>
                  <a:lnTo>
                    <a:pt x="24" y="0"/>
                  </a:lnTo>
                  <a:lnTo>
                    <a:pt x="22" y="0"/>
                  </a:lnTo>
                  <a:lnTo>
                    <a:pt x="12" y="6"/>
                  </a:lnTo>
                  <a:lnTo>
                    <a:pt x="2" y="12"/>
                  </a:lnTo>
                  <a:lnTo>
                    <a:pt x="0" y="14"/>
                  </a:lnTo>
                  <a:lnTo>
                    <a:pt x="4" y="12"/>
                  </a:lnTo>
                  <a:lnTo>
                    <a:pt x="4" y="12"/>
                  </a:lnTo>
                  <a:lnTo>
                    <a:pt x="16" y="28"/>
                  </a:lnTo>
                  <a:lnTo>
                    <a:pt x="16" y="28"/>
                  </a:lnTo>
                  <a:lnTo>
                    <a:pt x="18" y="32"/>
                  </a:lnTo>
                  <a:lnTo>
                    <a:pt x="22" y="32"/>
                  </a:lnTo>
                  <a:lnTo>
                    <a:pt x="22" y="32"/>
                  </a:lnTo>
                  <a:lnTo>
                    <a:pt x="22" y="32"/>
                  </a:lnTo>
                  <a:lnTo>
                    <a:pt x="20" y="36"/>
                  </a:lnTo>
                  <a:lnTo>
                    <a:pt x="22" y="40"/>
                  </a:lnTo>
                  <a:lnTo>
                    <a:pt x="40" y="68"/>
                  </a:lnTo>
                  <a:lnTo>
                    <a:pt x="40" y="68"/>
                  </a:lnTo>
                  <a:lnTo>
                    <a:pt x="42" y="70"/>
                  </a:lnTo>
                  <a:lnTo>
                    <a:pt x="44" y="72"/>
                  </a:lnTo>
                  <a:lnTo>
                    <a:pt x="50" y="70"/>
                  </a:lnTo>
                  <a:lnTo>
                    <a:pt x="50" y="70"/>
                  </a:lnTo>
                  <a:lnTo>
                    <a:pt x="50" y="70"/>
                  </a:lnTo>
                  <a:lnTo>
                    <a:pt x="54" y="66"/>
                  </a:lnTo>
                  <a:lnTo>
                    <a:pt x="56" y="62"/>
                  </a:lnTo>
                  <a:lnTo>
                    <a:pt x="54" y="60"/>
                  </a:lnTo>
                  <a:lnTo>
                    <a:pt x="36" y="30"/>
                  </a:lnTo>
                  <a:lnTo>
                    <a:pt x="36" y="30"/>
                  </a:lnTo>
                  <a:lnTo>
                    <a:pt x="34" y="28"/>
                  </a:lnTo>
                  <a:lnTo>
                    <a:pt x="30" y="28"/>
                  </a:lnTo>
                  <a:lnTo>
                    <a:pt x="30" y="28"/>
                  </a:lnTo>
                  <a:lnTo>
                    <a:pt x="30" y="28"/>
                  </a:lnTo>
                  <a:lnTo>
                    <a:pt x="32" y="24"/>
                  </a:lnTo>
                  <a:lnTo>
                    <a:pt x="30" y="20"/>
                  </a:lnTo>
                  <a:lnTo>
                    <a:pt x="20" y="2"/>
                  </a:lnTo>
                  <a:lnTo>
                    <a:pt x="20" y="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1" name="Freeform 365"/>
            <p:cNvSpPr>
              <a:spLocks/>
            </p:cNvSpPr>
            <p:nvPr/>
          </p:nvSpPr>
          <p:spPr bwMode="auto">
            <a:xfrm>
              <a:off x="1464" y="322"/>
              <a:ext cx="70" cy="100"/>
            </a:xfrm>
            <a:custGeom>
              <a:avLst/>
              <a:gdLst>
                <a:gd name="T0" fmla="*/ 24 w 70"/>
                <a:gd name="T1" fmla="*/ 34 h 100"/>
                <a:gd name="T2" fmla="*/ 24 w 70"/>
                <a:gd name="T3" fmla="*/ 34 h 100"/>
                <a:gd name="T4" fmla="*/ 12 w 70"/>
                <a:gd name="T5" fmla="*/ 28 h 100"/>
                <a:gd name="T6" fmla="*/ 4 w 70"/>
                <a:gd name="T7" fmla="*/ 22 h 100"/>
                <a:gd name="T8" fmla="*/ 0 w 70"/>
                <a:gd name="T9" fmla="*/ 14 h 100"/>
                <a:gd name="T10" fmla="*/ 0 w 70"/>
                <a:gd name="T11" fmla="*/ 8 h 100"/>
                <a:gd name="T12" fmla="*/ 0 w 70"/>
                <a:gd name="T13" fmla="*/ 8 h 100"/>
                <a:gd name="T14" fmla="*/ 2 w 70"/>
                <a:gd name="T15" fmla="*/ 6 h 100"/>
                <a:gd name="T16" fmla="*/ 4 w 70"/>
                <a:gd name="T17" fmla="*/ 2 h 100"/>
                <a:gd name="T18" fmla="*/ 14 w 70"/>
                <a:gd name="T19" fmla="*/ 0 h 100"/>
                <a:gd name="T20" fmla="*/ 26 w 70"/>
                <a:gd name="T21" fmla="*/ 0 h 100"/>
                <a:gd name="T22" fmla="*/ 40 w 70"/>
                <a:gd name="T23" fmla="*/ 2 h 100"/>
                <a:gd name="T24" fmla="*/ 40 w 70"/>
                <a:gd name="T25" fmla="*/ 2 h 100"/>
                <a:gd name="T26" fmla="*/ 52 w 70"/>
                <a:gd name="T27" fmla="*/ 8 h 100"/>
                <a:gd name="T28" fmla="*/ 62 w 70"/>
                <a:gd name="T29" fmla="*/ 16 h 100"/>
                <a:gd name="T30" fmla="*/ 68 w 70"/>
                <a:gd name="T31" fmla="*/ 22 h 100"/>
                <a:gd name="T32" fmla="*/ 70 w 70"/>
                <a:gd name="T33" fmla="*/ 26 h 100"/>
                <a:gd name="T34" fmla="*/ 70 w 70"/>
                <a:gd name="T35" fmla="*/ 30 h 100"/>
                <a:gd name="T36" fmla="*/ 70 w 70"/>
                <a:gd name="T37" fmla="*/ 30 h 100"/>
                <a:gd name="T38" fmla="*/ 66 w 70"/>
                <a:gd name="T39" fmla="*/ 36 h 100"/>
                <a:gd name="T40" fmla="*/ 58 w 70"/>
                <a:gd name="T41" fmla="*/ 38 h 100"/>
                <a:gd name="T42" fmla="*/ 48 w 70"/>
                <a:gd name="T43" fmla="*/ 38 h 100"/>
                <a:gd name="T44" fmla="*/ 36 w 70"/>
                <a:gd name="T45" fmla="*/ 38 h 100"/>
                <a:gd name="T46" fmla="*/ 36 w 70"/>
                <a:gd name="T47" fmla="*/ 38 h 100"/>
                <a:gd name="T48" fmla="*/ 30 w 70"/>
                <a:gd name="T49" fmla="*/ 56 h 100"/>
                <a:gd name="T50" fmla="*/ 30 w 70"/>
                <a:gd name="T51" fmla="*/ 56 h 100"/>
                <a:gd name="T52" fmla="*/ 28 w 70"/>
                <a:gd name="T53" fmla="*/ 58 h 100"/>
                <a:gd name="T54" fmla="*/ 26 w 70"/>
                <a:gd name="T55" fmla="*/ 60 h 100"/>
                <a:gd name="T56" fmla="*/ 26 w 70"/>
                <a:gd name="T57" fmla="*/ 60 h 100"/>
                <a:gd name="T58" fmla="*/ 26 w 70"/>
                <a:gd name="T59" fmla="*/ 60 h 100"/>
                <a:gd name="T60" fmla="*/ 28 w 70"/>
                <a:gd name="T61" fmla="*/ 62 h 100"/>
                <a:gd name="T62" fmla="*/ 26 w 70"/>
                <a:gd name="T63" fmla="*/ 66 h 100"/>
                <a:gd name="T64" fmla="*/ 18 w 70"/>
                <a:gd name="T65" fmla="*/ 96 h 100"/>
                <a:gd name="T66" fmla="*/ 18 w 70"/>
                <a:gd name="T67" fmla="*/ 96 h 100"/>
                <a:gd name="T68" fmla="*/ 14 w 70"/>
                <a:gd name="T69" fmla="*/ 100 h 100"/>
                <a:gd name="T70" fmla="*/ 8 w 70"/>
                <a:gd name="T71" fmla="*/ 100 h 100"/>
                <a:gd name="T72" fmla="*/ 8 w 70"/>
                <a:gd name="T73" fmla="*/ 100 h 100"/>
                <a:gd name="T74" fmla="*/ 8 w 70"/>
                <a:gd name="T75" fmla="*/ 100 h 100"/>
                <a:gd name="T76" fmla="*/ 4 w 70"/>
                <a:gd name="T77" fmla="*/ 98 h 100"/>
                <a:gd name="T78" fmla="*/ 4 w 70"/>
                <a:gd name="T79" fmla="*/ 92 h 100"/>
                <a:gd name="T80" fmla="*/ 14 w 70"/>
                <a:gd name="T81" fmla="*/ 62 h 100"/>
                <a:gd name="T82" fmla="*/ 14 w 70"/>
                <a:gd name="T83" fmla="*/ 62 h 100"/>
                <a:gd name="T84" fmla="*/ 16 w 70"/>
                <a:gd name="T85" fmla="*/ 60 h 100"/>
                <a:gd name="T86" fmla="*/ 18 w 70"/>
                <a:gd name="T87" fmla="*/ 58 h 100"/>
                <a:gd name="T88" fmla="*/ 18 w 70"/>
                <a:gd name="T89" fmla="*/ 58 h 100"/>
                <a:gd name="T90" fmla="*/ 18 w 70"/>
                <a:gd name="T91" fmla="*/ 58 h 100"/>
                <a:gd name="T92" fmla="*/ 16 w 70"/>
                <a:gd name="T93" fmla="*/ 54 h 100"/>
                <a:gd name="T94" fmla="*/ 18 w 70"/>
                <a:gd name="T95" fmla="*/ 52 h 100"/>
                <a:gd name="T96" fmla="*/ 22 w 70"/>
                <a:gd name="T97" fmla="*/ 34 h 100"/>
                <a:gd name="T98" fmla="*/ 24 w 70"/>
                <a:gd name="T9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 h="100">
                  <a:moveTo>
                    <a:pt x="24" y="34"/>
                  </a:moveTo>
                  <a:lnTo>
                    <a:pt x="24" y="34"/>
                  </a:lnTo>
                  <a:lnTo>
                    <a:pt x="12" y="28"/>
                  </a:lnTo>
                  <a:lnTo>
                    <a:pt x="4" y="22"/>
                  </a:lnTo>
                  <a:lnTo>
                    <a:pt x="0" y="14"/>
                  </a:lnTo>
                  <a:lnTo>
                    <a:pt x="0" y="8"/>
                  </a:lnTo>
                  <a:lnTo>
                    <a:pt x="0" y="8"/>
                  </a:lnTo>
                  <a:lnTo>
                    <a:pt x="2" y="6"/>
                  </a:lnTo>
                  <a:lnTo>
                    <a:pt x="4" y="2"/>
                  </a:lnTo>
                  <a:lnTo>
                    <a:pt x="14" y="0"/>
                  </a:lnTo>
                  <a:lnTo>
                    <a:pt x="26" y="0"/>
                  </a:lnTo>
                  <a:lnTo>
                    <a:pt x="40" y="2"/>
                  </a:lnTo>
                  <a:lnTo>
                    <a:pt x="40" y="2"/>
                  </a:lnTo>
                  <a:lnTo>
                    <a:pt x="52" y="8"/>
                  </a:lnTo>
                  <a:lnTo>
                    <a:pt x="62" y="16"/>
                  </a:lnTo>
                  <a:lnTo>
                    <a:pt x="68" y="22"/>
                  </a:lnTo>
                  <a:lnTo>
                    <a:pt x="70" y="26"/>
                  </a:lnTo>
                  <a:lnTo>
                    <a:pt x="70" y="30"/>
                  </a:lnTo>
                  <a:lnTo>
                    <a:pt x="70" y="30"/>
                  </a:lnTo>
                  <a:lnTo>
                    <a:pt x="66" y="36"/>
                  </a:lnTo>
                  <a:lnTo>
                    <a:pt x="58" y="38"/>
                  </a:lnTo>
                  <a:lnTo>
                    <a:pt x="48" y="38"/>
                  </a:lnTo>
                  <a:lnTo>
                    <a:pt x="36" y="38"/>
                  </a:lnTo>
                  <a:lnTo>
                    <a:pt x="36" y="38"/>
                  </a:lnTo>
                  <a:lnTo>
                    <a:pt x="30" y="56"/>
                  </a:lnTo>
                  <a:lnTo>
                    <a:pt x="30" y="56"/>
                  </a:lnTo>
                  <a:lnTo>
                    <a:pt x="28" y="58"/>
                  </a:lnTo>
                  <a:lnTo>
                    <a:pt x="26" y="60"/>
                  </a:lnTo>
                  <a:lnTo>
                    <a:pt x="26" y="60"/>
                  </a:lnTo>
                  <a:lnTo>
                    <a:pt x="26" y="60"/>
                  </a:lnTo>
                  <a:lnTo>
                    <a:pt x="28" y="62"/>
                  </a:lnTo>
                  <a:lnTo>
                    <a:pt x="26" y="66"/>
                  </a:lnTo>
                  <a:lnTo>
                    <a:pt x="18" y="96"/>
                  </a:lnTo>
                  <a:lnTo>
                    <a:pt x="18" y="96"/>
                  </a:lnTo>
                  <a:lnTo>
                    <a:pt x="14" y="100"/>
                  </a:lnTo>
                  <a:lnTo>
                    <a:pt x="8" y="100"/>
                  </a:lnTo>
                  <a:lnTo>
                    <a:pt x="8" y="100"/>
                  </a:lnTo>
                  <a:lnTo>
                    <a:pt x="8" y="100"/>
                  </a:lnTo>
                  <a:lnTo>
                    <a:pt x="4" y="98"/>
                  </a:lnTo>
                  <a:lnTo>
                    <a:pt x="4" y="92"/>
                  </a:lnTo>
                  <a:lnTo>
                    <a:pt x="14" y="62"/>
                  </a:lnTo>
                  <a:lnTo>
                    <a:pt x="14" y="62"/>
                  </a:lnTo>
                  <a:lnTo>
                    <a:pt x="16" y="60"/>
                  </a:lnTo>
                  <a:lnTo>
                    <a:pt x="18" y="58"/>
                  </a:lnTo>
                  <a:lnTo>
                    <a:pt x="18" y="58"/>
                  </a:lnTo>
                  <a:lnTo>
                    <a:pt x="18" y="58"/>
                  </a:lnTo>
                  <a:lnTo>
                    <a:pt x="16" y="54"/>
                  </a:lnTo>
                  <a:lnTo>
                    <a:pt x="18" y="52"/>
                  </a:lnTo>
                  <a:lnTo>
                    <a:pt x="22" y="34"/>
                  </a:lnTo>
                  <a:lnTo>
                    <a:pt x="2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2" name="Freeform 366"/>
            <p:cNvSpPr>
              <a:spLocks/>
            </p:cNvSpPr>
            <p:nvPr/>
          </p:nvSpPr>
          <p:spPr bwMode="auto">
            <a:xfrm>
              <a:off x="1466" y="352"/>
              <a:ext cx="40" cy="74"/>
            </a:xfrm>
            <a:custGeom>
              <a:avLst/>
              <a:gdLst>
                <a:gd name="T0" fmla="*/ 36 w 40"/>
                <a:gd name="T1" fmla="*/ 6 h 74"/>
                <a:gd name="T2" fmla="*/ 36 w 40"/>
                <a:gd name="T3" fmla="*/ 6 h 74"/>
                <a:gd name="T4" fmla="*/ 40 w 40"/>
                <a:gd name="T5" fmla="*/ 8 h 74"/>
                <a:gd name="T6" fmla="*/ 38 w 40"/>
                <a:gd name="T7" fmla="*/ 6 h 74"/>
                <a:gd name="T8" fmla="*/ 28 w 40"/>
                <a:gd name="T9" fmla="*/ 4 h 74"/>
                <a:gd name="T10" fmla="*/ 16 w 40"/>
                <a:gd name="T11" fmla="*/ 0 h 74"/>
                <a:gd name="T12" fmla="*/ 14 w 40"/>
                <a:gd name="T13" fmla="*/ 0 h 74"/>
                <a:gd name="T14" fmla="*/ 18 w 40"/>
                <a:gd name="T15" fmla="*/ 2 h 74"/>
                <a:gd name="T16" fmla="*/ 18 w 40"/>
                <a:gd name="T17" fmla="*/ 2 h 74"/>
                <a:gd name="T18" fmla="*/ 12 w 40"/>
                <a:gd name="T19" fmla="*/ 20 h 74"/>
                <a:gd name="T20" fmla="*/ 12 w 40"/>
                <a:gd name="T21" fmla="*/ 20 h 74"/>
                <a:gd name="T22" fmla="*/ 12 w 40"/>
                <a:gd name="T23" fmla="*/ 24 h 74"/>
                <a:gd name="T24" fmla="*/ 16 w 40"/>
                <a:gd name="T25" fmla="*/ 28 h 74"/>
                <a:gd name="T26" fmla="*/ 16 w 40"/>
                <a:gd name="T27" fmla="*/ 28 h 74"/>
                <a:gd name="T28" fmla="*/ 16 w 40"/>
                <a:gd name="T29" fmla="*/ 28 h 74"/>
                <a:gd name="T30" fmla="*/ 12 w 40"/>
                <a:gd name="T31" fmla="*/ 30 h 74"/>
                <a:gd name="T32" fmla="*/ 10 w 40"/>
                <a:gd name="T33" fmla="*/ 32 h 74"/>
                <a:gd name="T34" fmla="*/ 0 w 40"/>
                <a:gd name="T35" fmla="*/ 66 h 74"/>
                <a:gd name="T36" fmla="*/ 0 w 40"/>
                <a:gd name="T37" fmla="*/ 66 h 74"/>
                <a:gd name="T38" fmla="*/ 0 w 40"/>
                <a:gd name="T39" fmla="*/ 68 h 74"/>
                <a:gd name="T40" fmla="*/ 2 w 40"/>
                <a:gd name="T41" fmla="*/ 72 h 74"/>
                <a:gd name="T42" fmla="*/ 6 w 40"/>
                <a:gd name="T43" fmla="*/ 74 h 74"/>
                <a:gd name="T44" fmla="*/ 6 w 40"/>
                <a:gd name="T45" fmla="*/ 74 h 74"/>
                <a:gd name="T46" fmla="*/ 6 w 40"/>
                <a:gd name="T47" fmla="*/ 74 h 74"/>
                <a:gd name="T48" fmla="*/ 14 w 40"/>
                <a:gd name="T49" fmla="*/ 74 h 74"/>
                <a:gd name="T50" fmla="*/ 16 w 40"/>
                <a:gd name="T51" fmla="*/ 74 h 74"/>
                <a:gd name="T52" fmla="*/ 16 w 40"/>
                <a:gd name="T53" fmla="*/ 72 h 74"/>
                <a:gd name="T54" fmla="*/ 26 w 40"/>
                <a:gd name="T55" fmla="*/ 38 h 74"/>
                <a:gd name="T56" fmla="*/ 26 w 40"/>
                <a:gd name="T57" fmla="*/ 38 h 74"/>
                <a:gd name="T58" fmla="*/ 26 w 40"/>
                <a:gd name="T59" fmla="*/ 34 h 74"/>
                <a:gd name="T60" fmla="*/ 24 w 40"/>
                <a:gd name="T61" fmla="*/ 30 h 74"/>
                <a:gd name="T62" fmla="*/ 24 w 40"/>
                <a:gd name="T63" fmla="*/ 30 h 74"/>
                <a:gd name="T64" fmla="*/ 24 w 40"/>
                <a:gd name="T65" fmla="*/ 30 h 74"/>
                <a:gd name="T66" fmla="*/ 28 w 40"/>
                <a:gd name="T67" fmla="*/ 30 h 74"/>
                <a:gd name="T68" fmla="*/ 30 w 40"/>
                <a:gd name="T69" fmla="*/ 26 h 74"/>
                <a:gd name="T70" fmla="*/ 36 w 40"/>
                <a:gd name="T71" fmla="*/ 6 h 74"/>
                <a:gd name="T72" fmla="*/ 36 w 40"/>
                <a:gd name="T7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36" y="6"/>
                  </a:moveTo>
                  <a:lnTo>
                    <a:pt x="36" y="6"/>
                  </a:lnTo>
                  <a:lnTo>
                    <a:pt x="40" y="8"/>
                  </a:lnTo>
                  <a:lnTo>
                    <a:pt x="38" y="6"/>
                  </a:lnTo>
                  <a:lnTo>
                    <a:pt x="28" y="4"/>
                  </a:lnTo>
                  <a:lnTo>
                    <a:pt x="16" y="0"/>
                  </a:lnTo>
                  <a:lnTo>
                    <a:pt x="14" y="0"/>
                  </a:lnTo>
                  <a:lnTo>
                    <a:pt x="18" y="2"/>
                  </a:lnTo>
                  <a:lnTo>
                    <a:pt x="18" y="2"/>
                  </a:lnTo>
                  <a:lnTo>
                    <a:pt x="12" y="20"/>
                  </a:lnTo>
                  <a:lnTo>
                    <a:pt x="12" y="20"/>
                  </a:lnTo>
                  <a:lnTo>
                    <a:pt x="12" y="24"/>
                  </a:lnTo>
                  <a:lnTo>
                    <a:pt x="16" y="28"/>
                  </a:lnTo>
                  <a:lnTo>
                    <a:pt x="16" y="28"/>
                  </a:lnTo>
                  <a:lnTo>
                    <a:pt x="16" y="28"/>
                  </a:lnTo>
                  <a:lnTo>
                    <a:pt x="12" y="30"/>
                  </a:lnTo>
                  <a:lnTo>
                    <a:pt x="10" y="32"/>
                  </a:lnTo>
                  <a:lnTo>
                    <a:pt x="0" y="66"/>
                  </a:lnTo>
                  <a:lnTo>
                    <a:pt x="0" y="66"/>
                  </a:lnTo>
                  <a:lnTo>
                    <a:pt x="0" y="68"/>
                  </a:lnTo>
                  <a:lnTo>
                    <a:pt x="2" y="72"/>
                  </a:lnTo>
                  <a:lnTo>
                    <a:pt x="6" y="74"/>
                  </a:lnTo>
                  <a:lnTo>
                    <a:pt x="6" y="74"/>
                  </a:lnTo>
                  <a:lnTo>
                    <a:pt x="6" y="74"/>
                  </a:lnTo>
                  <a:lnTo>
                    <a:pt x="14" y="74"/>
                  </a:lnTo>
                  <a:lnTo>
                    <a:pt x="16" y="74"/>
                  </a:lnTo>
                  <a:lnTo>
                    <a:pt x="16" y="72"/>
                  </a:lnTo>
                  <a:lnTo>
                    <a:pt x="26" y="38"/>
                  </a:lnTo>
                  <a:lnTo>
                    <a:pt x="26" y="38"/>
                  </a:lnTo>
                  <a:lnTo>
                    <a:pt x="26" y="34"/>
                  </a:lnTo>
                  <a:lnTo>
                    <a:pt x="24" y="30"/>
                  </a:lnTo>
                  <a:lnTo>
                    <a:pt x="24" y="30"/>
                  </a:lnTo>
                  <a:lnTo>
                    <a:pt x="24" y="30"/>
                  </a:lnTo>
                  <a:lnTo>
                    <a:pt x="28" y="30"/>
                  </a:lnTo>
                  <a:lnTo>
                    <a:pt x="30" y="26"/>
                  </a:lnTo>
                  <a:lnTo>
                    <a:pt x="36" y="6"/>
                  </a:lnTo>
                  <a:lnTo>
                    <a:pt x="36" y="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3" name="Freeform 367"/>
            <p:cNvSpPr>
              <a:spLocks/>
            </p:cNvSpPr>
            <p:nvPr/>
          </p:nvSpPr>
          <p:spPr bwMode="auto">
            <a:xfrm>
              <a:off x="1176" y="396"/>
              <a:ext cx="94" cy="86"/>
            </a:xfrm>
            <a:custGeom>
              <a:avLst/>
              <a:gdLst>
                <a:gd name="T0" fmla="*/ 34 w 94"/>
                <a:gd name="T1" fmla="*/ 46 h 86"/>
                <a:gd name="T2" fmla="*/ 34 w 94"/>
                <a:gd name="T3" fmla="*/ 46 h 86"/>
                <a:gd name="T4" fmla="*/ 26 w 94"/>
                <a:gd name="T5" fmla="*/ 52 h 86"/>
                <a:gd name="T6" fmla="*/ 16 w 94"/>
                <a:gd name="T7" fmla="*/ 58 h 86"/>
                <a:gd name="T8" fmla="*/ 8 w 94"/>
                <a:gd name="T9" fmla="*/ 60 h 86"/>
                <a:gd name="T10" fmla="*/ 2 w 94"/>
                <a:gd name="T11" fmla="*/ 58 h 86"/>
                <a:gd name="T12" fmla="*/ 2 w 94"/>
                <a:gd name="T13" fmla="*/ 58 h 86"/>
                <a:gd name="T14" fmla="*/ 0 w 94"/>
                <a:gd name="T15" fmla="*/ 54 h 86"/>
                <a:gd name="T16" fmla="*/ 0 w 94"/>
                <a:gd name="T17" fmla="*/ 52 h 86"/>
                <a:gd name="T18" fmla="*/ 0 w 94"/>
                <a:gd name="T19" fmla="*/ 42 h 86"/>
                <a:gd name="T20" fmla="*/ 4 w 94"/>
                <a:gd name="T21" fmla="*/ 30 h 86"/>
                <a:gd name="T22" fmla="*/ 12 w 94"/>
                <a:gd name="T23" fmla="*/ 18 h 86"/>
                <a:gd name="T24" fmla="*/ 12 w 94"/>
                <a:gd name="T25" fmla="*/ 18 h 86"/>
                <a:gd name="T26" fmla="*/ 22 w 94"/>
                <a:gd name="T27" fmla="*/ 8 h 86"/>
                <a:gd name="T28" fmla="*/ 32 w 94"/>
                <a:gd name="T29" fmla="*/ 2 h 86"/>
                <a:gd name="T30" fmla="*/ 40 w 94"/>
                <a:gd name="T31" fmla="*/ 0 h 86"/>
                <a:gd name="T32" fmla="*/ 44 w 94"/>
                <a:gd name="T33" fmla="*/ 0 h 86"/>
                <a:gd name="T34" fmla="*/ 48 w 94"/>
                <a:gd name="T35" fmla="*/ 0 h 86"/>
                <a:gd name="T36" fmla="*/ 48 w 94"/>
                <a:gd name="T37" fmla="*/ 0 h 86"/>
                <a:gd name="T38" fmla="*/ 52 w 94"/>
                <a:gd name="T39" fmla="*/ 6 h 86"/>
                <a:gd name="T40" fmla="*/ 52 w 94"/>
                <a:gd name="T41" fmla="*/ 14 h 86"/>
                <a:gd name="T42" fmla="*/ 48 w 94"/>
                <a:gd name="T43" fmla="*/ 24 h 86"/>
                <a:gd name="T44" fmla="*/ 42 w 94"/>
                <a:gd name="T45" fmla="*/ 34 h 86"/>
                <a:gd name="T46" fmla="*/ 42 w 94"/>
                <a:gd name="T47" fmla="*/ 34 h 86"/>
                <a:gd name="T48" fmla="*/ 58 w 94"/>
                <a:gd name="T49" fmla="*/ 46 h 86"/>
                <a:gd name="T50" fmla="*/ 58 w 94"/>
                <a:gd name="T51" fmla="*/ 46 h 86"/>
                <a:gd name="T52" fmla="*/ 60 w 94"/>
                <a:gd name="T53" fmla="*/ 48 h 86"/>
                <a:gd name="T54" fmla="*/ 60 w 94"/>
                <a:gd name="T55" fmla="*/ 52 h 86"/>
                <a:gd name="T56" fmla="*/ 60 w 94"/>
                <a:gd name="T57" fmla="*/ 52 h 86"/>
                <a:gd name="T58" fmla="*/ 60 w 94"/>
                <a:gd name="T59" fmla="*/ 52 h 86"/>
                <a:gd name="T60" fmla="*/ 64 w 94"/>
                <a:gd name="T61" fmla="*/ 52 h 86"/>
                <a:gd name="T62" fmla="*/ 66 w 94"/>
                <a:gd name="T63" fmla="*/ 54 h 86"/>
                <a:gd name="T64" fmla="*/ 92 w 94"/>
                <a:gd name="T65" fmla="*/ 74 h 86"/>
                <a:gd name="T66" fmla="*/ 92 w 94"/>
                <a:gd name="T67" fmla="*/ 74 h 86"/>
                <a:gd name="T68" fmla="*/ 94 w 94"/>
                <a:gd name="T69" fmla="*/ 78 h 86"/>
                <a:gd name="T70" fmla="*/ 92 w 94"/>
                <a:gd name="T71" fmla="*/ 82 h 86"/>
                <a:gd name="T72" fmla="*/ 92 w 94"/>
                <a:gd name="T73" fmla="*/ 82 h 86"/>
                <a:gd name="T74" fmla="*/ 92 w 94"/>
                <a:gd name="T75" fmla="*/ 82 h 86"/>
                <a:gd name="T76" fmla="*/ 88 w 94"/>
                <a:gd name="T77" fmla="*/ 86 h 86"/>
                <a:gd name="T78" fmla="*/ 82 w 94"/>
                <a:gd name="T79" fmla="*/ 84 h 86"/>
                <a:gd name="T80" fmla="*/ 58 w 94"/>
                <a:gd name="T81" fmla="*/ 64 h 86"/>
                <a:gd name="T82" fmla="*/ 58 w 94"/>
                <a:gd name="T83" fmla="*/ 64 h 86"/>
                <a:gd name="T84" fmla="*/ 56 w 94"/>
                <a:gd name="T85" fmla="*/ 62 h 86"/>
                <a:gd name="T86" fmla="*/ 56 w 94"/>
                <a:gd name="T87" fmla="*/ 58 h 86"/>
                <a:gd name="T88" fmla="*/ 56 w 94"/>
                <a:gd name="T89" fmla="*/ 58 h 86"/>
                <a:gd name="T90" fmla="*/ 56 w 94"/>
                <a:gd name="T91" fmla="*/ 58 h 86"/>
                <a:gd name="T92" fmla="*/ 52 w 94"/>
                <a:gd name="T93" fmla="*/ 58 h 86"/>
                <a:gd name="T94" fmla="*/ 48 w 94"/>
                <a:gd name="T95" fmla="*/ 56 h 86"/>
                <a:gd name="T96" fmla="*/ 34 w 94"/>
                <a:gd name="T97" fmla="*/ 46 h 86"/>
                <a:gd name="T98" fmla="*/ 34 w 94"/>
                <a:gd name="T99"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 h="86">
                  <a:moveTo>
                    <a:pt x="34" y="46"/>
                  </a:moveTo>
                  <a:lnTo>
                    <a:pt x="34" y="46"/>
                  </a:lnTo>
                  <a:lnTo>
                    <a:pt x="26" y="52"/>
                  </a:lnTo>
                  <a:lnTo>
                    <a:pt x="16" y="58"/>
                  </a:lnTo>
                  <a:lnTo>
                    <a:pt x="8" y="60"/>
                  </a:lnTo>
                  <a:lnTo>
                    <a:pt x="2" y="58"/>
                  </a:lnTo>
                  <a:lnTo>
                    <a:pt x="2" y="58"/>
                  </a:lnTo>
                  <a:lnTo>
                    <a:pt x="0" y="54"/>
                  </a:lnTo>
                  <a:lnTo>
                    <a:pt x="0" y="52"/>
                  </a:lnTo>
                  <a:lnTo>
                    <a:pt x="0" y="42"/>
                  </a:lnTo>
                  <a:lnTo>
                    <a:pt x="4" y="30"/>
                  </a:lnTo>
                  <a:lnTo>
                    <a:pt x="12" y="18"/>
                  </a:lnTo>
                  <a:lnTo>
                    <a:pt x="12" y="18"/>
                  </a:lnTo>
                  <a:lnTo>
                    <a:pt x="22" y="8"/>
                  </a:lnTo>
                  <a:lnTo>
                    <a:pt x="32" y="2"/>
                  </a:lnTo>
                  <a:lnTo>
                    <a:pt x="40" y="0"/>
                  </a:lnTo>
                  <a:lnTo>
                    <a:pt x="44" y="0"/>
                  </a:lnTo>
                  <a:lnTo>
                    <a:pt x="48" y="0"/>
                  </a:lnTo>
                  <a:lnTo>
                    <a:pt x="48" y="0"/>
                  </a:lnTo>
                  <a:lnTo>
                    <a:pt x="52" y="6"/>
                  </a:lnTo>
                  <a:lnTo>
                    <a:pt x="52" y="14"/>
                  </a:lnTo>
                  <a:lnTo>
                    <a:pt x="48" y="24"/>
                  </a:lnTo>
                  <a:lnTo>
                    <a:pt x="42" y="34"/>
                  </a:lnTo>
                  <a:lnTo>
                    <a:pt x="42" y="34"/>
                  </a:lnTo>
                  <a:lnTo>
                    <a:pt x="58" y="46"/>
                  </a:lnTo>
                  <a:lnTo>
                    <a:pt x="58" y="46"/>
                  </a:lnTo>
                  <a:lnTo>
                    <a:pt x="60" y="48"/>
                  </a:lnTo>
                  <a:lnTo>
                    <a:pt x="60" y="52"/>
                  </a:lnTo>
                  <a:lnTo>
                    <a:pt x="60" y="52"/>
                  </a:lnTo>
                  <a:lnTo>
                    <a:pt x="60" y="52"/>
                  </a:lnTo>
                  <a:lnTo>
                    <a:pt x="64" y="52"/>
                  </a:lnTo>
                  <a:lnTo>
                    <a:pt x="66" y="54"/>
                  </a:lnTo>
                  <a:lnTo>
                    <a:pt x="92" y="74"/>
                  </a:lnTo>
                  <a:lnTo>
                    <a:pt x="92" y="74"/>
                  </a:lnTo>
                  <a:lnTo>
                    <a:pt x="94" y="78"/>
                  </a:lnTo>
                  <a:lnTo>
                    <a:pt x="92" y="82"/>
                  </a:lnTo>
                  <a:lnTo>
                    <a:pt x="92" y="82"/>
                  </a:lnTo>
                  <a:lnTo>
                    <a:pt x="92" y="82"/>
                  </a:lnTo>
                  <a:lnTo>
                    <a:pt x="88" y="86"/>
                  </a:lnTo>
                  <a:lnTo>
                    <a:pt x="82" y="84"/>
                  </a:lnTo>
                  <a:lnTo>
                    <a:pt x="58" y="64"/>
                  </a:lnTo>
                  <a:lnTo>
                    <a:pt x="58" y="64"/>
                  </a:lnTo>
                  <a:lnTo>
                    <a:pt x="56" y="62"/>
                  </a:lnTo>
                  <a:lnTo>
                    <a:pt x="56" y="58"/>
                  </a:lnTo>
                  <a:lnTo>
                    <a:pt x="56" y="58"/>
                  </a:lnTo>
                  <a:lnTo>
                    <a:pt x="56" y="58"/>
                  </a:lnTo>
                  <a:lnTo>
                    <a:pt x="52" y="58"/>
                  </a:lnTo>
                  <a:lnTo>
                    <a:pt x="48" y="56"/>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4" name="Freeform 368"/>
            <p:cNvSpPr>
              <a:spLocks/>
            </p:cNvSpPr>
            <p:nvPr/>
          </p:nvSpPr>
          <p:spPr bwMode="auto">
            <a:xfrm>
              <a:off x="1204" y="426"/>
              <a:ext cx="70" cy="58"/>
            </a:xfrm>
            <a:custGeom>
              <a:avLst/>
              <a:gdLst>
                <a:gd name="T0" fmla="*/ 14 w 70"/>
                <a:gd name="T1" fmla="*/ 4 h 58"/>
                <a:gd name="T2" fmla="*/ 14 w 70"/>
                <a:gd name="T3" fmla="*/ 4 h 58"/>
                <a:gd name="T4" fmla="*/ 18 w 70"/>
                <a:gd name="T5" fmla="*/ 0 h 58"/>
                <a:gd name="T6" fmla="*/ 16 w 70"/>
                <a:gd name="T7" fmla="*/ 0 h 58"/>
                <a:gd name="T8" fmla="*/ 8 w 70"/>
                <a:gd name="T9" fmla="*/ 10 h 58"/>
                <a:gd name="T10" fmla="*/ 0 w 70"/>
                <a:gd name="T11" fmla="*/ 18 h 58"/>
                <a:gd name="T12" fmla="*/ 0 w 70"/>
                <a:gd name="T13" fmla="*/ 20 h 58"/>
                <a:gd name="T14" fmla="*/ 4 w 70"/>
                <a:gd name="T15" fmla="*/ 16 h 58"/>
                <a:gd name="T16" fmla="*/ 4 w 70"/>
                <a:gd name="T17" fmla="*/ 16 h 58"/>
                <a:gd name="T18" fmla="*/ 20 w 70"/>
                <a:gd name="T19" fmla="*/ 30 h 58"/>
                <a:gd name="T20" fmla="*/ 20 w 70"/>
                <a:gd name="T21" fmla="*/ 30 h 58"/>
                <a:gd name="T22" fmla="*/ 24 w 70"/>
                <a:gd name="T23" fmla="*/ 30 h 58"/>
                <a:gd name="T24" fmla="*/ 28 w 70"/>
                <a:gd name="T25" fmla="*/ 30 h 58"/>
                <a:gd name="T26" fmla="*/ 28 w 70"/>
                <a:gd name="T27" fmla="*/ 30 h 58"/>
                <a:gd name="T28" fmla="*/ 28 w 70"/>
                <a:gd name="T29" fmla="*/ 30 h 58"/>
                <a:gd name="T30" fmla="*/ 28 w 70"/>
                <a:gd name="T31" fmla="*/ 34 h 58"/>
                <a:gd name="T32" fmla="*/ 30 w 70"/>
                <a:gd name="T33" fmla="*/ 36 h 58"/>
                <a:gd name="T34" fmla="*/ 56 w 70"/>
                <a:gd name="T35" fmla="*/ 58 h 58"/>
                <a:gd name="T36" fmla="*/ 56 w 70"/>
                <a:gd name="T37" fmla="*/ 58 h 58"/>
                <a:gd name="T38" fmla="*/ 60 w 70"/>
                <a:gd name="T39" fmla="*/ 58 h 58"/>
                <a:gd name="T40" fmla="*/ 62 w 70"/>
                <a:gd name="T41" fmla="*/ 58 h 58"/>
                <a:gd name="T42" fmla="*/ 68 w 70"/>
                <a:gd name="T43" fmla="*/ 54 h 58"/>
                <a:gd name="T44" fmla="*/ 68 w 70"/>
                <a:gd name="T45" fmla="*/ 54 h 58"/>
                <a:gd name="T46" fmla="*/ 68 w 70"/>
                <a:gd name="T47" fmla="*/ 54 h 58"/>
                <a:gd name="T48" fmla="*/ 70 w 70"/>
                <a:gd name="T49" fmla="*/ 48 h 58"/>
                <a:gd name="T50" fmla="*/ 70 w 70"/>
                <a:gd name="T51" fmla="*/ 46 h 58"/>
                <a:gd name="T52" fmla="*/ 68 w 70"/>
                <a:gd name="T53" fmla="*/ 44 h 58"/>
                <a:gd name="T54" fmla="*/ 40 w 70"/>
                <a:gd name="T55" fmla="*/ 22 h 58"/>
                <a:gd name="T56" fmla="*/ 40 w 70"/>
                <a:gd name="T57" fmla="*/ 22 h 58"/>
                <a:gd name="T58" fmla="*/ 38 w 70"/>
                <a:gd name="T59" fmla="*/ 22 h 58"/>
                <a:gd name="T60" fmla="*/ 34 w 70"/>
                <a:gd name="T61" fmla="*/ 22 h 58"/>
                <a:gd name="T62" fmla="*/ 34 w 70"/>
                <a:gd name="T63" fmla="*/ 22 h 58"/>
                <a:gd name="T64" fmla="*/ 34 w 70"/>
                <a:gd name="T65" fmla="*/ 22 h 58"/>
                <a:gd name="T66" fmla="*/ 34 w 70"/>
                <a:gd name="T67" fmla="*/ 18 h 58"/>
                <a:gd name="T68" fmla="*/ 30 w 70"/>
                <a:gd name="T69" fmla="*/ 16 h 58"/>
                <a:gd name="T70" fmla="*/ 14 w 70"/>
                <a:gd name="T71" fmla="*/ 4 h 58"/>
                <a:gd name="T72" fmla="*/ 14 w 70"/>
                <a:gd name="T7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58">
                  <a:moveTo>
                    <a:pt x="14" y="4"/>
                  </a:moveTo>
                  <a:lnTo>
                    <a:pt x="14" y="4"/>
                  </a:lnTo>
                  <a:lnTo>
                    <a:pt x="18" y="0"/>
                  </a:lnTo>
                  <a:lnTo>
                    <a:pt x="16" y="0"/>
                  </a:lnTo>
                  <a:lnTo>
                    <a:pt x="8" y="10"/>
                  </a:lnTo>
                  <a:lnTo>
                    <a:pt x="0" y="18"/>
                  </a:lnTo>
                  <a:lnTo>
                    <a:pt x="0" y="20"/>
                  </a:lnTo>
                  <a:lnTo>
                    <a:pt x="4" y="16"/>
                  </a:lnTo>
                  <a:lnTo>
                    <a:pt x="4" y="16"/>
                  </a:lnTo>
                  <a:lnTo>
                    <a:pt x="20" y="30"/>
                  </a:lnTo>
                  <a:lnTo>
                    <a:pt x="20" y="30"/>
                  </a:lnTo>
                  <a:lnTo>
                    <a:pt x="24" y="30"/>
                  </a:lnTo>
                  <a:lnTo>
                    <a:pt x="28" y="30"/>
                  </a:lnTo>
                  <a:lnTo>
                    <a:pt x="28" y="30"/>
                  </a:lnTo>
                  <a:lnTo>
                    <a:pt x="28" y="30"/>
                  </a:lnTo>
                  <a:lnTo>
                    <a:pt x="28" y="34"/>
                  </a:lnTo>
                  <a:lnTo>
                    <a:pt x="30" y="36"/>
                  </a:lnTo>
                  <a:lnTo>
                    <a:pt x="56" y="58"/>
                  </a:lnTo>
                  <a:lnTo>
                    <a:pt x="56" y="58"/>
                  </a:lnTo>
                  <a:lnTo>
                    <a:pt x="60" y="58"/>
                  </a:lnTo>
                  <a:lnTo>
                    <a:pt x="62" y="58"/>
                  </a:lnTo>
                  <a:lnTo>
                    <a:pt x="68" y="54"/>
                  </a:lnTo>
                  <a:lnTo>
                    <a:pt x="68" y="54"/>
                  </a:lnTo>
                  <a:lnTo>
                    <a:pt x="68" y="54"/>
                  </a:lnTo>
                  <a:lnTo>
                    <a:pt x="70" y="48"/>
                  </a:lnTo>
                  <a:lnTo>
                    <a:pt x="70" y="46"/>
                  </a:lnTo>
                  <a:lnTo>
                    <a:pt x="68" y="44"/>
                  </a:lnTo>
                  <a:lnTo>
                    <a:pt x="40" y="22"/>
                  </a:lnTo>
                  <a:lnTo>
                    <a:pt x="40" y="22"/>
                  </a:lnTo>
                  <a:lnTo>
                    <a:pt x="38" y="22"/>
                  </a:lnTo>
                  <a:lnTo>
                    <a:pt x="34" y="22"/>
                  </a:lnTo>
                  <a:lnTo>
                    <a:pt x="34" y="22"/>
                  </a:lnTo>
                  <a:lnTo>
                    <a:pt x="34" y="22"/>
                  </a:lnTo>
                  <a:lnTo>
                    <a:pt x="34" y="18"/>
                  </a:lnTo>
                  <a:lnTo>
                    <a:pt x="30" y="16"/>
                  </a:lnTo>
                  <a:lnTo>
                    <a:pt x="14" y="4"/>
                  </a:lnTo>
                  <a:lnTo>
                    <a:pt x="14"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5" name="Freeform 369"/>
            <p:cNvSpPr>
              <a:spLocks/>
            </p:cNvSpPr>
            <p:nvPr/>
          </p:nvSpPr>
          <p:spPr bwMode="auto">
            <a:xfrm>
              <a:off x="1132" y="500"/>
              <a:ext cx="102" cy="70"/>
            </a:xfrm>
            <a:custGeom>
              <a:avLst/>
              <a:gdLst>
                <a:gd name="T0" fmla="*/ 34 w 102"/>
                <a:gd name="T1" fmla="*/ 46 h 70"/>
                <a:gd name="T2" fmla="*/ 34 w 102"/>
                <a:gd name="T3" fmla="*/ 46 h 70"/>
                <a:gd name="T4" fmla="*/ 28 w 102"/>
                <a:gd name="T5" fmla="*/ 56 h 70"/>
                <a:gd name="T6" fmla="*/ 22 w 102"/>
                <a:gd name="T7" fmla="*/ 64 h 70"/>
                <a:gd name="T8" fmla="*/ 16 w 102"/>
                <a:gd name="T9" fmla="*/ 68 h 70"/>
                <a:gd name="T10" fmla="*/ 10 w 102"/>
                <a:gd name="T11" fmla="*/ 70 h 70"/>
                <a:gd name="T12" fmla="*/ 10 w 102"/>
                <a:gd name="T13" fmla="*/ 70 h 70"/>
                <a:gd name="T14" fmla="*/ 6 w 102"/>
                <a:gd name="T15" fmla="*/ 68 h 70"/>
                <a:gd name="T16" fmla="*/ 4 w 102"/>
                <a:gd name="T17" fmla="*/ 66 h 70"/>
                <a:gd name="T18" fmla="*/ 0 w 102"/>
                <a:gd name="T19" fmla="*/ 56 h 70"/>
                <a:gd name="T20" fmla="*/ 0 w 102"/>
                <a:gd name="T21" fmla="*/ 44 h 70"/>
                <a:gd name="T22" fmla="*/ 2 w 102"/>
                <a:gd name="T23" fmla="*/ 30 h 70"/>
                <a:gd name="T24" fmla="*/ 2 w 102"/>
                <a:gd name="T25" fmla="*/ 30 h 70"/>
                <a:gd name="T26" fmla="*/ 8 w 102"/>
                <a:gd name="T27" fmla="*/ 16 h 70"/>
                <a:gd name="T28" fmla="*/ 14 w 102"/>
                <a:gd name="T29" fmla="*/ 6 h 70"/>
                <a:gd name="T30" fmla="*/ 20 w 102"/>
                <a:gd name="T31" fmla="*/ 0 h 70"/>
                <a:gd name="T32" fmla="*/ 24 w 102"/>
                <a:gd name="T33" fmla="*/ 0 h 70"/>
                <a:gd name="T34" fmla="*/ 28 w 102"/>
                <a:gd name="T35" fmla="*/ 0 h 70"/>
                <a:gd name="T36" fmla="*/ 28 w 102"/>
                <a:gd name="T37" fmla="*/ 0 h 70"/>
                <a:gd name="T38" fmla="*/ 34 w 102"/>
                <a:gd name="T39" fmla="*/ 4 h 70"/>
                <a:gd name="T40" fmla="*/ 36 w 102"/>
                <a:gd name="T41" fmla="*/ 10 h 70"/>
                <a:gd name="T42" fmla="*/ 38 w 102"/>
                <a:gd name="T43" fmla="*/ 20 h 70"/>
                <a:gd name="T44" fmla="*/ 36 w 102"/>
                <a:gd name="T45" fmla="*/ 32 h 70"/>
                <a:gd name="T46" fmla="*/ 36 w 102"/>
                <a:gd name="T47" fmla="*/ 32 h 70"/>
                <a:gd name="T48" fmla="*/ 54 w 102"/>
                <a:gd name="T49" fmla="*/ 38 h 70"/>
                <a:gd name="T50" fmla="*/ 54 w 102"/>
                <a:gd name="T51" fmla="*/ 38 h 70"/>
                <a:gd name="T52" fmla="*/ 58 w 102"/>
                <a:gd name="T53" fmla="*/ 38 h 70"/>
                <a:gd name="T54" fmla="*/ 60 w 102"/>
                <a:gd name="T55" fmla="*/ 42 h 70"/>
                <a:gd name="T56" fmla="*/ 60 w 102"/>
                <a:gd name="T57" fmla="*/ 42 h 70"/>
                <a:gd name="T58" fmla="*/ 60 w 102"/>
                <a:gd name="T59" fmla="*/ 42 h 70"/>
                <a:gd name="T60" fmla="*/ 62 w 102"/>
                <a:gd name="T61" fmla="*/ 40 h 70"/>
                <a:gd name="T62" fmla="*/ 66 w 102"/>
                <a:gd name="T63" fmla="*/ 40 h 70"/>
                <a:gd name="T64" fmla="*/ 98 w 102"/>
                <a:gd name="T65" fmla="*/ 48 h 70"/>
                <a:gd name="T66" fmla="*/ 98 w 102"/>
                <a:gd name="T67" fmla="*/ 48 h 70"/>
                <a:gd name="T68" fmla="*/ 100 w 102"/>
                <a:gd name="T69" fmla="*/ 52 h 70"/>
                <a:gd name="T70" fmla="*/ 102 w 102"/>
                <a:gd name="T71" fmla="*/ 56 h 70"/>
                <a:gd name="T72" fmla="*/ 102 w 102"/>
                <a:gd name="T73" fmla="*/ 56 h 70"/>
                <a:gd name="T74" fmla="*/ 102 w 102"/>
                <a:gd name="T75" fmla="*/ 56 h 70"/>
                <a:gd name="T76" fmla="*/ 98 w 102"/>
                <a:gd name="T77" fmla="*/ 60 h 70"/>
                <a:gd name="T78" fmla="*/ 94 w 102"/>
                <a:gd name="T79" fmla="*/ 62 h 70"/>
                <a:gd name="T80" fmla="*/ 62 w 102"/>
                <a:gd name="T81" fmla="*/ 54 h 70"/>
                <a:gd name="T82" fmla="*/ 62 w 102"/>
                <a:gd name="T83" fmla="*/ 54 h 70"/>
                <a:gd name="T84" fmla="*/ 60 w 102"/>
                <a:gd name="T85" fmla="*/ 52 h 70"/>
                <a:gd name="T86" fmla="*/ 58 w 102"/>
                <a:gd name="T87" fmla="*/ 48 h 70"/>
                <a:gd name="T88" fmla="*/ 58 w 102"/>
                <a:gd name="T89" fmla="*/ 48 h 70"/>
                <a:gd name="T90" fmla="*/ 58 w 102"/>
                <a:gd name="T91" fmla="*/ 48 h 70"/>
                <a:gd name="T92" fmla="*/ 54 w 102"/>
                <a:gd name="T93" fmla="*/ 50 h 70"/>
                <a:gd name="T94" fmla="*/ 52 w 102"/>
                <a:gd name="T95" fmla="*/ 50 h 70"/>
                <a:gd name="T96" fmla="*/ 34 w 102"/>
                <a:gd name="T97" fmla="*/ 46 h 70"/>
                <a:gd name="T98" fmla="*/ 34 w 102"/>
                <a:gd name="T99"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0">
                  <a:moveTo>
                    <a:pt x="34" y="46"/>
                  </a:moveTo>
                  <a:lnTo>
                    <a:pt x="34" y="46"/>
                  </a:lnTo>
                  <a:lnTo>
                    <a:pt x="28" y="56"/>
                  </a:lnTo>
                  <a:lnTo>
                    <a:pt x="22" y="64"/>
                  </a:lnTo>
                  <a:lnTo>
                    <a:pt x="16" y="68"/>
                  </a:lnTo>
                  <a:lnTo>
                    <a:pt x="10" y="70"/>
                  </a:lnTo>
                  <a:lnTo>
                    <a:pt x="10" y="70"/>
                  </a:lnTo>
                  <a:lnTo>
                    <a:pt x="6" y="68"/>
                  </a:lnTo>
                  <a:lnTo>
                    <a:pt x="4" y="66"/>
                  </a:lnTo>
                  <a:lnTo>
                    <a:pt x="0" y="56"/>
                  </a:lnTo>
                  <a:lnTo>
                    <a:pt x="0" y="44"/>
                  </a:lnTo>
                  <a:lnTo>
                    <a:pt x="2" y="30"/>
                  </a:lnTo>
                  <a:lnTo>
                    <a:pt x="2" y="30"/>
                  </a:lnTo>
                  <a:lnTo>
                    <a:pt x="8" y="16"/>
                  </a:lnTo>
                  <a:lnTo>
                    <a:pt x="14" y="6"/>
                  </a:lnTo>
                  <a:lnTo>
                    <a:pt x="20" y="0"/>
                  </a:lnTo>
                  <a:lnTo>
                    <a:pt x="24" y="0"/>
                  </a:lnTo>
                  <a:lnTo>
                    <a:pt x="28" y="0"/>
                  </a:lnTo>
                  <a:lnTo>
                    <a:pt x="28" y="0"/>
                  </a:lnTo>
                  <a:lnTo>
                    <a:pt x="34" y="4"/>
                  </a:lnTo>
                  <a:lnTo>
                    <a:pt x="36" y="10"/>
                  </a:lnTo>
                  <a:lnTo>
                    <a:pt x="38" y="20"/>
                  </a:lnTo>
                  <a:lnTo>
                    <a:pt x="36" y="32"/>
                  </a:lnTo>
                  <a:lnTo>
                    <a:pt x="36" y="32"/>
                  </a:lnTo>
                  <a:lnTo>
                    <a:pt x="54" y="38"/>
                  </a:lnTo>
                  <a:lnTo>
                    <a:pt x="54" y="38"/>
                  </a:lnTo>
                  <a:lnTo>
                    <a:pt x="58" y="38"/>
                  </a:lnTo>
                  <a:lnTo>
                    <a:pt x="60" y="42"/>
                  </a:lnTo>
                  <a:lnTo>
                    <a:pt x="60" y="42"/>
                  </a:lnTo>
                  <a:lnTo>
                    <a:pt x="60" y="42"/>
                  </a:lnTo>
                  <a:lnTo>
                    <a:pt x="62" y="40"/>
                  </a:lnTo>
                  <a:lnTo>
                    <a:pt x="66" y="40"/>
                  </a:lnTo>
                  <a:lnTo>
                    <a:pt x="98" y="48"/>
                  </a:lnTo>
                  <a:lnTo>
                    <a:pt x="98" y="48"/>
                  </a:lnTo>
                  <a:lnTo>
                    <a:pt x="100" y="52"/>
                  </a:lnTo>
                  <a:lnTo>
                    <a:pt x="102" y="56"/>
                  </a:lnTo>
                  <a:lnTo>
                    <a:pt x="102" y="56"/>
                  </a:lnTo>
                  <a:lnTo>
                    <a:pt x="102" y="56"/>
                  </a:lnTo>
                  <a:lnTo>
                    <a:pt x="98" y="60"/>
                  </a:lnTo>
                  <a:lnTo>
                    <a:pt x="94" y="62"/>
                  </a:lnTo>
                  <a:lnTo>
                    <a:pt x="62" y="54"/>
                  </a:lnTo>
                  <a:lnTo>
                    <a:pt x="62" y="54"/>
                  </a:lnTo>
                  <a:lnTo>
                    <a:pt x="60" y="52"/>
                  </a:lnTo>
                  <a:lnTo>
                    <a:pt x="58" y="48"/>
                  </a:lnTo>
                  <a:lnTo>
                    <a:pt x="58" y="48"/>
                  </a:lnTo>
                  <a:lnTo>
                    <a:pt x="58" y="48"/>
                  </a:lnTo>
                  <a:lnTo>
                    <a:pt x="54" y="50"/>
                  </a:lnTo>
                  <a:lnTo>
                    <a:pt x="52" y="50"/>
                  </a:lnTo>
                  <a:lnTo>
                    <a:pt x="34" y="46"/>
                  </a:lnTo>
                  <a:lnTo>
                    <a:pt x="34" y="4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6" name="Freeform 370"/>
            <p:cNvSpPr>
              <a:spLocks/>
            </p:cNvSpPr>
            <p:nvPr/>
          </p:nvSpPr>
          <p:spPr bwMode="auto">
            <a:xfrm>
              <a:off x="1162" y="526"/>
              <a:ext cx="76" cy="38"/>
            </a:xfrm>
            <a:custGeom>
              <a:avLst/>
              <a:gdLst>
                <a:gd name="T0" fmla="*/ 6 w 76"/>
                <a:gd name="T1" fmla="*/ 4 h 38"/>
                <a:gd name="T2" fmla="*/ 6 w 76"/>
                <a:gd name="T3" fmla="*/ 4 h 38"/>
                <a:gd name="T4" fmla="*/ 6 w 76"/>
                <a:gd name="T5" fmla="*/ 0 h 38"/>
                <a:gd name="T6" fmla="*/ 6 w 76"/>
                <a:gd name="T7" fmla="*/ 2 h 38"/>
                <a:gd name="T8" fmla="*/ 2 w 76"/>
                <a:gd name="T9" fmla="*/ 14 h 38"/>
                <a:gd name="T10" fmla="*/ 0 w 76"/>
                <a:gd name="T11" fmla="*/ 26 h 38"/>
                <a:gd name="T12" fmla="*/ 0 w 76"/>
                <a:gd name="T13" fmla="*/ 26 h 38"/>
                <a:gd name="T14" fmla="*/ 2 w 76"/>
                <a:gd name="T15" fmla="*/ 22 h 38"/>
                <a:gd name="T16" fmla="*/ 2 w 76"/>
                <a:gd name="T17" fmla="*/ 22 h 38"/>
                <a:gd name="T18" fmla="*/ 22 w 76"/>
                <a:gd name="T19" fmla="*/ 26 h 38"/>
                <a:gd name="T20" fmla="*/ 22 w 76"/>
                <a:gd name="T21" fmla="*/ 26 h 38"/>
                <a:gd name="T22" fmla="*/ 26 w 76"/>
                <a:gd name="T23" fmla="*/ 26 h 38"/>
                <a:gd name="T24" fmla="*/ 28 w 76"/>
                <a:gd name="T25" fmla="*/ 24 h 38"/>
                <a:gd name="T26" fmla="*/ 28 w 76"/>
                <a:gd name="T27" fmla="*/ 24 h 38"/>
                <a:gd name="T28" fmla="*/ 28 w 76"/>
                <a:gd name="T29" fmla="*/ 24 h 38"/>
                <a:gd name="T30" fmla="*/ 30 w 76"/>
                <a:gd name="T31" fmla="*/ 28 h 38"/>
                <a:gd name="T32" fmla="*/ 34 w 76"/>
                <a:gd name="T33" fmla="*/ 30 h 38"/>
                <a:gd name="T34" fmla="*/ 66 w 76"/>
                <a:gd name="T35" fmla="*/ 38 h 38"/>
                <a:gd name="T36" fmla="*/ 66 w 76"/>
                <a:gd name="T37" fmla="*/ 38 h 38"/>
                <a:gd name="T38" fmla="*/ 70 w 76"/>
                <a:gd name="T39" fmla="*/ 38 h 38"/>
                <a:gd name="T40" fmla="*/ 72 w 76"/>
                <a:gd name="T41" fmla="*/ 36 h 38"/>
                <a:gd name="T42" fmla="*/ 76 w 76"/>
                <a:gd name="T43" fmla="*/ 30 h 38"/>
                <a:gd name="T44" fmla="*/ 76 w 76"/>
                <a:gd name="T45" fmla="*/ 30 h 38"/>
                <a:gd name="T46" fmla="*/ 76 w 76"/>
                <a:gd name="T47" fmla="*/ 30 h 38"/>
                <a:gd name="T48" fmla="*/ 76 w 76"/>
                <a:gd name="T49" fmla="*/ 24 h 38"/>
                <a:gd name="T50" fmla="*/ 74 w 76"/>
                <a:gd name="T51" fmla="*/ 22 h 38"/>
                <a:gd name="T52" fmla="*/ 72 w 76"/>
                <a:gd name="T53" fmla="*/ 20 h 38"/>
                <a:gd name="T54" fmla="*/ 38 w 76"/>
                <a:gd name="T55" fmla="*/ 12 h 38"/>
                <a:gd name="T56" fmla="*/ 38 w 76"/>
                <a:gd name="T57" fmla="*/ 12 h 38"/>
                <a:gd name="T58" fmla="*/ 34 w 76"/>
                <a:gd name="T59" fmla="*/ 12 h 38"/>
                <a:gd name="T60" fmla="*/ 30 w 76"/>
                <a:gd name="T61" fmla="*/ 14 h 38"/>
                <a:gd name="T62" fmla="*/ 30 w 76"/>
                <a:gd name="T63" fmla="*/ 14 h 38"/>
                <a:gd name="T64" fmla="*/ 30 w 76"/>
                <a:gd name="T65" fmla="*/ 14 h 38"/>
                <a:gd name="T66" fmla="*/ 30 w 76"/>
                <a:gd name="T67" fmla="*/ 12 h 38"/>
                <a:gd name="T68" fmla="*/ 26 w 76"/>
                <a:gd name="T69" fmla="*/ 10 h 38"/>
                <a:gd name="T70" fmla="*/ 6 w 76"/>
                <a:gd name="T71" fmla="*/ 4 h 38"/>
                <a:gd name="T72" fmla="*/ 6 w 76"/>
                <a:gd name="T7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8">
                  <a:moveTo>
                    <a:pt x="6" y="4"/>
                  </a:moveTo>
                  <a:lnTo>
                    <a:pt x="6" y="4"/>
                  </a:lnTo>
                  <a:lnTo>
                    <a:pt x="6" y="0"/>
                  </a:lnTo>
                  <a:lnTo>
                    <a:pt x="6" y="2"/>
                  </a:lnTo>
                  <a:lnTo>
                    <a:pt x="2" y="14"/>
                  </a:lnTo>
                  <a:lnTo>
                    <a:pt x="0" y="26"/>
                  </a:lnTo>
                  <a:lnTo>
                    <a:pt x="0" y="26"/>
                  </a:lnTo>
                  <a:lnTo>
                    <a:pt x="2" y="22"/>
                  </a:lnTo>
                  <a:lnTo>
                    <a:pt x="2" y="22"/>
                  </a:lnTo>
                  <a:lnTo>
                    <a:pt x="22" y="26"/>
                  </a:lnTo>
                  <a:lnTo>
                    <a:pt x="22" y="26"/>
                  </a:lnTo>
                  <a:lnTo>
                    <a:pt x="26" y="26"/>
                  </a:lnTo>
                  <a:lnTo>
                    <a:pt x="28" y="24"/>
                  </a:lnTo>
                  <a:lnTo>
                    <a:pt x="28" y="24"/>
                  </a:lnTo>
                  <a:lnTo>
                    <a:pt x="28" y="24"/>
                  </a:lnTo>
                  <a:lnTo>
                    <a:pt x="30" y="28"/>
                  </a:lnTo>
                  <a:lnTo>
                    <a:pt x="34" y="30"/>
                  </a:lnTo>
                  <a:lnTo>
                    <a:pt x="66" y="38"/>
                  </a:lnTo>
                  <a:lnTo>
                    <a:pt x="66" y="38"/>
                  </a:lnTo>
                  <a:lnTo>
                    <a:pt x="70" y="38"/>
                  </a:lnTo>
                  <a:lnTo>
                    <a:pt x="72" y="36"/>
                  </a:lnTo>
                  <a:lnTo>
                    <a:pt x="76" y="30"/>
                  </a:lnTo>
                  <a:lnTo>
                    <a:pt x="76" y="30"/>
                  </a:lnTo>
                  <a:lnTo>
                    <a:pt x="76" y="30"/>
                  </a:lnTo>
                  <a:lnTo>
                    <a:pt x="76" y="24"/>
                  </a:lnTo>
                  <a:lnTo>
                    <a:pt x="74" y="22"/>
                  </a:lnTo>
                  <a:lnTo>
                    <a:pt x="72" y="20"/>
                  </a:lnTo>
                  <a:lnTo>
                    <a:pt x="38" y="12"/>
                  </a:lnTo>
                  <a:lnTo>
                    <a:pt x="38" y="12"/>
                  </a:lnTo>
                  <a:lnTo>
                    <a:pt x="34" y="12"/>
                  </a:lnTo>
                  <a:lnTo>
                    <a:pt x="30" y="14"/>
                  </a:lnTo>
                  <a:lnTo>
                    <a:pt x="30" y="14"/>
                  </a:lnTo>
                  <a:lnTo>
                    <a:pt x="30" y="14"/>
                  </a:lnTo>
                  <a:lnTo>
                    <a:pt x="30" y="12"/>
                  </a:lnTo>
                  <a:lnTo>
                    <a:pt x="26" y="10"/>
                  </a:lnTo>
                  <a:lnTo>
                    <a:pt x="6" y="4"/>
                  </a:lnTo>
                  <a:lnTo>
                    <a:pt x="6" y="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7" name="Freeform 371"/>
            <p:cNvSpPr>
              <a:spLocks/>
            </p:cNvSpPr>
            <p:nvPr/>
          </p:nvSpPr>
          <p:spPr bwMode="auto">
            <a:xfrm>
              <a:off x="1126" y="600"/>
              <a:ext cx="102" cy="72"/>
            </a:xfrm>
            <a:custGeom>
              <a:avLst/>
              <a:gdLst>
                <a:gd name="T0" fmla="*/ 38 w 102"/>
                <a:gd name="T1" fmla="*/ 40 h 72"/>
                <a:gd name="T2" fmla="*/ 38 w 102"/>
                <a:gd name="T3" fmla="*/ 40 h 72"/>
                <a:gd name="T4" fmla="*/ 38 w 102"/>
                <a:gd name="T5" fmla="*/ 52 h 72"/>
                <a:gd name="T6" fmla="*/ 36 w 102"/>
                <a:gd name="T7" fmla="*/ 60 h 72"/>
                <a:gd name="T8" fmla="*/ 32 w 102"/>
                <a:gd name="T9" fmla="*/ 68 h 72"/>
                <a:gd name="T10" fmla="*/ 28 w 102"/>
                <a:gd name="T11" fmla="*/ 72 h 72"/>
                <a:gd name="T12" fmla="*/ 28 w 102"/>
                <a:gd name="T13" fmla="*/ 72 h 72"/>
                <a:gd name="T14" fmla="*/ 24 w 102"/>
                <a:gd name="T15" fmla="*/ 72 h 72"/>
                <a:gd name="T16" fmla="*/ 20 w 102"/>
                <a:gd name="T17" fmla="*/ 70 h 72"/>
                <a:gd name="T18" fmla="*/ 12 w 102"/>
                <a:gd name="T19" fmla="*/ 64 h 72"/>
                <a:gd name="T20" fmla="*/ 6 w 102"/>
                <a:gd name="T21" fmla="*/ 54 h 72"/>
                <a:gd name="T22" fmla="*/ 2 w 102"/>
                <a:gd name="T23" fmla="*/ 40 h 72"/>
                <a:gd name="T24" fmla="*/ 2 w 102"/>
                <a:gd name="T25" fmla="*/ 40 h 72"/>
                <a:gd name="T26" fmla="*/ 0 w 102"/>
                <a:gd name="T27" fmla="*/ 26 h 72"/>
                <a:gd name="T28" fmla="*/ 2 w 102"/>
                <a:gd name="T29" fmla="*/ 14 h 72"/>
                <a:gd name="T30" fmla="*/ 6 w 102"/>
                <a:gd name="T31" fmla="*/ 4 h 72"/>
                <a:gd name="T32" fmla="*/ 8 w 102"/>
                <a:gd name="T33" fmla="*/ 2 h 72"/>
                <a:gd name="T34" fmla="*/ 12 w 102"/>
                <a:gd name="T35" fmla="*/ 0 h 72"/>
                <a:gd name="T36" fmla="*/ 12 w 102"/>
                <a:gd name="T37" fmla="*/ 0 h 72"/>
                <a:gd name="T38" fmla="*/ 18 w 102"/>
                <a:gd name="T39" fmla="*/ 2 h 72"/>
                <a:gd name="T40" fmla="*/ 24 w 102"/>
                <a:gd name="T41" fmla="*/ 6 h 72"/>
                <a:gd name="T42" fmla="*/ 30 w 102"/>
                <a:gd name="T43" fmla="*/ 14 h 72"/>
                <a:gd name="T44" fmla="*/ 34 w 102"/>
                <a:gd name="T45" fmla="*/ 26 h 72"/>
                <a:gd name="T46" fmla="*/ 34 w 102"/>
                <a:gd name="T47" fmla="*/ 26 h 72"/>
                <a:gd name="T48" fmla="*/ 52 w 102"/>
                <a:gd name="T49" fmla="*/ 22 h 72"/>
                <a:gd name="T50" fmla="*/ 52 w 102"/>
                <a:gd name="T51" fmla="*/ 22 h 72"/>
                <a:gd name="T52" fmla="*/ 56 w 102"/>
                <a:gd name="T53" fmla="*/ 22 h 72"/>
                <a:gd name="T54" fmla="*/ 58 w 102"/>
                <a:gd name="T55" fmla="*/ 24 h 72"/>
                <a:gd name="T56" fmla="*/ 58 w 102"/>
                <a:gd name="T57" fmla="*/ 24 h 72"/>
                <a:gd name="T58" fmla="*/ 58 w 102"/>
                <a:gd name="T59" fmla="*/ 24 h 72"/>
                <a:gd name="T60" fmla="*/ 60 w 102"/>
                <a:gd name="T61" fmla="*/ 20 h 72"/>
                <a:gd name="T62" fmla="*/ 64 w 102"/>
                <a:gd name="T63" fmla="*/ 20 h 72"/>
                <a:gd name="T64" fmla="*/ 96 w 102"/>
                <a:gd name="T65" fmla="*/ 12 h 72"/>
                <a:gd name="T66" fmla="*/ 96 w 102"/>
                <a:gd name="T67" fmla="*/ 12 h 72"/>
                <a:gd name="T68" fmla="*/ 100 w 102"/>
                <a:gd name="T69" fmla="*/ 14 h 72"/>
                <a:gd name="T70" fmla="*/ 102 w 102"/>
                <a:gd name="T71" fmla="*/ 18 h 72"/>
                <a:gd name="T72" fmla="*/ 102 w 102"/>
                <a:gd name="T73" fmla="*/ 18 h 72"/>
                <a:gd name="T74" fmla="*/ 102 w 102"/>
                <a:gd name="T75" fmla="*/ 18 h 72"/>
                <a:gd name="T76" fmla="*/ 102 w 102"/>
                <a:gd name="T77" fmla="*/ 22 h 72"/>
                <a:gd name="T78" fmla="*/ 98 w 102"/>
                <a:gd name="T79" fmla="*/ 26 h 72"/>
                <a:gd name="T80" fmla="*/ 66 w 102"/>
                <a:gd name="T81" fmla="*/ 32 h 72"/>
                <a:gd name="T82" fmla="*/ 66 w 102"/>
                <a:gd name="T83" fmla="*/ 32 h 72"/>
                <a:gd name="T84" fmla="*/ 64 w 102"/>
                <a:gd name="T85" fmla="*/ 32 h 72"/>
                <a:gd name="T86" fmla="*/ 60 w 102"/>
                <a:gd name="T87" fmla="*/ 30 h 72"/>
                <a:gd name="T88" fmla="*/ 60 w 102"/>
                <a:gd name="T89" fmla="*/ 30 h 72"/>
                <a:gd name="T90" fmla="*/ 60 w 102"/>
                <a:gd name="T91" fmla="*/ 30 h 72"/>
                <a:gd name="T92" fmla="*/ 58 w 102"/>
                <a:gd name="T93" fmla="*/ 34 h 72"/>
                <a:gd name="T94" fmla="*/ 56 w 102"/>
                <a:gd name="T95" fmla="*/ 36 h 72"/>
                <a:gd name="T96" fmla="*/ 38 w 102"/>
                <a:gd name="T97" fmla="*/ 40 h 72"/>
                <a:gd name="T98" fmla="*/ 38 w 102"/>
                <a:gd name="T99"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38" y="40"/>
                  </a:moveTo>
                  <a:lnTo>
                    <a:pt x="38" y="40"/>
                  </a:lnTo>
                  <a:lnTo>
                    <a:pt x="38" y="52"/>
                  </a:lnTo>
                  <a:lnTo>
                    <a:pt x="36" y="60"/>
                  </a:lnTo>
                  <a:lnTo>
                    <a:pt x="32" y="68"/>
                  </a:lnTo>
                  <a:lnTo>
                    <a:pt x="28" y="72"/>
                  </a:lnTo>
                  <a:lnTo>
                    <a:pt x="28" y="72"/>
                  </a:lnTo>
                  <a:lnTo>
                    <a:pt x="24" y="72"/>
                  </a:lnTo>
                  <a:lnTo>
                    <a:pt x="20" y="70"/>
                  </a:lnTo>
                  <a:lnTo>
                    <a:pt x="12" y="64"/>
                  </a:lnTo>
                  <a:lnTo>
                    <a:pt x="6" y="54"/>
                  </a:lnTo>
                  <a:lnTo>
                    <a:pt x="2" y="40"/>
                  </a:lnTo>
                  <a:lnTo>
                    <a:pt x="2" y="40"/>
                  </a:lnTo>
                  <a:lnTo>
                    <a:pt x="0" y="26"/>
                  </a:lnTo>
                  <a:lnTo>
                    <a:pt x="2" y="14"/>
                  </a:lnTo>
                  <a:lnTo>
                    <a:pt x="6" y="4"/>
                  </a:lnTo>
                  <a:lnTo>
                    <a:pt x="8" y="2"/>
                  </a:lnTo>
                  <a:lnTo>
                    <a:pt x="12" y="0"/>
                  </a:lnTo>
                  <a:lnTo>
                    <a:pt x="12" y="0"/>
                  </a:lnTo>
                  <a:lnTo>
                    <a:pt x="18" y="2"/>
                  </a:lnTo>
                  <a:lnTo>
                    <a:pt x="24" y="6"/>
                  </a:lnTo>
                  <a:lnTo>
                    <a:pt x="30" y="14"/>
                  </a:lnTo>
                  <a:lnTo>
                    <a:pt x="34" y="26"/>
                  </a:lnTo>
                  <a:lnTo>
                    <a:pt x="34" y="26"/>
                  </a:lnTo>
                  <a:lnTo>
                    <a:pt x="52" y="22"/>
                  </a:lnTo>
                  <a:lnTo>
                    <a:pt x="52" y="22"/>
                  </a:lnTo>
                  <a:lnTo>
                    <a:pt x="56" y="22"/>
                  </a:lnTo>
                  <a:lnTo>
                    <a:pt x="58" y="24"/>
                  </a:lnTo>
                  <a:lnTo>
                    <a:pt x="58" y="24"/>
                  </a:lnTo>
                  <a:lnTo>
                    <a:pt x="58" y="24"/>
                  </a:lnTo>
                  <a:lnTo>
                    <a:pt x="60" y="20"/>
                  </a:lnTo>
                  <a:lnTo>
                    <a:pt x="64" y="20"/>
                  </a:lnTo>
                  <a:lnTo>
                    <a:pt x="96" y="12"/>
                  </a:lnTo>
                  <a:lnTo>
                    <a:pt x="96" y="12"/>
                  </a:lnTo>
                  <a:lnTo>
                    <a:pt x="100" y="14"/>
                  </a:lnTo>
                  <a:lnTo>
                    <a:pt x="102" y="18"/>
                  </a:lnTo>
                  <a:lnTo>
                    <a:pt x="102" y="18"/>
                  </a:lnTo>
                  <a:lnTo>
                    <a:pt x="102" y="18"/>
                  </a:lnTo>
                  <a:lnTo>
                    <a:pt x="102" y="22"/>
                  </a:lnTo>
                  <a:lnTo>
                    <a:pt x="98" y="26"/>
                  </a:lnTo>
                  <a:lnTo>
                    <a:pt x="66" y="32"/>
                  </a:lnTo>
                  <a:lnTo>
                    <a:pt x="66" y="32"/>
                  </a:lnTo>
                  <a:lnTo>
                    <a:pt x="64" y="32"/>
                  </a:lnTo>
                  <a:lnTo>
                    <a:pt x="60" y="30"/>
                  </a:lnTo>
                  <a:lnTo>
                    <a:pt x="60" y="30"/>
                  </a:lnTo>
                  <a:lnTo>
                    <a:pt x="60" y="30"/>
                  </a:lnTo>
                  <a:lnTo>
                    <a:pt x="58" y="34"/>
                  </a:lnTo>
                  <a:lnTo>
                    <a:pt x="56" y="36"/>
                  </a:lnTo>
                  <a:lnTo>
                    <a:pt x="38" y="40"/>
                  </a:lnTo>
                  <a:lnTo>
                    <a:pt x="38" y="4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8" name="Freeform 372"/>
            <p:cNvSpPr>
              <a:spLocks/>
            </p:cNvSpPr>
            <p:nvPr/>
          </p:nvSpPr>
          <p:spPr bwMode="auto">
            <a:xfrm>
              <a:off x="1158" y="608"/>
              <a:ext cx="74" cy="38"/>
            </a:xfrm>
            <a:custGeom>
              <a:avLst/>
              <a:gdLst>
                <a:gd name="T0" fmla="*/ 2 w 74"/>
                <a:gd name="T1" fmla="*/ 16 h 38"/>
                <a:gd name="T2" fmla="*/ 2 w 74"/>
                <a:gd name="T3" fmla="*/ 16 h 38"/>
                <a:gd name="T4" fmla="*/ 0 w 74"/>
                <a:gd name="T5" fmla="*/ 12 h 38"/>
                <a:gd name="T6" fmla="*/ 0 w 74"/>
                <a:gd name="T7" fmla="*/ 14 h 38"/>
                <a:gd name="T8" fmla="*/ 2 w 74"/>
                <a:gd name="T9" fmla="*/ 26 h 38"/>
                <a:gd name="T10" fmla="*/ 4 w 74"/>
                <a:gd name="T11" fmla="*/ 38 h 38"/>
                <a:gd name="T12" fmla="*/ 6 w 74"/>
                <a:gd name="T13" fmla="*/ 38 h 38"/>
                <a:gd name="T14" fmla="*/ 4 w 74"/>
                <a:gd name="T15" fmla="*/ 34 h 38"/>
                <a:gd name="T16" fmla="*/ 4 w 74"/>
                <a:gd name="T17" fmla="*/ 34 h 38"/>
                <a:gd name="T18" fmla="*/ 24 w 74"/>
                <a:gd name="T19" fmla="*/ 30 h 38"/>
                <a:gd name="T20" fmla="*/ 24 w 74"/>
                <a:gd name="T21" fmla="*/ 30 h 38"/>
                <a:gd name="T22" fmla="*/ 28 w 74"/>
                <a:gd name="T23" fmla="*/ 28 h 38"/>
                <a:gd name="T24" fmla="*/ 30 w 74"/>
                <a:gd name="T25" fmla="*/ 24 h 38"/>
                <a:gd name="T26" fmla="*/ 30 w 74"/>
                <a:gd name="T27" fmla="*/ 24 h 38"/>
                <a:gd name="T28" fmla="*/ 30 w 74"/>
                <a:gd name="T29" fmla="*/ 24 h 38"/>
                <a:gd name="T30" fmla="*/ 32 w 74"/>
                <a:gd name="T31" fmla="*/ 26 h 38"/>
                <a:gd name="T32" fmla="*/ 36 w 74"/>
                <a:gd name="T33" fmla="*/ 26 h 38"/>
                <a:gd name="T34" fmla="*/ 70 w 74"/>
                <a:gd name="T35" fmla="*/ 18 h 38"/>
                <a:gd name="T36" fmla="*/ 70 w 74"/>
                <a:gd name="T37" fmla="*/ 18 h 38"/>
                <a:gd name="T38" fmla="*/ 72 w 74"/>
                <a:gd name="T39" fmla="*/ 16 h 38"/>
                <a:gd name="T40" fmla="*/ 74 w 74"/>
                <a:gd name="T41" fmla="*/ 14 h 38"/>
                <a:gd name="T42" fmla="*/ 74 w 74"/>
                <a:gd name="T43" fmla="*/ 8 h 38"/>
                <a:gd name="T44" fmla="*/ 74 w 74"/>
                <a:gd name="T45" fmla="*/ 8 h 38"/>
                <a:gd name="T46" fmla="*/ 74 w 74"/>
                <a:gd name="T47" fmla="*/ 8 h 38"/>
                <a:gd name="T48" fmla="*/ 72 w 74"/>
                <a:gd name="T49" fmla="*/ 2 h 38"/>
                <a:gd name="T50" fmla="*/ 68 w 74"/>
                <a:gd name="T51" fmla="*/ 0 h 38"/>
                <a:gd name="T52" fmla="*/ 66 w 74"/>
                <a:gd name="T53" fmla="*/ 0 h 38"/>
                <a:gd name="T54" fmla="*/ 32 w 74"/>
                <a:gd name="T55" fmla="*/ 10 h 38"/>
                <a:gd name="T56" fmla="*/ 32 w 74"/>
                <a:gd name="T57" fmla="*/ 10 h 38"/>
                <a:gd name="T58" fmla="*/ 30 w 74"/>
                <a:gd name="T59" fmla="*/ 10 h 38"/>
                <a:gd name="T60" fmla="*/ 28 w 74"/>
                <a:gd name="T61" fmla="*/ 14 h 38"/>
                <a:gd name="T62" fmla="*/ 28 w 74"/>
                <a:gd name="T63" fmla="*/ 14 h 38"/>
                <a:gd name="T64" fmla="*/ 28 w 74"/>
                <a:gd name="T65" fmla="*/ 14 h 38"/>
                <a:gd name="T66" fmla="*/ 24 w 74"/>
                <a:gd name="T67" fmla="*/ 12 h 38"/>
                <a:gd name="T68" fmla="*/ 20 w 74"/>
                <a:gd name="T69" fmla="*/ 12 h 38"/>
                <a:gd name="T70" fmla="*/ 2 w 74"/>
                <a:gd name="T71" fmla="*/ 16 h 38"/>
                <a:gd name="T72" fmla="*/ 2 w 74"/>
                <a:gd name="T73"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38">
                  <a:moveTo>
                    <a:pt x="2" y="16"/>
                  </a:moveTo>
                  <a:lnTo>
                    <a:pt x="2" y="16"/>
                  </a:lnTo>
                  <a:lnTo>
                    <a:pt x="0" y="12"/>
                  </a:lnTo>
                  <a:lnTo>
                    <a:pt x="0" y="14"/>
                  </a:lnTo>
                  <a:lnTo>
                    <a:pt x="2" y="26"/>
                  </a:lnTo>
                  <a:lnTo>
                    <a:pt x="4" y="38"/>
                  </a:lnTo>
                  <a:lnTo>
                    <a:pt x="6" y="38"/>
                  </a:lnTo>
                  <a:lnTo>
                    <a:pt x="4" y="34"/>
                  </a:lnTo>
                  <a:lnTo>
                    <a:pt x="4" y="34"/>
                  </a:lnTo>
                  <a:lnTo>
                    <a:pt x="24" y="30"/>
                  </a:lnTo>
                  <a:lnTo>
                    <a:pt x="24" y="30"/>
                  </a:lnTo>
                  <a:lnTo>
                    <a:pt x="28" y="28"/>
                  </a:lnTo>
                  <a:lnTo>
                    <a:pt x="30" y="24"/>
                  </a:lnTo>
                  <a:lnTo>
                    <a:pt x="30" y="24"/>
                  </a:lnTo>
                  <a:lnTo>
                    <a:pt x="30" y="24"/>
                  </a:lnTo>
                  <a:lnTo>
                    <a:pt x="32" y="26"/>
                  </a:lnTo>
                  <a:lnTo>
                    <a:pt x="36" y="26"/>
                  </a:lnTo>
                  <a:lnTo>
                    <a:pt x="70" y="18"/>
                  </a:lnTo>
                  <a:lnTo>
                    <a:pt x="70" y="18"/>
                  </a:lnTo>
                  <a:lnTo>
                    <a:pt x="72" y="16"/>
                  </a:lnTo>
                  <a:lnTo>
                    <a:pt x="74" y="14"/>
                  </a:lnTo>
                  <a:lnTo>
                    <a:pt x="74" y="8"/>
                  </a:lnTo>
                  <a:lnTo>
                    <a:pt x="74" y="8"/>
                  </a:lnTo>
                  <a:lnTo>
                    <a:pt x="74" y="8"/>
                  </a:lnTo>
                  <a:lnTo>
                    <a:pt x="72" y="2"/>
                  </a:lnTo>
                  <a:lnTo>
                    <a:pt x="68" y="0"/>
                  </a:lnTo>
                  <a:lnTo>
                    <a:pt x="66" y="0"/>
                  </a:lnTo>
                  <a:lnTo>
                    <a:pt x="32" y="10"/>
                  </a:lnTo>
                  <a:lnTo>
                    <a:pt x="32" y="10"/>
                  </a:lnTo>
                  <a:lnTo>
                    <a:pt x="30" y="10"/>
                  </a:lnTo>
                  <a:lnTo>
                    <a:pt x="28" y="14"/>
                  </a:lnTo>
                  <a:lnTo>
                    <a:pt x="28" y="14"/>
                  </a:lnTo>
                  <a:lnTo>
                    <a:pt x="28" y="14"/>
                  </a:lnTo>
                  <a:lnTo>
                    <a:pt x="24" y="12"/>
                  </a:lnTo>
                  <a:lnTo>
                    <a:pt x="20" y="12"/>
                  </a:lnTo>
                  <a:lnTo>
                    <a:pt x="2" y="16"/>
                  </a:lnTo>
                  <a:lnTo>
                    <a:pt x="2" y="16"/>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69" name="Freeform 373"/>
            <p:cNvSpPr>
              <a:spLocks/>
            </p:cNvSpPr>
            <p:nvPr/>
          </p:nvSpPr>
          <p:spPr bwMode="auto">
            <a:xfrm>
              <a:off x="1154" y="668"/>
              <a:ext cx="96" cy="84"/>
            </a:xfrm>
            <a:custGeom>
              <a:avLst/>
              <a:gdLst>
                <a:gd name="T0" fmla="*/ 44 w 96"/>
                <a:gd name="T1" fmla="*/ 50 h 84"/>
                <a:gd name="T2" fmla="*/ 44 w 96"/>
                <a:gd name="T3" fmla="*/ 50 h 84"/>
                <a:gd name="T4" fmla="*/ 48 w 96"/>
                <a:gd name="T5" fmla="*/ 60 h 84"/>
                <a:gd name="T6" fmla="*/ 50 w 96"/>
                <a:gd name="T7" fmla="*/ 70 h 84"/>
                <a:gd name="T8" fmla="*/ 50 w 96"/>
                <a:gd name="T9" fmla="*/ 78 h 84"/>
                <a:gd name="T10" fmla="*/ 48 w 96"/>
                <a:gd name="T11" fmla="*/ 82 h 84"/>
                <a:gd name="T12" fmla="*/ 48 w 96"/>
                <a:gd name="T13" fmla="*/ 82 h 84"/>
                <a:gd name="T14" fmla="*/ 44 w 96"/>
                <a:gd name="T15" fmla="*/ 84 h 84"/>
                <a:gd name="T16" fmla="*/ 40 w 96"/>
                <a:gd name="T17" fmla="*/ 84 h 84"/>
                <a:gd name="T18" fmla="*/ 32 w 96"/>
                <a:gd name="T19" fmla="*/ 82 h 84"/>
                <a:gd name="T20" fmla="*/ 22 w 96"/>
                <a:gd name="T21" fmla="*/ 74 h 84"/>
                <a:gd name="T22" fmla="*/ 12 w 96"/>
                <a:gd name="T23" fmla="*/ 64 h 84"/>
                <a:gd name="T24" fmla="*/ 12 w 96"/>
                <a:gd name="T25" fmla="*/ 64 h 84"/>
                <a:gd name="T26" fmla="*/ 4 w 96"/>
                <a:gd name="T27" fmla="*/ 52 h 84"/>
                <a:gd name="T28" fmla="*/ 0 w 96"/>
                <a:gd name="T29" fmla="*/ 40 h 84"/>
                <a:gd name="T30" fmla="*/ 0 w 96"/>
                <a:gd name="T31" fmla="*/ 30 h 84"/>
                <a:gd name="T32" fmla="*/ 2 w 96"/>
                <a:gd name="T33" fmla="*/ 28 h 84"/>
                <a:gd name="T34" fmla="*/ 4 w 96"/>
                <a:gd name="T35" fmla="*/ 24 h 84"/>
                <a:gd name="T36" fmla="*/ 4 w 96"/>
                <a:gd name="T37" fmla="*/ 24 h 84"/>
                <a:gd name="T38" fmla="*/ 10 w 96"/>
                <a:gd name="T39" fmla="*/ 22 h 84"/>
                <a:gd name="T40" fmla="*/ 18 w 96"/>
                <a:gd name="T41" fmla="*/ 24 h 84"/>
                <a:gd name="T42" fmla="*/ 26 w 96"/>
                <a:gd name="T43" fmla="*/ 30 h 84"/>
                <a:gd name="T44" fmla="*/ 34 w 96"/>
                <a:gd name="T45" fmla="*/ 38 h 84"/>
                <a:gd name="T46" fmla="*/ 34 w 96"/>
                <a:gd name="T47" fmla="*/ 38 h 84"/>
                <a:gd name="T48" fmla="*/ 50 w 96"/>
                <a:gd name="T49" fmla="*/ 26 h 84"/>
                <a:gd name="T50" fmla="*/ 50 w 96"/>
                <a:gd name="T51" fmla="*/ 26 h 84"/>
                <a:gd name="T52" fmla="*/ 54 w 96"/>
                <a:gd name="T53" fmla="*/ 26 h 84"/>
                <a:gd name="T54" fmla="*/ 56 w 96"/>
                <a:gd name="T55" fmla="*/ 26 h 84"/>
                <a:gd name="T56" fmla="*/ 56 w 96"/>
                <a:gd name="T57" fmla="*/ 26 h 84"/>
                <a:gd name="T58" fmla="*/ 56 w 96"/>
                <a:gd name="T59" fmla="*/ 26 h 84"/>
                <a:gd name="T60" fmla="*/ 56 w 96"/>
                <a:gd name="T61" fmla="*/ 22 h 84"/>
                <a:gd name="T62" fmla="*/ 60 w 96"/>
                <a:gd name="T63" fmla="*/ 20 h 84"/>
                <a:gd name="T64" fmla="*/ 86 w 96"/>
                <a:gd name="T65" fmla="*/ 2 h 84"/>
                <a:gd name="T66" fmla="*/ 86 w 96"/>
                <a:gd name="T67" fmla="*/ 2 h 84"/>
                <a:gd name="T68" fmla="*/ 90 w 96"/>
                <a:gd name="T69" fmla="*/ 0 h 84"/>
                <a:gd name="T70" fmla="*/ 94 w 96"/>
                <a:gd name="T71" fmla="*/ 2 h 84"/>
                <a:gd name="T72" fmla="*/ 94 w 96"/>
                <a:gd name="T73" fmla="*/ 2 h 84"/>
                <a:gd name="T74" fmla="*/ 94 w 96"/>
                <a:gd name="T75" fmla="*/ 2 h 84"/>
                <a:gd name="T76" fmla="*/ 96 w 96"/>
                <a:gd name="T77" fmla="*/ 8 h 84"/>
                <a:gd name="T78" fmla="*/ 94 w 96"/>
                <a:gd name="T79" fmla="*/ 12 h 84"/>
                <a:gd name="T80" fmla="*/ 68 w 96"/>
                <a:gd name="T81" fmla="*/ 32 h 84"/>
                <a:gd name="T82" fmla="*/ 68 w 96"/>
                <a:gd name="T83" fmla="*/ 32 h 84"/>
                <a:gd name="T84" fmla="*/ 64 w 96"/>
                <a:gd name="T85" fmla="*/ 32 h 84"/>
                <a:gd name="T86" fmla="*/ 62 w 96"/>
                <a:gd name="T87" fmla="*/ 32 h 84"/>
                <a:gd name="T88" fmla="*/ 62 w 96"/>
                <a:gd name="T89" fmla="*/ 32 h 84"/>
                <a:gd name="T90" fmla="*/ 62 w 96"/>
                <a:gd name="T91" fmla="*/ 32 h 84"/>
                <a:gd name="T92" fmla="*/ 60 w 96"/>
                <a:gd name="T93" fmla="*/ 36 h 84"/>
                <a:gd name="T94" fmla="*/ 58 w 96"/>
                <a:gd name="T95" fmla="*/ 38 h 84"/>
                <a:gd name="T96" fmla="*/ 44 w 96"/>
                <a:gd name="T97" fmla="*/ 50 h 84"/>
                <a:gd name="T98" fmla="*/ 44 w 96"/>
                <a:gd name="T9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4">
                  <a:moveTo>
                    <a:pt x="44" y="50"/>
                  </a:moveTo>
                  <a:lnTo>
                    <a:pt x="44" y="50"/>
                  </a:lnTo>
                  <a:lnTo>
                    <a:pt x="48" y="60"/>
                  </a:lnTo>
                  <a:lnTo>
                    <a:pt x="50" y="70"/>
                  </a:lnTo>
                  <a:lnTo>
                    <a:pt x="50" y="78"/>
                  </a:lnTo>
                  <a:lnTo>
                    <a:pt x="48" y="82"/>
                  </a:lnTo>
                  <a:lnTo>
                    <a:pt x="48" y="82"/>
                  </a:lnTo>
                  <a:lnTo>
                    <a:pt x="44" y="84"/>
                  </a:lnTo>
                  <a:lnTo>
                    <a:pt x="40" y="84"/>
                  </a:lnTo>
                  <a:lnTo>
                    <a:pt x="32" y="82"/>
                  </a:lnTo>
                  <a:lnTo>
                    <a:pt x="22" y="74"/>
                  </a:lnTo>
                  <a:lnTo>
                    <a:pt x="12" y="64"/>
                  </a:lnTo>
                  <a:lnTo>
                    <a:pt x="12" y="64"/>
                  </a:lnTo>
                  <a:lnTo>
                    <a:pt x="4" y="52"/>
                  </a:lnTo>
                  <a:lnTo>
                    <a:pt x="0" y="40"/>
                  </a:lnTo>
                  <a:lnTo>
                    <a:pt x="0" y="30"/>
                  </a:lnTo>
                  <a:lnTo>
                    <a:pt x="2" y="28"/>
                  </a:lnTo>
                  <a:lnTo>
                    <a:pt x="4" y="24"/>
                  </a:lnTo>
                  <a:lnTo>
                    <a:pt x="4" y="24"/>
                  </a:lnTo>
                  <a:lnTo>
                    <a:pt x="10" y="22"/>
                  </a:lnTo>
                  <a:lnTo>
                    <a:pt x="18" y="24"/>
                  </a:lnTo>
                  <a:lnTo>
                    <a:pt x="26" y="30"/>
                  </a:lnTo>
                  <a:lnTo>
                    <a:pt x="34" y="38"/>
                  </a:lnTo>
                  <a:lnTo>
                    <a:pt x="34" y="38"/>
                  </a:lnTo>
                  <a:lnTo>
                    <a:pt x="50" y="26"/>
                  </a:lnTo>
                  <a:lnTo>
                    <a:pt x="50" y="26"/>
                  </a:lnTo>
                  <a:lnTo>
                    <a:pt x="54" y="26"/>
                  </a:lnTo>
                  <a:lnTo>
                    <a:pt x="56" y="26"/>
                  </a:lnTo>
                  <a:lnTo>
                    <a:pt x="56" y="26"/>
                  </a:lnTo>
                  <a:lnTo>
                    <a:pt x="56" y="26"/>
                  </a:lnTo>
                  <a:lnTo>
                    <a:pt x="56" y="22"/>
                  </a:lnTo>
                  <a:lnTo>
                    <a:pt x="60" y="20"/>
                  </a:lnTo>
                  <a:lnTo>
                    <a:pt x="86" y="2"/>
                  </a:lnTo>
                  <a:lnTo>
                    <a:pt x="86" y="2"/>
                  </a:lnTo>
                  <a:lnTo>
                    <a:pt x="90" y="0"/>
                  </a:lnTo>
                  <a:lnTo>
                    <a:pt x="94" y="2"/>
                  </a:lnTo>
                  <a:lnTo>
                    <a:pt x="94" y="2"/>
                  </a:lnTo>
                  <a:lnTo>
                    <a:pt x="94" y="2"/>
                  </a:lnTo>
                  <a:lnTo>
                    <a:pt x="96" y="8"/>
                  </a:lnTo>
                  <a:lnTo>
                    <a:pt x="94" y="12"/>
                  </a:lnTo>
                  <a:lnTo>
                    <a:pt x="68" y="32"/>
                  </a:lnTo>
                  <a:lnTo>
                    <a:pt x="68" y="32"/>
                  </a:lnTo>
                  <a:lnTo>
                    <a:pt x="64" y="32"/>
                  </a:lnTo>
                  <a:lnTo>
                    <a:pt x="62" y="32"/>
                  </a:lnTo>
                  <a:lnTo>
                    <a:pt x="62" y="32"/>
                  </a:lnTo>
                  <a:lnTo>
                    <a:pt x="62" y="32"/>
                  </a:lnTo>
                  <a:lnTo>
                    <a:pt x="60" y="36"/>
                  </a:lnTo>
                  <a:lnTo>
                    <a:pt x="58" y="38"/>
                  </a:lnTo>
                  <a:lnTo>
                    <a:pt x="44" y="50"/>
                  </a:lnTo>
                  <a:lnTo>
                    <a:pt x="44" y="5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0" name="Freeform 374"/>
            <p:cNvSpPr>
              <a:spLocks/>
            </p:cNvSpPr>
            <p:nvPr/>
          </p:nvSpPr>
          <p:spPr bwMode="auto">
            <a:xfrm>
              <a:off x="1184" y="664"/>
              <a:ext cx="70" cy="60"/>
            </a:xfrm>
            <a:custGeom>
              <a:avLst/>
              <a:gdLst>
                <a:gd name="T0" fmla="*/ 4 w 70"/>
                <a:gd name="T1" fmla="*/ 42 h 60"/>
                <a:gd name="T2" fmla="*/ 4 w 70"/>
                <a:gd name="T3" fmla="*/ 42 h 60"/>
                <a:gd name="T4" fmla="*/ 0 w 70"/>
                <a:gd name="T5" fmla="*/ 38 h 60"/>
                <a:gd name="T6" fmla="*/ 0 w 70"/>
                <a:gd name="T7" fmla="*/ 40 h 60"/>
                <a:gd name="T8" fmla="*/ 8 w 70"/>
                <a:gd name="T9" fmla="*/ 50 h 60"/>
                <a:gd name="T10" fmla="*/ 16 w 70"/>
                <a:gd name="T11" fmla="*/ 60 h 60"/>
                <a:gd name="T12" fmla="*/ 16 w 70"/>
                <a:gd name="T13" fmla="*/ 60 h 60"/>
                <a:gd name="T14" fmla="*/ 14 w 70"/>
                <a:gd name="T15" fmla="*/ 56 h 60"/>
                <a:gd name="T16" fmla="*/ 14 w 70"/>
                <a:gd name="T17" fmla="*/ 56 h 60"/>
                <a:gd name="T18" fmla="*/ 30 w 70"/>
                <a:gd name="T19" fmla="*/ 44 h 60"/>
                <a:gd name="T20" fmla="*/ 30 w 70"/>
                <a:gd name="T21" fmla="*/ 44 h 60"/>
                <a:gd name="T22" fmla="*/ 32 w 70"/>
                <a:gd name="T23" fmla="*/ 40 h 60"/>
                <a:gd name="T24" fmla="*/ 32 w 70"/>
                <a:gd name="T25" fmla="*/ 36 h 60"/>
                <a:gd name="T26" fmla="*/ 32 w 70"/>
                <a:gd name="T27" fmla="*/ 36 h 60"/>
                <a:gd name="T28" fmla="*/ 32 w 70"/>
                <a:gd name="T29" fmla="*/ 36 h 60"/>
                <a:gd name="T30" fmla="*/ 36 w 70"/>
                <a:gd name="T31" fmla="*/ 38 h 60"/>
                <a:gd name="T32" fmla="*/ 40 w 70"/>
                <a:gd name="T33" fmla="*/ 36 h 60"/>
                <a:gd name="T34" fmla="*/ 66 w 70"/>
                <a:gd name="T35" fmla="*/ 16 h 60"/>
                <a:gd name="T36" fmla="*/ 66 w 70"/>
                <a:gd name="T37" fmla="*/ 16 h 60"/>
                <a:gd name="T38" fmla="*/ 68 w 70"/>
                <a:gd name="T39" fmla="*/ 12 h 60"/>
                <a:gd name="T40" fmla="*/ 70 w 70"/>
                <a:gd name="T41" fmla="*/ 10 h 60"/>
                <a:gd name="T42" fmla="*/ 68 w 70"/>
                <a:gd name="T43" fmla="*/ 4 h 60"/>
                <a:gd name="T44" fmla="*/ 68 w 70"/>
                <a:gd name="T45" fmla="*/ 4 h 60"/>
                <a:gd name="T46" fmla="*/ 68 w 70"/>
                <a:gd name="T47" fmla="*/ 4 h 60"/>
                <a:gd name="T48" fmla="*/ 62 w 70"/>
                <a:gd name="T49" fmla="*/ 0 h 60"/>
                <a:gd name="T50" fmla="*/ 58 w 70"/>
                <a:gd name="T51" fmla="*/ 0 h 60"/>
                <a:gd name="T52" fmla="*/ 56 w 70"/>
                <a:gd name="T53" fmla="*/ 0 h 60"/>
                <a:gd name="T54" fmla="*/ 30 w 70"/>
                <a:gd name="T55" fmla="*/ 22 h 60"/>
                <a:gd name="T56" fmla="*/ 30 w 70"/>
                <a:gd name="T57" fmla="*/ 22 h 60"/>
                <a:gd name="T58" fmla="*/ 26 w 70"/>
                <a:gd name="T59" fmla="*/ 24 h 60"/>
                <a:gd name="T60" fmla="*/ 26 w 70"/>
                <a:gd name="T61" fmla="*/ 28 h 60"/>
                <a:gd name="T62" fmla="*/ 26 w 70"/>
                <a:gd name="T63" fmla="*/ 28 h 60"/>
                <a:gd name="T64" fmla="*/ 26 w 70"/>
                <a:gd name="T65" fmla="*/ 28 h 60"/>
                <a:gd name="T66" fmla="*/ 22 w 70"/>
                <a:gd name="T67" fmla="*/ 28 h 60"/>
                <a:gd name="T68" fmla="*/ 20 w 70"/>
                <a:gd name="T69" fmla="*/ 30 h 60"/>
                <a:gd name="T70" fmla="*/ 4 w 70"/>
                <a:gd name="T71" fmla="*/ 42 h 60"/>
                <a:gd name="T72" fmla="*/ 4 w 70"/>
                <a:gd name="T7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60">
                  <a:moveTo>
                    <a:pt x="4" y="42"/>
                  </a:moveTo>
                  <a:lnTo>
                    <a:pt x="4" y="42"/>
                  </a:lnTo>
                  <a:lnTo>
                    <a:pt x="0" y="38"/>
                  </a:lnTo>
                  <a:lnTo>
                    <a:pt x="0" y="40"/>
                  </a:lnTo>
                  <a:lnTo>
                    <a:pt x="8" y="50"/>
                  </a:lnTo>
                  <a:lnTo>
                    <a:pt x="16" y="60"/>
                  </a:lnTo>
                  <a:lnTo>
                    <a:pt x="16" y="60"/>
                  </a:lnTo>
                  <a:lnTo>
                    <a:pt x="14" y="56"/>
                  </a:lnTo>
                  <a:lnTo>
                    <a:pt x="14" y="56"/>
                  </a:lnTo>
                  <a:lnTo>
                    <a:pt x="30" y="44"/>
                  </a:lnTo>
                  <a:lnTo>
                    <a:pt x="30" y="44"/>
                  </a:lnTo>
                  <a:lnTo>
                    <a:pt x="32" y="40"/>
                  </a:lnTo>
                  <a:lnTo>
                    <a:pt x="32" y="36"/>
                  </a:lnTo>
                  <a:lnTo>
                    <a:pt x="32" y="36"/>
                  </a:lnTo>
                  <a:lnTo>
                    <a:pt x="32" y="36"/>
                  </a:lnTo>
                  <a:lnTo>
                    <a:pt x="36" y="38"/>
                  </a:lnTo>
                  <a:lnTo>
                    <a:pt x="40" y="36"/>
                  </a:lnTo>
                  <a:lnTo>
                    <a:pt x="66" y="16"/>
                  </a:lnTo>
                  <a:lnTo>
                    <a:pt x="66" y="16"/>
                  </a:lnTo>
                  <a:lnTo>
                    <a:pt x="68" y="12"/>
                  </a:lnTo>
                  <a:lnTo>
                    <a:pt x="70" y="10"/>
                  </a:lnTo>
                  <a:lnTo>
                    <a:pt x="68" y="4"/>
                  </a:lnTo>
                  <a:lnTo>
                    <a:pt x="68" y="4"/>
                  </a:lnTo>
                  <a:lnTo>
                    <a:pt x="68" y="4"/>
                  </a:lnTo>
                  <a:lnTo>
                    <a:pt x="62" y="0"/>
                  </a:lnTo>
                  <a:lnTo>
                    <a:pt x="58" y="0"/>
                  </a:lnTo>
                  <a:lnTo>
                    <a:pt x="56" y="0"/>
                  </a:lnTo>
                  <a:lnTo>
                    <a:pt x="30" y="22"/>
                  </a:lnTo>
                  <a:lnTo>
                    <a:pt x="30" y="22"/>
                  </a:lnTo>
                  <a:lnTo>
                    <a:pt x="26" y="24"/>
                  </a:lnTo>
                  <a:lnTo>
                    <a:pt x="26" y="28"/>
                  </a:lnTo>
                  <a:lnTo>
                    <a:pt x="26" y="28"/>
                  </a:lnTo>
                  <a:lnTo>
                    <a:pt x="26" y="28"/>
                  </a:lnTo>
                  <a:lnTo>
                    <a:pt x="22" y="28"/>
                  </a:lnTo>
                  <a:lnTo>
                    <a:pt x="20" y="30"/>
                  </a:lnTo>
                  <a:lnTo>
                    <a:pt x="4" y="42"/>
                  </a:lnTo>
                  <a:lnTo>
                    <a:pt x="4" y="4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1" name="Freeform 375"/>
            <p:cNvSpPr>
              <a:spLocks/>
            </p:cNvSpPr>
            <p:nvPr/>
          </p:nvSpPr>
          <p:spPr bwMode="auto">
            <a:xfrm>
              <a:off x="1202" y="726"/>
              <a:ext cx="90" cy="92"/>
            </a:xfrm>
            <a:custGeom>
              <a:avLst/>
              <a:gdLst>
                <a:gd name="T0" fmla="*/ 46 w 90"/>
                <a:gd name="T1" fmla="*/ 56 h 92"/>
                <a:gd name="T2" fmla="*/ 46 w 90"/>
                <a:gd name="T3" fmla="*/ 56 h 92"/>
                <a:gd name="T4" fmla="*/ 52 w 90"/>
                <a:gd name="T5" fmla="*/ 66 h 92"/>
                <a:gd name="T6" fmla="*/ 58 w 90"/>
                <a:gd name="T7" fmla="*/ 76 h 92"/>
                <a:gd name="T8" fmla="*/ 58 w 90"/>
                <a:gd name="T9" fmla="*/ 84 h 92"/>
                <a:gd name="T10" fmla="*/ 56 w 90"/>
                <a:gd name="T11" fmla="*/ 90 h 92"/>
                <a:gd name="T12" fmla="*/ 56 w 90"/>
                <a:gd name="T13" fmla="*/ 90 h 92"/>
                <a:gd name="T14" fmla="*/ 52 w 90"/>
                <a:gd name="T15" fmla="*/ 92 h 92"/>
                <a:gd name="T16" fmla="*/ 50 w 90"/>
                <a:gd name="T17" fmla="*/ 92 h 92"/>
                <a:gd name="T18" fmla="*/ 40 w 90"/>
                <a:gd name="T19" fmla="*/ 90 h 92"/>
                <a:gd name="T20" fmla="*/ 28 w 90"/>
                <a:gd name="T21" fmla="*/ 86 h 92"/>
                <a:gd name="T22" fmla="*/ 18 w 90"/>
                <a:gd name="T23" fmla="*/ 76 h 92"/>
                <a:gd name="T24" fmla="*/ 18 w 90"/>
                <a:gd name="T25" fmla="*/ 76 h 92"/>
                <a:gd name="T26" fmla="*/ 8 w 90"/>
                <a:gd name="T27" fmla="*/ 66 h 92"/>
                <a:gd name="T28" fmla="*/ 2 w 90"/>
                <a:gd name="T29" fmla="*/ 56 h 92"/>
                <a:gd name="T30" fmla="*/ 0 w 90"/>
                <a:gd name="T31" fmla="*/ 46 h 92"/>
                <a:gd name="T32" fmla="*/ 2 w 90"/>
                <a:gd name="T33" fmla="*/ 42 h 92"/>
                <a:gd name="T34" fmla="*/ 2 w 90"/>
                <a:gd name="T35" fmla="*/ 40 h 92"/>
                <a:gd name="T36" fmla="*/ 2 w 90"/>
                <a:gd name="T37" fmla="*/ 40 h 92"/>
                <a:gd name="T38" fmla="*/ 8 w 90"/>
                <a:gd name="T39" fmla="*/ 36 h 92"/>
                <a:gd name="T40" fmla="*/ 16 w 90"/>
                <a:gd name="T41" fmla="*/ 38 h 92"/>
                <a:gd name="T42" fmla="*/ 26 w 90"/>
                <a:gd name="T43" fmla="*/ 42 h 92"/>
                <a:gd name="T44" fmla="*/ 36 w 90"/>
                <a:gd name="T45" fmla="*/ 48 h 92"/>
                <a:gd name="T46" fmla="*/ 36 w 90"/>
                <a:gd name="T47" fmla="*/ 48 h 92"/>
                <a:gd name="T48" fmla="*/ 48 w 90"/>
                <a:gd name="T49" fmla="*/ 34 h 92"/>
                <a:gd name="T50" fmla="*/ 48 w 90"/>
                <a:gd name="T51" fmla="*/ 34 h 92"/>
                <a:gd name="T52" fmla="*/ 52 w 90"/>
                <a:gd name="T53" fmla="*/ 32 h 92"/>
                <a:gd name="T54" fmla="*/ 54 w 90"/>
                <a:gd name="T55" fmla="*/ 32 h 92"/>
                <a:gd name="T56" fmla="*/ 54 w 90"/>
                <a:gd name="T57" fmla="*/ 32 h 92"/>
                <a:gd name="T58" fmla="*/ 54 w 90"/>
                <a:gd name="T59" fmla="*/ 32 h 92"/>
                <a:gd name="T60" fmla="*/ 54 w 90"/>
                <a:gd name="T61" fmla="*/ 28 h 92"/>
                <a:gd name="T62" fmla="*/ 56 w 90"/>
                <a:gd name="T63" fmla="*/ 26 h 92"/>
                <a:gd name="T64" fmla="*/ 78 w 90"/>
                <a:gd name="T65" fmla="*/ 2 h 92"/>
                <a:gd name="T66" fmla="*/ 78 w 90"/>
                <a:gd name="T67" fmla="*/ 2 h 92"/>
                <a:gd name="T68" fmla="*/ 84 w 90"/>
                <a:gd name="T69" fmla="*/ 0 h 92"/>
                <a:gd name="T70" fmla="*/ 88 w 90"/>
                <a:gd name="T71" fmla="*/ 2 h 92"/>
                <a:gd name="T72" fmla="*/ 88 w 90"/>
                <a:gd name="T73" fmla="*/ 2 h 92"/>
                <a:gd name="T74" fmla="*/ 88 w 90"/>
                <a:gd name="T75" fmla="*/ 2 h 92"/>
                <a:gd name="T76" fmla="*/ 90 w 90"/>
                <a:gd name="T77" fmla="*/ 6 h 92"/>
                <a:gd name="T78" fmla="*/ 88 w 90"/>
                <a:gd name="T79" fmla="*/ 12 h 92"/>
                <a:gd name="T80" fmla="*/ 66 w 90"/>
                <a:gd name="T81" fmla="*/ 34 h 92"/>
                <a:gd name="T82" fmla="*/ 66 w 90"/>
                <a:gd name="T83" fmla="*/ 34 h 92"/>
                <a:gd name="T84" fmla="*/ 64 w 90"/>
                <a:gd name="T85" fmla="*/ 36 h 92"/>
                <a:gd name="T86" fmla="*/ 60 w 90"/>
                <a:gd name="T87" fmla="*/ 36 h 92"/>
                <a:gd name="T88" fmla="*/ 60 w 90"/>
                <a:gd name="T89" fmla="*/ 36 h 92"/>
                <a:gd name="T90" fmla="*/ 60 w 90"/>
                <a:gd name="T91" fmla="*/ 36 h 92"/>
                <a:gd name="T92" fmla="*/ 60 w 90"/>
                <a:gd name="T93" fmla="*/ 40 h 92"/>
                <a:gd name="T94" fmla="*/ 58 w 90"/>
                <a:gd name="T95" fmla="*/ 44 h 92"/>
                <a:gd name="T96" fmla="*/ 46 w 90"/>
                <a:gd name="T97" fmla="*/ 56 h 92"/>
                <a:gd name="T98" fmla="*/ 46 w 90"/>
                <a:gd name="T9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2">
                  <a:moveTo>
                    <a:pt x="46" y="56"/>
                  </a:moveTo>
                  <a:lnTo>
                    <a:pt x="46" y="56"/>
                  </a:lnTo>
                  <a:lnTo>
                    <a:pt x="52" y="66"/>
                  </a:lnTo>
                  <a:lnTo>
                    <a:pt x="58" y="76"/>
                  </a:lnTo>
                  <a:lnTo>
                    <a:pt x="58" y="84"/>
                  </a:lnTo>
                  <a:lnTo>
                    <a:pt x="56" y="90"/>
                  </a:lnTo>
                  <a:lnTo>
                    <a:pt x="56" y="90"/>
                  </a:lnTo>
                  <a:lnTo>
                    <a:pt x="52" y="92"/>
                  </a:lnTo>
                  <a:lnTo>
                    <a:pt x="50" y="92"/>
                  </a:lnTo>
                  <a:lnTo>
                    <a:pt x="40" y="90"/>
                  </a:lnTo>
                  <a:lnTo>
                    <a:pt x="28" y="86"/>
                  </a:lnTo>
                  <a:lnTo>
                    <a:pt x="18" y="76"/>
                  </a:lnTo>
                  <a:lnTo>
                    <a:pt x="18" y="76"/>
                  </a:lnTo>
                  <a:lnTo>
                    <a:pt x="8" y="66"/>
                  </a:lnTo>
                  <a:lnTo>
                    <a:pt x="2" y="56"/>
                  </a:lnTo>
                  <a:lnTo>
                    <a:pt x="0" y="46"/>
                  </a:lnTo>
                  <a:lnTo>
                    <a:pt x="2" y="42"/>
                  </a:lnTo>
                  <a:lnTo>
                    <a:pt x="2" y="40"/>
                  </a:lnTo>
                  <a:lnTo>
                    <a:pt x="2" y="40"/>
                  </a:lnTo>
                  <a:lnTo>
                    <a:pt x="8" y="36"/>
                  </a:lnTo>
                  <a:lnTo>
                    <a:pt x="16" y="38"/>
                  </a:lnTo>
                  <a:lnTo>
                    <a:pt x="26" y="42"/>
                  </a:lnTo>
                  <a:lnTo>
                    <a:pt x="36" y="48"/>
                  </a:lnTo>
                  <a:lnTo>
                    <a:pt x="36" y="48"/>
                  </a:lnTo>
                  <a:lnTo>
                    <a:pt x="48" y="34"/>
                  </a:lnTo>
                  <a:lnTo>
                    <a:pt x="48" y="34"/>
                  </a:lnTo>
                  <a:lnTo>
                    <a:pt x="52" y="32"/>
                  </a:lnTo>
                  <a:lnTo>
                    <a:pt x="54" y="32"/>
                  </a:lnTo>
                  <a:lnTo>
                    <a:pt x="54" y="32"/>
                  </a:lnTo>
                  <a:lnTo>
                    <a:pt x="54" y="32"/>
                  </a:lnTo>
                  <a:lnTo>
                    <a:pt x="54" y="28"/>
                  </a:lnTo>
                  <a:lnTo>
                    <a:pt x="56" y="26"/>
                  </a:lnTo>
                  <a:lnTo>
                    <a:pt x="78" y="2"/>
                  </a:lnTo>
                  <a:lnTo>
                    <a:pt x="78" y="2"/>
                  </a:lnTo>
                  <a:lnTo>
                    <a:pt x="84" y="0"/>
                  </a:lnTo>
                  <a:lnTo>
                    <a:pt x="88" y="2"/>
                  </a:lnTo>
                  <a:lnTo>
                    <a:pt x="88" y="2"/>
                  </a:lnTo>
                  <a:lnTo>
                    <a:pt x="88" y="2"/>
                  </a:lnTo>
                  <a:lnTo>
                    <a:pt x="90" y="6"/>
                  </a:lnTo>
                  <a:lnTo>
                    <a:pt x="88" y="12"/>
                  </a:lnTo>
                  <a:lnTo>
                    <a:pt x="66" y="34"/>
                  </a:lnTo>
                  <a:lnTo>
                    <a:pt x="66" y="34"/>
                  </a:lnTo>
                  <a:lnTo>
                    <a:pt x="64" y="36"/>
                  </a:lnTo>
                  <a:lnTo>
                    <a:pt x="60" y="36"/>
                  </a:lnTo>
                  <a:lnTo>
                    <a:pt x="60" y="36"/>
                  </a:lnTo>
                  <a:lnTo>
                    <a:pt x="60" y="36"/>
                  </a:lnTo>
                  <a:lnTo>
                    <a:pt x="60" y="40"/>
                  </a:lnTo>
                  <a:lnTo>
                    <a:pt x="58" y="44"/>
                  </a:lnTo>
                  <a:lnTo>
                    <a:pt x="46" y="56"/>
                  </a:lnTo>
                  <a:lnTo>
                    <a:pt x="46" y="5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2" name="Freeform 376"/>
            <p:cNvSpPr>
              <a:spLocks/>
            </p:cNvSpPr>
            <p:nvPr/>
          </p:nvSpPr>
          <p:spPr bwMode="auto">
            <a:xfrm>
              <a:off x="1232" y="722"/>
              <a:ext cx="64" cy="66"/>
            </a:xfrm>
            <a:custGeom>
              <a:avLst/>
              <a:gdLst>
                <a:gd name="T0" fmla="*/ 4 w 64"/>
                <a:gd name="T1" fmla="*/ 52 h 66"/>
                <a:gd name="T2" fmla="*/ 4 w 64"/>
                <a:gd name="T3" fmla="*/ 52 h 66"/>
                <a:gd name="T4" fmla="*/ 0 w 64"/>
                <a:gd name="T5" fmla="*/ 48 h 66"/>
                <a:gd name="T6" fmla="*/ 2 w 64"/>
                <a:gd name="T7" fmla="*/ 50 h 66"/>
                <a:gd name="T8" fmla="*/ 10 w 64"/>
                <a:gd name="T9" fmla="*/ 58 h 66"/>
                <a:gd name="T10" fmla="*/ 20 w 64"/>
                <a:gd name="T11" fmla="*/ 66 h 66"/>
                <a:gd name="T12" fmla="*/ 20 w 64"/>
                <a:gd name="T13" fmla="*/ 66 h 66"/>
                <a:gd name="T14" fmla="*/ 18 w 64"/>
                <a:gd name="T15" fmla="*/ 64 h 66"/>
                <a:gd name="T16" fmla="*/ 18 w 64"/>
                <a:gd name="T17" fmla="*/ 64 h 66"/>
                <a:gd name="T18" fmla="*/ 30 w 64"/>
                <a:gd name="T19" fmla="*/ 48 h 66"/>
                <a:gd name="T20" fmla="*/ 30 w 64"/>
                <a:gd name="T21" fmla="*/ 48 h 66"/>
                <a:gd name="T22" fmla="*/ 32 w 64"/>
                <a:gd name="T23" fmla="*/ 46 h 66"/>
                <a:gd name="T24" fmla="*/ 32 w 64"/>
                <a:gd name="T25" fmla="*/ 42 h 66"/>
                <a:gd name="T26" fmla="*/ 32 w 64"/>
                <a:gd name="T27" fmla="*/ 42 h 66"/>
                <a:gd name="T28" fmla="*/ 32 w 64"/>
                <a:gd name="T29" fmla="*/ 42 h 66"/>
                <a:gd name="T30" fmla="*/ 36 w 64"/>
                <a:gd name="T31" fmla="*/ 42 h 66"/>
                <a:gd name="T32" fmla="*/ 40 w 64"/>
                <a:gd name="T33" fmla="*/ 40 h 66"/>
                <a:gd name="T34" fmla="*/ 62 w 64"/>
                <a:gd name="T35" fmla="*/ 14 h 66"/>
                <a:gd name="T36" fmla="*/ 62 w 64"/>
                <a:gd name="T37" fmla="*/ 14 h 66"/>
                <a:gd name="T38" fmla="*/ 64 w 64"/>
                <a:gd name="T39" fmla="*/ 12 h 66"/>
                <a:gd name="T40" fmla="*/ 64 w 64"/>
                <a:gd name="T41" fmla="*/ 8 h 66"/>
                <a:gd name="T42" fmla="*/ 60 w 64"/>
                <a:gd name="T43" fmla="*/ 2 h 66"/>
                <a:gd name="T44" fmla="*/ 60 w 64"/>
                <a:gd name="T45" fmla="*/ 2 h 66"/>
                <a:gd name="T46" fmla="*/ 60 w 64"/>
                <a:gd name="T47" fmla="*/ 2 h 66"/>
                <a:gd name="T48" fmla="*/ 54 w 64"/>
                <a:gd name="T49" fmla="*/ 0 h 66"/>
                <a:gd name="T50" fmla="*/ 52 w 64"/>
                <a:gd name="T51" fmla="*/ 0 h 66"/>
                <a:gd name="T52" fmla="*/ 48 w 64"/>
                <a:gd name="T53" fmla="*/ 2 h 66"/>
                <a:gd name="T54" fmla="*/ 26 w 64"/>
                <a:gd name="T55" fmla="*/ 28 h 66"/>
                <a:gd name="T56" fmla="*/ 26 w 64"/>
                <a:gd name="T57" fmla="*/ 28 h 66"/>
                <a:gd name="T58" fmla="*/ 24 w 64"/>
                <a:gd name="T59" fmla="*/ 30 h 66"/>
                <a:gd name="T60" fmla="*/ 24 w 64"/>
                <a:gd name="T61" fmla="*/ 34 h 66"/>
                <a:gd name="T62" fmla="*/ 24 w 64"/>
                <a:gd name="T63" fmla="*/ 34 h 66"/>
                <a:gd name="T64" fmla="*/ 24 w 64"/>
                <a:gd name="T65" fmla="*/ 34 h 66"/>
                <a:gd name="T66" fmla="*/ 20 w 64"/>
                <a:gd name="T67" fmla="*/ 34 h 66"/>
                <a:gd name="T68" fmla="*/ 18 w 64"/>
                <a:gd name="T69" fmla="*/ 36 h 66"/>
                <a:gd name="T70" fmla="*/ 4 w 64"/>
                <a:gd name="T71" fmla="*/ 52 h 66"/>
                <a:gd name="T72" fmla="*/ 4 w 64"/>
                <a:gd name="T7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4" y="52"/>
                  </a:moveTo>
                  <a:lnTo>
                    <a:pt x="4" y="52"/>
                  </a:lnTo>
                  <a:lnTo>
                    <a:pt x="0" y="48"/>
                  </a:lnTo>
                  <a:lnTo>
                    <a:pt x="2" y="50"/>
                  </a:lnTo>
                  <a:lnTo>
                    <a:pt x="10" y="58"/>
                  </a:lnTo>
                  <a:lnTo>
                    <a:pt x="20" y="66"/>
                  </a:lnTo>
                  <a:lnTo>
                    <a:pt x="20" y="66"/>
                  </a:lnTo>
                  <a:lnTo>
                    <a:pt x="18" y="64"/>
                  </a:lnTo>
                  <a:lnTo>
                    <a:pt x="18" y="64"/>
                  </a:lnTo>
                  <a:lnTo>
                    <a:pt x="30" y="48"/>
                  </a:lnTo>
                  <a:lnTo>
                    <a:pt x="30" y="48"/>
                  </a:lnTo>
                  <a:lnTo>
                    <a:pt x="32" y="46"/>
                  </a:lnTo>
                  <a:lnTo>
                    <a:pt x="32" y="42"/>
                  </a:lnTo>
                  <a:lnTo>
                    <a:pt x="32" y="42"/>
                  </a:lnTo>
                  <a:lnTo>
                    <a:pt x="32" y="42"/>
                  </a:lnTo>
                  <a:lnTo>
                    <a:pt x="36" y="42"/>
                  </a:lnTo>
                  <a:lnTo>
                    <a:pt x="40" y="40"/>
                  </a:lnTo>
                  <a:lnTo>
                    <a:pt x="62" y="14"/>
                  </a:lnTo>
                  <a:lnTo>
                    <a:pt x="62" y="14"/>
                  </a:lnTo>
                  <a:lnTo>
                    <a:pt x="64" y="12"/>
                  </a:lnTo>
                  <a:lnTo>
                    <a:pt x="64" y="8"/>
                  </a:lnTo>
                  <a:lnTo>
                    <a:pt x="60" y="2"/>
                  </a:lnTo>
                  <a:lnTo>
                    <a:pt x="60" y="2"/>
                  </a:lnTo>
                  <a:lnTo>
                    <a:pt x="60" y="2"/>
                  </a:lnTo>
                  <a:lnTo>
                    <a:pt x="54" y="0"/>
                  </a:lnTo>
                  <a:lnTo>
                    <a:pt x="52" y="0"/>
                  </a:lnTo>
                  <a:lnTo>
                    <a:pt x="48" y="2"/>
                  </a:lnTo>
                  <a:lnTo>
                    <a:pt x="26" y="28"/>
                  </a:lnTo>
                  <a:lnTo>
                    <a:pt x="26" y="28"/>
                  </a:lnTo>
                  <a:lnTo>
                    <a:pt x="24" y="30"/>
                  </a:lnTo>
                  <a:lnTo>
                    <a:pt x="24" y="34"/>
                  </a:lnTo>
                  <a:lnTo>
                    <a:pt x="24" y="34"/>
                  </a:lnTo>
                  <a:lnTo>
                    <a:pt x="24" y="34"/>
                  </a:lnTo>
                  <a:lnTo>
                    <a:pt x="20" y="34"/>
                  </a:lnTo>
                  <a:lnTo>
                    <a:pt x="18" y="36"/>
                  </a:lnTo>
                  <a:lnTo>
                    <a:pt x="4" y="52"/>
                  </a:lnTo>
                  <a:lnTo>
                    <a:pt x="4" y="5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3" name="Freeform 377"/>
            <p:cNvSpPr>
              <a:spLocks/>
            </p:cNvSpPr>
            <p:nvPr/>
          </p:nvSpPr>
          <p:spPr bwMode="auto">
            <a:xfrm>
              <a:off x="1526" y="370"/>
              <a:ext cx="92" cy="90"/>
            </a:xfrm>
            <a:custGeom>
              <a:avLst/>
              <a:gdLst>
                <a:gd name="T0" fmla="*/ 46 w 92"/>
                <a:gd name="T1" fmla="*/ 36 h 90"/>
                <a:gd name="T2" fmla="*/ 46 w 92"/>
                <a:gd name="T3" fmla="*/ 36 h 90"/>
                <a:gd name="T4" fmla="*/ 40 w 92"/>
                <a:gd name="T5" fmla="*/ 26 h 90"/>
                <a:gd name="T6" fmla="*/ 36 w 92"/>
                <a:gd name="T7" fmla="*/ 16 h 90"/>
                <a:gd name="T8" fmla="*/ 36 w 92"/>
                <a:gd name="T9" fmla="*/ 8 h 90"/>
                <a:gd name="T10" fmla="*/ 38 w 92"/>
                <a:gd name="T11" fmla="*/ 2 h 90"/>
                <a:gd name="T12" fmla="*/ 38 w 92"/>
                <a:gd name="T13" fmla="*/ 2 h 90"/>
                <a:gd name="T14" fmla="*/ 42 w 92"/>
                <a:gd name="T15" fmla="*/ 0 h 90"/>
                <a:gd name="T16" fmla="*/ 46 w 92"/>
                <a:gd name="T17" fmla="*/ 0 h 90"/>
                <a:gd name="T18" fmla="*/ 54 w 92"/>
                <a:gd name="T19" fmla="*/ 2 h 90"/>
                <a:gd name="T20" fmla="*/ 66 w 92"/>
                <a:gd name="T21" fmla="*/ 8 h 90"/>
                <a:gd name="T22" fmla="*/ 76 w 92"/>
                <a:gd name="T23" fmla="*/ 16 h 90"/>
                <a:gd name="T24" fmla="*/ 76 w 92"/>
                <a:gd name="T25" fmla="*/ 16 h 90"/>
                <a:gd name="T26" fmla="*/ 84 w 92"/>
                <a:gd name="T27" fmla="*/ 28 h 90"/>
                <a:gd name="T28" fmla="*/ 90 w 92"/>
                <a:gd name="T29" fmla="*/ 38 h 90"/>
                <a:gd name="T30" fmla="*/ 92 w 92"/>
                <a:gd name="T31" fmla="*/ 48 h 90"/>
                <a:gd name="T32" fmla="*/ 90 w 92"/>
                <a:gd name="T33" fmla="*/ 52 h 90"/>
                <a:gd name="T34" fmla="*/ 88 w 92"/>
                <a:gd name="T35" fmla="*/ 54 h 90"/>
                <a:gd name="T36" fmla="*/ 88 w 92"/>
                <a:gd name="T37" fmla="*/ 54 h 90"/>
                <a:gd name="T38" fmla="*/ 82 w 92"/>
                <a:gd name="T39" fmla="*/ 58 h 90"/>
                <a:gd name="T40" fmla="*/ 74 w 92"/>
                <a:gd name="T41" fmla="*/ 56 h 90"/>
                <a:gd name="T42" fmla="*/ 66 w 92"/>
                <a:gd name="T43" fmla="*/ 52 h 90"/>
                <a:gd name="T44" fmla="*/ 56 w 92"/>
                <a:gd name="T45" fmla="*/ 44 h 90"/>
                <a:gd name="T46" fmla="*/ 56 w 92"/>
                <a:gd name="T47" fmla="*/ 46 h 90"/>
                <a:gd name="T48" fmla="*/ 42 w 92"/>
                <a:gd name="T49" fmla="*/ 58 h 90"/>
                <a:gd name="T50" fmla="*/ 42 w 92"/>
                <a:gd name="T51" fmla="*/ 58 h 90"/>
                <a:gd name="T52" fmla="*/ 40 w 92"/>
                <a:gd name="T53" fmla="*/ 60 h 90"/>
                <a:gd name="T54" fmla="*/ 36 w 92"/>
                <a:gd name="T55" fmla="*/ 60 h 90"/>
                <a:gd name="T56" fmla="*/ 36 w 92"/>
                <a:gd name="T57" fmla="*/ 60 h 90"/>
                <a:gd name="T58" fmla="*/ 36 w 92"/>
                <a:gd name="T59" fmla="*/ 60 h 90"/>
                <a:gd name="T60" fmla="*/ 36 w 92"/>
                <a:gd name="T61" fmla="*/ 62 h 90"/>
                <a:gd name="T62" fmla="*/ 34 w 92"/>
                <a:gd name="T63" fmla="*/ 66 h 90"/>
                <a:gd name="T64" fmla="*/ 10 w 92"/>
                <a:gd name="T65" fmla="*/ 88 h 90"/>
                <a:gd name="T66" fmla="*/ 10 w 92"/>
                <a:gd name="T67" fmla="*/ 88 h 90"/>
                <a:gd name="T68" fmla="*/ 6 w 92"/>
                <a:gd name="T69" fmla="*/ 90 h 90"/>
                <a:gd name="T70" fmla="*/ 2 w 92"/>
                <a:gd name="T71" fmla="*/ 88 h 90"/>
                <a:gd name="T72" fmla="*/ 2 w 92"/>
                <a:gd name="T73" fmla="*/ 88 h 90"/>
                <a:gd name="T74" fmla="*/ 2 w 92"/>
                <a:gd name="T75" fmla="*/ 88 h 90"/>
                <a:gd name="T76" fmla="*/ 0 w 92"/>
                <a:gd name="T77" fmla="*/ 82 h 90"/>
                <a:gd name="T78" fmla="*/ 2 w 92"/>
                <a:gd name="T79" fmla="*/ 78 h 90"/>
                <a:gd name="T80" fmla="*/ 24 w 92"/>
                <a:gd name="T81" fmla="*/ 56 h 90"/>
                <a:gd name="T82" fmla="*/ 24 w 92"/>
                <a:gd name="T83" fmla="*/ 56 h 90"/>
                <a:gd name="T84" fmla="*/ 28 w 92"/>
                <a:gd name="T85" fmla="*/ 54 h 90"/>
                <a:gd name="T86" fmla="*/ 30 w 92"/>
                <a:gd name="T87" fmla="*/ 54 h 90"/>
                <a:gd name="T88" fmla="*/ 30 w 92"/>
                <a:gd name="T89" fmla="*/ 54 h 90"/>
                <a:gd name="T90" fmla="*/ 30 w 92"/>
                <a:gd name="T91" fmla="*/ 54 h 90"/>
                <a:gd name="T92" fmla="*/ 30 w 92"/>
                <a:gd name="T93" fmla="*/ 50 h 90"/>
                <a:gd name="T94" fmla="*/ 32 w 92"/>
                <a:gd name="T95" fmla="*/ 48 h 90"/>
                <a:gd name="T96" fmla="*/ 46 w 92"/>
                <a:gd name="T97" fmla="*/ 36 h 90"/>
                <a:gd name="T98" fmla="*/ 46 w 92"/>
                <a:gd name="T99"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 h="90">
                  <a:moveTo>
                    <a:pt x="46" y="36"/>
                  </a:moveTo>
                  <a:lnTo>
                    <a:pt x="46" y="36"/>
                  </a:lnTo>
                  <a:lnTo>
                    <a:pt x="40" y="26"/>
                  </a:lnTo>
                  <a:lnTo>
                    <a:pt x="36" y="16"/>
                  </a:lnTo>
                  <a:lnTo>
                    <a:pt x="36" y="8"/>
                  </a:lnTo>
                  <a:lnTo>
                    <a:pt x="38" y="2"/>
                  </a:lnTo>
                  <a:lnTo>
                    <a:pt x="38" y="2"/>
                  </a:lnTo>
                  <a:lnTo>
                    <a:pt x="42" y="0"/>
                  </a:lnTo>
                  <a:lnTo>
                    <a:pt x="46" y="0"/>
                  </a:lnTo>
                  <a:lnTo>
                    <a:pt x="54" y="2"/>
                  </a:lnTo>
                  <a:lnTo>
                    <a:pt x="66" y="8"/>
                  </a:lnTo>
                  <a:lnTo>
                    <a:pt x="76" y="16"/>
                  </a:lnTo>
                  <a:lnTo>
                    <a:pt x="76" y="16"/>
                  </a:lnTo>
                  <a:lnTo>
                    <a:pt x="84" y="28"/>
                  </a:lnTo>
                  <a:lnTo>
                    <a:pt x="90" y="38"/>
                  </a:lnTo>
                  <a:lnTo>
                    <a:pt x="92" y="48"/>
                  </a:lnTo>
                  <a:lnTo>
                    <a:pt x="90" y="52"/>
                  </a:lnTo>
                  <a:lnTo>
                    <a:pt x="88" y="54"/>
                  </a:lnTo>
                  <a:lnTo>
                    <a:pt x="88" y="54"/>
                  </a:lnTo>
                  <a:lnTo>
                    <a:pt x="82" y="58"/>
                  </a:lnTo>
                  <a:lnTo>
                    <a:pt x="74" y="56"/>
                  </a:lnTo>
                  <a:lnTo>
                    <a:pt x="66" y="52"/>
                  </a:lnTo>
                  <a:lnTo>
                    <a:pt x="56" y="44"/>
                  </a:lnTo>
                  <a:lnTo>
                    <a:pt x="56" y="46"/>
                  </a:lnTo>
                  <a:lnTo>
                    <a:pt x="42" y="58"/>
                  </a:lnTo>
                  <a:lnTo>
                    <a:pt x="42" y="58"/>
                  </a:lnTo>
                  <a:lnTo>
                    <a:pt x="40" y="60"/>
                  </a:lnTo>
                  <a:lnTo>
                    <a:pt x="36" y="60"/>
                  </a:lnTo>
                  <a:lnTo>
                    <a:pt x="36" y="60"/>
                  </a:lnTo>
                  <a:lnTo>
                    <a:pt x="36" y="60"/>
                  </a:lnTo>
                  <a:lnTo>
                    <a:pt x="36" y="62"/>
                  </a:lnTo>
                  <a:lnTo>
                    <a:pt x="34" y="66"/>
                  </a:lnTo>
                  <a:lnTo>
                    <a:pt x="10" y="88"/>
                  </a:lnTo>
                  <a:lnTo>
                    <a:pt x="10" y="88"/>
                  </a:lnTo>
                  <a:lnTo>
                    <a:pt x="6" y="90"/>
                  </a:lnTo>
                  <a:lnTo>
                    <a:pt x="2" y="88"/>
                  </a:lnTo>
                  <a:lnTo>
                    <a:pt x="2" y="88"/>
                  </a:lnTo>
                  <a:lnTo>
                    <a:pt x="2" y="88"/>
                  </a:lnTo>
                  <a:lnTo>
                    <a:pt x="0" y="82"/>
                  </a:lnTo>
                  <a:lnTo>
                    <a:pt x="2" y="78"/>
                  </a:lnTo>
                  <a:lnTo>
                    <a:pt x="24" y="56"/>
                  </a:lnTo>
                  <a:lnTo>
                    <a:pt x="24" y="56"/>
                  </a:lnTo>
                  <a:lnTo>
                    <a:pt x="28" y="54"/>
                  </a:lnTo>
                  <a:lnTo>
                    <a:pt x="30" y="54"/>
                  </a:lnTo>
                  <a:lnTo>
                    <a:pt x="30" y="54"/>
                  </a:lnTo>
                  <a:lnTo>
                    <a:pt x="30" y="54"/>
                  </a:lnTo>
                  <a:lnTo>
                    <a:pt x="30" y="50"/>
                  </a:lnTo>
                  <a:lnTo>
                    <a:pt x="32" y="48"/>
                  </a:lnTo>
                  <a:lnTo>
                    <a:pt x="46" y="36"/>
                  </a:lnTo>
                  <a:lnTo>
                    <a:pt x="46" y="36"/>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4" name="Freeform 378"/>
            <p:cNvSpPr>
              <a:spLocks/>
            </p:cNvSpPr>
            <p:nvPr/>
          </p:nvSpPr>
          <p:spPr bwMode="auto">
            <a:xfrm>
              <a:off x="1522" y="398"/>
              <a:ext cx="64" cy="66"/>
            </a:xfrm>
            <a:custGeom>
              <a:avLst/>
              <a:gdLst>
                <a:gd name="T0" fmla="*/ 62 w 64"/>
                <a:gd name="T1" fmla="*/ 18 h 66"/>
                <a:gd name="T2" fmla="*/ 62 w 64"/>
                <a:gd name="T3" fmla="*/ 18 h 66"/>
                <a:gd name="T4" fmla="*/ 64 w 64"/>
                <a:gd name="T5" fmla="*/ 20 h 66"/>
                <a:gd name="T6" fmla="*/ 64 w 64"/>
                <a:gd name="T7" fmla="*/ 18 h 66"/>
                <a:gd name="T8" fmla="*/ 56 w 64"/>
                <a:gd name="T9" fmla="*/ 10 h 66"/>
                <a:gd name="T10" fmla="*/ 48 w 64"/>
                <a:gd name="T11" fmla="*/ 2 h 66"/>
                <a:gd name="T12" fmla="*/ 46 w 64"/>
                <a:gd name="T13" fmla="*/ 0 h 66"/>
                <a:gd name="T14" fmla="*/ 50 w 64"/>
                <a:gd name="T15" fmla="*/ 4 h 66"/>
                <a:gd name="T16" fmla="*/ 50 w 64"/>
                <a:gd name="T17" fmla="*/ 4 h 66"/>
                <a:gd name="T18" fmla="*/ 34 w 64"/>
                <a:gd name="T19" fmla="*/ 18 h 66"/>
                <a:gd name="T20" fmla="*/ 34 w 64"/>
                <a:gd name="T21" fmla="*/ 18 h 66"/>
                <a:gd name="T22" fmla="*/ 32 w 64"/>
                <a:gd name="T23" fmla="*/ 22 h 66"/>
                <a:gd name="T24" fmla="*/ 34 w 64"/>
                <a:gd name="T25" fmla="*/ 26 h 66"/>
                <a:gd name="T26" fmla="*/ 34 w 64"/>
                <a:gd name="T27" fmla="*/ 26 h 66"/>
                <a:gd name="T28" fmla="*/ 34 w 64"/>
                <a:gd name="T29" fmla="*/ 26 h 66"/>
                <a:gd name="T30" fmla="*/ 30 w 64"/>
                <a:gd name="T31" fmla="*/ 26 h 66"/>
                <a:gd name="T32" fmla="*/ 26 w 64"/>
                <a:gd name="T33" fmla="*/ 28 h 66"/>
                <a:gd name="T34" fmla="*/ 2 w 64"/>
                <a:gd name="T35" fmla="*/ 52 h 66"/>
                <a:gd name="T36" fmla="*/ 2 w 64"/>
                <a:gd name="T37" fmla="*/ 52 h 66"/>
                <a:gd name="T38" fmla="*/ 0 w 64"/>
                <a:gd name="T39" fmla="*/ 54 h 66"/>
                <a:gd name="T40" fmla="*/ 0 w 64"/>
                <a:gd name="T41" fmla="*/ 56 h 66"/>
                <a:gd name="T42" fmla="*/ 2 w 64"/>
                <a:gd name="T43" fmla="*/ 62 h 66"/>
                <a:gd name="T44" fmla="*/ 2 w 64"/>
                <a:gd name="T45" fmla="*/ 62 h 66"/>
                <a:gd name="T46" fmla="*/ 2 w 64"/>
                <a:gd name="T47" fmla="*/ 62 h 66"/>
                <a:gd name="T48" fmla="*/ 8 w 64"/>
                <a:gd name="T49" fmla="*/ 66 h 66"/>
                <a:gd name="T50" fmla="*/ 12 w 64"/>
                <a:gd name="T51" fmla="*/ 66 h 66"/>
                <a:gd name="T52" fmla="*/ 14 w 64"/>
                <a:gd name="T53" fmla="*/ 64 h 66"/>
                <a:gd name="T54" fmla="*/ 38 w 64"/>
                <a:gd name="T55" fmla="*/ 40 h 66"/>
                <a:gd name="T56" fmla="*/ 38 w 64"/>
                <a:gd name="T57" fmla="*/ 40 h 66"/>
                <a:gd name="T58" fmla="*/ 40 w 64"/>
                <a:gd name="T59" fmla="*/ 36 h 66"/>
                <a:gd name="T60" fmla="*/ 40 w 64"/>
                <a:gd name="T61" fmla="*/ 32 h 66"/>
                <a:gd name="T62" fmla="*/ 40 w 64"/>
                <a:gd name="T63" fmla="*/ 32 h 66"/>
                <a:gd name="T64" fmla="*/ 40 w 64"/>
                <a:gd name="T65" fmla="*/ 32 h 66"/>
                <a:gd name="T66" fmla="*/ 44 w 64"/>
                <a:gd name="T67" fmla="*/ 34 h 66"/>
                <a:gd name="T68" fmla="*/ 46 w 64"/>
                <a:gd name="T69" fmla="*/ 32 h 66"/>
                <a:gd name="T70" fmla="*/ 62 w 64"/>
                <a:gd name="T71" fmla="*/ 18 h 66"/>
                <a:gd name="T72" fmla="*/ 62 w 64"/>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6">
                  <a:moveTo>
                    <a:pt x="62" y="18"/>
                  </a:moveTo>
                  <a:lnTo>
                    <a:pt x="62" y="18"/>
                  </a:lnTo>
                  <a:lnTo>
                    <a:pt x="64" y="20"/>
                  </a:lnTo>
                  <a:lnTo>
                    <a:pt x="64" y="18"/>
                  </a:lnTo>
                  <a:lnTo>
                    <a:pt x="56" y="10"/>
                  </a:lnTo>
                  <a:lnTo>
                    <a:pt x="48" y="2"/>
                  </a:lnTo>
                  <a:lnTo>
                    <a:pt x="46" y="0"/>
                  </a:lnTo>
                  <a:lnTo>
                    <a:pt x="50" y="4"/>
                  </a:lnTo>
                  <a:lnTo>
                    <a:pt x="50" y="4"/>
                  </a:lnTo>
                  <a:lnTo>
                    <a:pt x="34" y="18"/>
                  </a:lnTo>
                  <a:lnTo>
                    <a:pt x="34" y="18"/>
                  </a:lnTo>
                  <a:lnTo>
                    <a:pt x="32" y="22"/>
                  </a:lnTo>
                  <a:lnTo>
                    <a:pt x="34" y="26"/>
                  </a:lnTo>
                  <a:lnTo>
                    <a:pt x="34" y="26"/>
                  </a:lnTo>
                  <a:lnTo>
                    <a:pt x="34" y="26"/>
                  </a:lnTo>
                  <a:lnTo>
                    <a:pt x="30" y="26"/>
                  </a:lnTo>
                  <a:lnTo>
                    <a:pt x="26" y="28"/>
                  </a:lnTo>
                  <a:lnTo>
                    <a:pt x="2" y="52"/>
                  </a:lnTo>
                  <a:lnTo>
                    <a:pt x="2" y="52"/>
                  </a:lnTo>
                  <a:lnTo>
                    <a:pt x="0" y="54"/>
                  </a:lnTo>
                  <a:lnTo>
                    <a:pt x="0" y="56"/>
                  </a:lnTo>
                  <a:lnTo>
                    <a:pt x="2" y="62"/>
                  </a:lnTo>
                  <a:lnTo>
                    <a:pt x="2" y="62"/>
                  </a:lnTo>
                  <a:lnTo>
                    <a:pt x="2" y="62"/>
                  </a:lnTo>
                  <a:lnTo>
                    <a:pt x="8" y="66"/>
                  </a:lnTo>
                  <a:lnTo>
                    <a:pt x="12" y="66"/>
                  </a:lnTo>
                  <a:lnTo>
                    <a:pt x="14" y="64"/>
                  </a:lnTo>
                  <a:lnTo>
                    <a:pt x="38" y="40"/>
                  </a:lnTo>
                  <a:lnTo>
                    <a:pt x="38" y="40"/>
                  </a:lnTo>
                  <a:lnTo>
                    <a:pt x="40" y="36"/>
                  </a:lnTo>
                  <a:lnTo>
                    <a:pt x="40" y="32"/>
                  </a:lnTo>
                  <a:lnTo>
                    <a:pt x="40" y="32"/>
                  </a:lnTo>
                  <a:lnTo>
                    <a:pt x="40" y="32"/>
                  </a:lnTo>
                  <a:lnTo>
                    <a:pt x="44" y="34"/>
                  </a:lnTo>
                  <a:lnTo>
                    <a:pt x="46" y="32"/>
                  </a:lnTo>
                  <a:lnTo>
                    <a:pt x="62" y="18"/>
                  </a:lnTo>
                  <a:lnTo>
                    <a:pt x="62" y="1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5" name="Freeform 379"/>
            <p:cNvSpPr>
              <a:spLocks/>
            </p:cNvSpPr>
            <p:nvPr/>
          </p:nvSpPr>
          <p:spPr bwMode="auto">
            <a:xfrm>
              <a:off x="1560" y="446"/>
              <a:ext cx="100" cy="70"/>
            </a:xfrm>
            <a:custGeom>
              <a:avLst/>
              <a:gdLst>
                <a:gd name="T0" fmla="*/ 64 w 100"/>
                <a:gd name="T1" fmla="*/ 34 h 70"/>
                <a:gd name="T2" fmla="*/ 64 w 100"/>
                <a:gd name="T3" fmla="*/ 34 h 70"/>
                <a:gd name="T4" fmla="*/ 62 w 100"/>
                <a:gd name="T5" fmla="*/ 22 h 70"/>
                <a:gd name="T6" fmla="*/ 62 w 100"/>
                <a:gd name="T7" fmla="*/ 12 h 70"/>
                <a:gd name="T8" fmla="*/ 66 w 100"/>
                <a:gd name="T9" fmla="*/ 4 h 70"/>
                <a:gd name="T10" fmla="*/ 70 w 100"/>
                <a:gd name="T11" fmla="*/ 2 h 70"/>
                <a:gd name="T12" fmla="*/ 70 w 100"/>
                <a:gd name="T13" fmla="*/ 2 h 70"/>
                <a:gd name="T14" fmla="*/ 74 w 100"/>
                <a:gd name="T15" fmla="*/ 0 h 70"/>
                <a:gd name="T16" fmla="*/ 78 w 100"/>
                <a:gd name="T17" fmla="*/ 2 h 70"/>
                <a:gd name="T18" fmla="*/ 86 w 100"/>
                <a:gd name="T19" fmla="*/ 8 h 70"/>
                <a:gd name="T20" fmla="*/ 92 w 100"/>
                <a:gd name="T21" fmla="*/ 18 h 70"/>
                <a:gd name="T22" fmla="*/ 98 w 100"/>
                <a:gd name="T23" fmla="*/ 30 h 70"/>
                <a:gd name="T24" fmla="*/ 98 w 100"/>
                <a:gd name="T25" fmla="*/ 30 h 70"/>
                <a:gd name="T26" fmla="*/ 100 w 100"/>
                <a:gd name="T27" fmla="*/ 44 h 70"/>
                <a:gd name="T28" fmla="*/ 100 w 100"/>
                <a:gd name="T29" fmla="*/ 56 h 70"/>
                <a:gd name="T30" fmla="*/ 98 w 100"/>
                <a:gd name="T31" fmla="*/ 66 h 70"/>
                <a:gd name="T32" fmla="*/ 94 w 100"/>
                <a:gd name="T33" fmla="*/ 68 h 70"/>
                <a:gd name="T34" fmla="*/ 92 w 100"/>
                <a:gd name="T35" fmla="*/ 70 h 70"/>
                <a:gd name="T36" fmla="*/ 92 w 100"/>
                <a:gd name="T37" fmla="*/ 70 h 70"/>
                <a:gd name="T38" fmla="*/ 86 w 100"/>
                <a:gd name="T39" fmla="*/ 70 h 70"/>
                <a:gd name="T40" fmla="*/ 78 w 100"/>
                <a:gd name="T41" fmla="*/ 66 h 70"/>
                <a:gd name="T42" fmla="*/ 72 w 100"/>
                <a:gd name="T43" fmla="*/ 58 h 70"/>
                <a:gd name="T44" fmla="*/ 68 w 100"/>
                <a:gd name="T45" fmla="*/ 48 h 70"/>
                <a:gd name="T46" fmla="*/ 68 w 100"/>
                <a:gd name="T47" fmla="*/ 48 h 70"/>
                <a:gd name="T48" fmla="*/ 50 w 100"/>
                <a:gd name="T49" fmla="*/ 52 h 70"/>
                <a:gd name="T50" fmla="*/ 50 w 100"/>
                <a:gd name="T51" fmla="*/ 52 h 70"/>
                <a:gd name="T52" fmla="*/ 46 w 100"/>
                <a:gd name="T53" fmla="*/ 54 h 70"/>
                <a:gd name="T54" fmla="*/ 42 w 100"/>
                <a:gd name="T55" fmla="*/ 52 h 70"/>
                <a:gd name="T56" fmla="*/ 42 w 100"/>
                <a:gd name="T57" fmla="*/ 52 h 70"/>
                <a:gd name="T58" fmla="*/ 42 w 100"/>
                <a:gd name="T59" fmla="*/ 52 h 70"/>
                <a:gd name="T60" fmla="*/ 42 w 100"/>
                <a:gd name="T61" fmla="*/ 54 h 70"/>
                <a:gd name="T62" fmla="*/ 38 w 100"/>
                <a:gd name="T63" fmla="*/ 56 h 70"/>
                <a:gd name="T64" fmla="*/ 8 w 100"/>
                <a:gd name="T65" fmla="*/ 66 h 70"/>
                <a:gd name="T66" fmla="*/ 8 w 100"/>
                <a:gd name="T67" fmla="*/ 66 h 70"/>
                <a:gd name="T68" fmla="*/ 2 w 100"/>
                <a:gd name="T69" fmla="*/ 64 h 70"/>
                <a:gd name="T70" fmla="*/ 0 w 100"/>
                <a:gd name="T71" fmla="*/ 60 h 70"/>
                <a:gd name="T72" fmla="*/ 0 w 100"/>
                <a:gd name="T73" fmla="*/ 60 h 70"/>
                <a:gd name="T74" fmla="*/ 0 w 100"/>
                <a:gd name="T75" fmla="*/ 60 h 70"/>
                <a:gd name="T76" fmla="*/ 0 w 100"/>
                <a:gd name="T77" fmla="*/ 56 h 70"/>
                <a:gd name="T78" fmla="*/ 4 w 100"/>
                <a:gd name="T79" fmla="*/ 52 h 70"/>
                <a:gd name="T80" fmla="*/ 34 w 100"/>
                <a:gd name="T81" fmla="*/ 42 h 70"/>
                <a:gd name="T82" fmla="*/ 34 w 100"/>
                <a:gd name="T83" fmla="*/ 42 h 70"/>
                <a:gd name="T84" fmla="*/ 38 w 100"/>
                <a:gd name="T85" fmla="*/ 42 h 70"/>
                <a:gd name="T86" fmla="*/ 40 w 100"/>
                <a:gd name="T87" fmla="*/ 44 h 70"/>
                <a:gd name="T88" fmla="*/ 40 w 100"/>
                <a:gd name="T89" fmla="*/ 44 h 70"/>
                <a:gd name="T90" fmla="*/ 40 w 100"/>
                <a:gd name="T91" fmla="*/ 44 h 70"/>
                <a:gd name="T92" fmla="*/ 42 w 100"/>
                <a:gd name="T93" fmla="*/ 42 h 70"/>
                <a:gd name="T94" fmla="*/ 46 w 100"/>
                <a:gd name="T95" fmla="*/ 40 h 70"/>
                <a:gd name="T96" fmla="*/ 64 w 100"/>
                <a:gd name="T97" fmla="*/ 34 h 70"/>
                <a:gd name="T98" fmla="*/ 64 w 100"/>
                <a:gd name="T99"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70">
                  <a:moveTo>
                    <a:pt x="64" y="34"/>
                  </a:moveTo>
                  <a:lnTo>
                    <a:pt x="64" y="34"/>
                  </a:lnTo>
                  <a:lnTo>
                    <a:pt x="62" y="22"/>
                  </a:lnTo>
                  <a:lnTo>
                    <a:pt x="62" y="12"/>
                  </a:lnTo>
                  <a:lnTo>
                    <a:pt x="66" y="4"/>
                  </a:lnTo>
                  <a:lnTo>
                    <a:pt x="70" y="2"/>
                  </a:lnTo>
                  <a:lnTo>
                    <a:pt x="70" y="2"/>
                  </a:lnTo>
                  <a:lnTo>
                    <a:pt x="74" y="0"/>
                  </a:lnTo>
                  <a:lnTo>
                    <a:pt x="78" y="2"/>
                  </a:lnTo>
                  <a:lnTo>
                    <a:pt x="86" y="8"/>
                  </a:lnTo>
                  <a:lnTo>
                    <a:pt x="92" y="18"/>
                  </a:lnTo>
                  <a:lnTo>
                    <a:pt x="98" y="30"/>
                  </a:lnTo>
                  <a:lnTo>
                    <a:pt x="98" y="30"/>
                  </a:lnTo>
                  <a:lnTo>
                    <a:pt x="100" y="44"/>
                  </a:lnTo>
                  <a:lnTo>
                    <a:pt x="100" y="56"/>
                  </a:lnTo>
                  <a:lnTo>
                    <a:pt x="98" y="66"/>
                  </a:lnTo>
                  <a:lnTo>
                    <a:pt x="94" y="68"/>
                  </a:lnTo>
                  <a:lnTo>
                    <a:pt x="92" y="70"/>
                  </a:lnTo>
                  <a:lnTo>
                    <a:pt x="92" y="70"/>
                  </a:lnTo>
                  <a:lnTo>
                    <a:pt x="86" y="70"/>
                  </a:lnTo>
                  <a:lnTo>
                    <a:pt x="78" y="66"/>
                  </a:lnTo>
                  <a:lnTo>
                    <a:pt x="72" y="58"/>
                  </a:lnTo>
                  <a:lnTo>
                    <a:pt x="68" y="48"/>
                  </a:lnTo>
                  <a:lnTo>
                    <a:pt x="68" y="48"/>
                  </a:lnTo>
                  <a:lnTo>
                    <a:pt x="50" y="52"/>
                  </a:lnTo>
                  <a:lnTo>
                    <a:pt x="50" y="52"/>
                  </a:lnTo>
                  <a:lnTo>
                    <a:pt x="46" y="54"/>
                  </a:lnTo>
                  <a:lnTo>
                    <a:pt x="42" y="52"/>
                  </a:lnTo>
                  <a:lnTo>
                    <a:pt x="42" y="52"/>
                  </a:lnTo>
                  <a:lnTo>
                    <a:pt x="42" y="52"/>
                  </a:lnTo>
                  <a:lnTo>
                    <a:pt x="42" y="54"/>
                  </a:lnTo>
                  <a:lnTo>
                    <a:pt x="38" y="56"/>
                  </a:lnTo>
                  <a:lnTo>
                    <a:pt x="8" y="66"/>
                  </a:lnTo>
                  <a:lnTo>
                    <a:pt x="8" y="66"/>
                  </a:lnTo>
                  <a:lnTo>
                    <a:pt x="2" y="64"/>
                  </a:lnTo>
                  <a:lnTo>
                    <a:pt x="0" y="60"/>
                  </a:lnTo>
                  <a:lnTo>
                    <a:pt x="0" y="60"/>
                  </a:lnTo>
                  <a:lnTo>
                    <a:pt x="0" y="60"/>
                  </a:lnTo>
                  <a:lnTo>
                    <a:pt x="0" y="56"/>
                  </a:lnTo>
                  <a:lnTo>
                    <a:pt x="4" y="52"/>
                  </a:lnTo>
                  <a:lnTo>
                    <a:pt x="34" y="42"/>
                  </a:lnTo>
                  <a:lnTo>
                    <a:pt x="34" y="42"/>
                  </a:lnTo>
                  <a:lnTo>
                    <a:pt x="38" y="42"/>
                  </a:lnTo>
                  <a:lnTo>
                    <a:pt x="40" y="44"/>
                  </a:lnTo>
                  <a:lnTo>
                    <a:pt x="40" y="44"/>
                  </a:lnTo>
                  <a:lnTo>
                    <a:pt x="40" y="44"/>
                  </a:lnTo>
                  <a:lnTo>
                    <a:pt x="42" y="42"/>
                  </a:lnTo>
                  <a:lnTo>
                    <a:pt x="46" y="40"/>
                  </a:lnTo>
                  <a:lnTo>
                    <a:pt x="64" y="34"/>
                  </a:lnTo>
                  <a:lnTo>
                    <a:pt x="64" y="34"/>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6" name="Freeform 380"/>
            <p:cNvSpPr>
              <a:spLocks/>
            </p:cNvSpPr>
            <p:nvPr/>
          </p:nvSpPr>
          <p:spPr bwMode="auto">
            <a:xfrm>
              <a:off x="1556" y="472"/>
              <a:ext cx="74" cy="44"/>
            </a:xfrm>
            <a:custGeom>
              <a:avLst/>
              <a:gdLst>
                <a:gd name="T0" fmla="*/ 72 w 74"/>
                <a:gd name="T1" fmla="*/ 22 h 44"/>
                <a:gd name="T2" fmla="*/ 72 w 74"/>
                <a:gd name="T3" fmla="*/ 22 h 44"/>
                <a:gd name="T4" fmla="*/ 74 w 74"/>
                <a:gd name="T5" fmla="*/ 26 h 44"/>
                <a:gd name="T6" fmla="*/ 74 w 74"/>
                <a:gd name="T7" fmla="*/ 24 h 44"/>
                <a:gd name="T8" fmla="*/ 70 w 74"/>
                <a:gd name="T9" fmla="*/ 14 h 44"/>
                <a:gd name="T10" fmla="*/ 66 w 74"/>
                <a:gd name="T11" fmla="*/ 2 h 44"/>
                <a:gd name="T12" fmla="*/ 66 w 74"/>
                <a:gd name="T13" fmla="*/ 0 h 44"/>
                <a:gd name="T14" fmla="*/ 68 w 74"/>
                <a:gd name="T15" fmla="*/ 6 h 44"/>
                <a:gd name="T16" fmla="*/ 68 w 74"/>
                <a:gd name="T17" fmla="*/ 6 h 44"/>
                <a:gd name="T18" fmla="*/ 48 w 74"/>
                <a:gd name="T19" fmla="*/ 12 h 44"/>
                <a:gd name="T20" fmla="*/ 48 w 74"/>
                <a:gd name="T21" fmla="*/ 12 h 44"/>
                <a:gd name="T22" fmla="*/ 44 w 74"/>
                <a:gd name="T23" fmla="*/ 14 h 44"/>
                <a:gd name="T24" fmla="*/ 44 w 74"/>
                <a:gd name="T25" fmla="*/ 18 h 44"/>
                <a:gd name="T26" fmla="*/ 44 w 74"/>
                <a:gd name="T27" fmla="*/ 18 h 44"/>
                <a:gd name="T28" fmla="*/ 44 w 74"/>
                <a:gd name="T29" fmla="*/ 18 h 44"/>
                <a:gd name="T30" fmla="*/ 40 w 74"/>
                <a:gd name="T31" fmla="*/ 14 h 44"/>
                <a:gd name="T32" fmla="*/ 36 w 74"/>
                <a:gd name="T33" fmla="*/ 16 h 44"/>
                <a:gd name="T34" fmla="*/ 4 w 74"/>
                <a:gd name="T35" fmla="*/ 26 h 44"/>
                <a:gd name="T36" fmla="*/ 4 w 74"/>
                <a:gd name="T37" fmla="*/ 26 h 44"/>
                <a:gd name="T38" fmla="*/ 2 w 74"/>
                <a:gd name="T39" fmla="*/ 28 h 44"/>
                <a:gd name="T40" fmla="*/ 0 w 74"/>
                <a:gd name="T41" fmla="*/ 30 h 44"/>
                <a:gd name="T42" fmla="*/ 0 w 74"/>
                <a:gd name="T43" fmla="*/ 36 h 44"/>
                <a:gd name="T44" fmla="*/ 0 w 74"/>
                <a:gd name="T45" fmla="*/ 36 h 44"/>
                <a:gd name="T46" fmla="*/ 0 w 74"/>
                <a:gd name="T47" fmla="*/ 36 h 44"/>
                <a:gd name="T48" fmla="*/ 4 w 74"/>
                <a:gd name="T49" fmla="*/ 42 h 44"/>
                <a:gd name="T50" fmla="*/ 6 w 74"/>
                <a:gd name="T51" fmla="*/ 44 h 44"/>
                <a:gd name="T52" fmla="*/ 8 w 74"/>
                <a:gd name="T53" fmla="*/ 44 h 44"/>
                <a:gd name="T54" fmla="*/ 42 w 74"/>
                <a:gd name="T55" fmla="*/ 32 h 44"/>
                <a:gd name="T56" fmla="*/ 42 w 74"/>
                <a:gd name="T57" fmla="*/ 32 h 44"/>
                <a:gd name="T58" fmla="*/ 44 w 74"/>
                <a:gd name="T59" fmla="*/ 30 h 44"/>
                <a:gd name="T60" fmla="*/ 46 w 74"/>
                <a:gd name="T61" fmla="*/ 26 h 44"/>
                <a:gd name="T62" fmla="*/ 46 w 74"/>
                <a:gd name="T63" fmla="*/ 26 h 44"/>
                <a:gd name="T64" fmla="*/ 46 w 74"/>
                <a:gd name="T65" fmla="*/ 26 h 44"/>
                <a:gd name="T66" fmla="*/ 50 w 74"/>
                <a:gd name="T67" fmla="*/ 28 h 44"/>
                <a:gd name="T68" fmla="*/ 54 w 74"/>
                <a:gd name="T69" fmla="*/ 28 h 44"/>
                <a:gd name="T70" fmla="*/ 72 w 74"/>
                <a:gd name="T71" fmla="*/ 22 h 44"/>
                <a:gd name="T72" fmla="*/ 72 w 74"/>
                <a:gd name="T7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44">
                  <a:moveTo>
                    <a:pt x="72" y="22"/>
                  </a:moveTo>
                  <a:lnTo>
                    <a:pt x="72" y="22"/>
                  </a:lnTo>
                  <a:lnTo>
                    <a:pt x="74" y="26"/>
                  </a:lnTo>
                  <a:lnTo>
                    <a:pt x="74" y="24"/>
                  </a:lnTo>
                  <a:lnTo>
                    <a:pt x="70" y="14"/>
                  </a:lnTo>
                  <a:lnTo>
                    <a:pt x="66" y="2"/>
                  </a:lnTo>
                  <a:lnTo>
                    <a:pt x="66" y="0"/>
                  </a:lnTo>
                  <a:lnTo>
                    <a:pt x="68" y="6"/>
                  </a:lnTo>
                  <a:lnTo>
                    <a:pt x="68" y="6"/>
                  </a:lnTo>
                  <a:lnTo>
                    <a:pt x="48" y="12"/>
                  </a:lnTo>
                  <a:lnTo>
                    <a:pt x="48" y="12"/>
                  </a:lnTo>
                  <a:lnTo>
                    <a:pt x="44" y="14"/>
                  </a:lnTo>
                  <a:lnTo>
                    <a:pt x="44" y="18"/>
                  </a:lnTo>
                  <a:lnTo>
                    <a:pt x="44" y="18"/>
                  </a:lnTo>
                  <a:lnTo>
                    <a:pt x="44" y="18"/>
                  </a:lnTo>
                  <a:lnTo>
                    <a:pt x="40" y="14"/>
                  </a:lnTo>
                  <a:lnTo>
                    <a:pt x="36" y="16"/>
                  </a:lnTo>
                  <a:lnTo>
                    <a:pt x="4" y="26"/>
                  </a:lnTo>
                  <a:lnTo>
                    <a:pt x="4" y="26"/>
                  </a:lnTo>
                  <a:lnTo>
                    <a:pt x="2" y="28"/>
                  </a:lnTo>
                  <a:lnTo>
                    <a:pt x="0" y="30"/>
                  </a:lnTo>
                  <a:lnTo>
                    <a:pt x="0" y="36"/>
                  </a:lnTo>
                  <a:lnTo>
                    <a:pt x="0" y="36"/>
                  </a:lnTo>
                  <a:lnTo>
                    <a:pt x="0" y="36"/>
                  </a:lnTo>
                  <a:lnTo>
                    <a:pt x="4" y="42"/>
                  </a:lnTo>
                  <a:lnTo>
                    <a:pt x="6" y="44"/>
                  </a:lnTo>
                  <a:lnTo>
                    <a:pt x="8" y="44"/>
                  </a:lnTo>
                  <a:lnTo>
                    <a:pt x="42" y="32"/>
                  </a:lnTo>
                  <a:lnTo>
                    <a:pt x="42" y="32"/>
                  </a:lnTo>
                  <a:lnTo>
                    <a:pt x="44" y="30"/>
                  </a:lnTo>
                  <a:lnTo>
                    <a:pt x="46" y="26"/>
                  </a:lnTo>
                  <a:lnTo>
                    <a:pt x="46" y="26"/>
                  </a:lnTo>
                  <a:lnTo>
                    <a:pt x="46" y="26"/>
                  </a:lnTo>
                  <a:lnTo>
                    <a:pt x="50" y="28"/>
                  </a:lnTo>
                  <a:lnTo>
                    <a:pt x="54" y="28"/>
                  </a:lnTo>
                  <a:lnTo>
                    <a:pt x="72" y="22"/>
                  </a:lnTo>
                  <a:lnTo>
                    <a:pt x="72"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7" name="Freeform 381"/>
            <p:cNvSpPr>
              <a:spLocks/>
            </p:cNvSpPr>
            <p:nvPr/>
          </p:nvSpPr>
          <p:spPr bwMode="auto">
            <a:xfrm>
              <a:off x="1580" y="530"/>
              <a:ext cx="102" cy="72"/>
            </a:xfrm>
            <a:custGeom>
              <a:avLst/>
              <a:gdLst>
                <a:gd name="T0" fmla="*/ 68 w 102"/>
                <a:gd name="T1" fmla="*/ 30 h 72"/>
                <a:gd name="T2" fmla="*/ 68 w 102"/>
                <a:gd name="T3" fmla="*/ 30 h 72"/>
                <a:gd name="T4" fmla="*/ 70 w 102"/>
                <a:gd name="T5" fmla="*/ 18 h 72"/>
                <a:gd name="T6" fmla="*/ 72 w 102"/>
                <a:gd name="T7" fmla="*/ 8 h 72"/>
                <a:gd name="T8" fmla="*/ 76 w 102"/>
                <a:gd name="T9" fmla="*/ 2 h 72"/>
                <a:gd name="T10" fmla="*/ 82 w 102"/>
                <a:gd name="T11" fmla="*/ 0 h 72"/>
                <a:gd name="T12" fmla="*/ 82 w 102"/>
                <a:gd name="T13" fmla="*/ 0 h 72"/>
                <a:gd name="T14" fmla="*/ 86 w 102"/>
                <a:gd name="T15" fmla="*/ 0 h 72"/>
                <a:gd name="T16" fmla="*/ 90 w 102"/>
                <a:gd name="T17" fmla="*/ 2 h 72"/>
                <a:gd name="T18" fmla="*/ 96 w 102"/>
                <a:gd name="T19" fmla="*/ 8 h 72"/>
                <a:gd name="T20" fmla="*/ 100 w 102"/>
                <a:gd name="T21" fmla="*/ 20 h 72"/>
                <a:gd name="T22" fmla="*/ 102 w 102"/>
                <a:gd name="T23" fmla="*/ 34 h 72"/>
                <a:gd name="T24" fmla="*/ 102 w 102"/>
                <a:gd name="T25" fmla="*/ 34 h 72"/>
                <a:gd name="T26" fmla="*/ 102 w 102"/>
                <a:gd name="T27" fmla="*/ 48 h 72"/>
                <a:gd name="T28" fmla="*/ 100 w 102"/>
                <a:gd name="T29" fmla="*/ 60 h 72"/>
                <a:gd name="T30" fmla="*/ 94 w 102"/>
                <a:gd name="T31" fmla="*/ 68 h 72"/>
                <a:gd name="T32" fmla="*/ 92 w 102"/>
                <a:gd name="T33" fmla="*/ 70 h 72"/>
                <a:gd name="T34" fmla="*/ 88 w 102"/>
                <a:gd name="T35" fmla="*/ 72 h 72"/>
                <a:gd name="T36" fmla="*/ 88 w 102"/>
                <a:gd name="T37" fmla="*/ 72 h 72"/>
                <a:gd name="T38" fmla="*/ 82 w 102"/>
                <a:gd name="T39" fmla="*/ 70 h 72"/>
                <a:gd name="T40" fmla="*/ 76 w 102"/>
                <a:gd name="T41" fmla="*/ 64 h 72"/>
                <a:gd name="T42" fmla="*/ 72 w 102"/>
                <a:gd name="T43" fmla="*/ 56 h 72"/>
                <a:gd name="T44" fmla="*/ 70 w 102"/>
                <a:gd name="T45" fmla="*/ 44 h 72"/>
                <a:gd name="T46" fmla="*/ 70 w 102"/>
                <a:gd name="T47" fmla="*/ 44 h 72"/>
                <a:gd name="T48" fmla="*/ 50 w 102"/>
                <a:gd name="T49" fmla="*/ 46 h 72"/>
                <a:gd name="T50" fmla="*/ 50 w 102"/>
                <a:gd name="T51" fmla="*/ 46 h 72"/>
                <a:gd name="T52" fmla="*/ 46 w 102"/>
                <a:gd name="T53" fmla="*/ 44 h 72"/>
                <a:gd name="T54" fmla="*/ 44 w 102"/>
                <a:gd name="T55" fmla="*/ 42 h 72"/>
                <a:gd name="T56" fmla="*/ 44 w 102"/>
                <a:gd name="T57" fmla="*/ 42 h 72"/>
                <a:gd name="T58" fmla="*/ 44 w 102"/>
                <a:gd name="T59" fmla="*/ 42 h 72"/>
                <a:gd name="T60" fmla="*/ 42 w 102"/>
                <a:gd name="T61" fmla="*/ 46 h 72"/>
                <a:gd name="T62" fmla="*/ 38 w 102"/>
                <a:gd name="T63" fmla="*/ 46 h 72"/>
                <a:gd name="T64" fmla="*/ 6 w 102"/>
                <a:gd name="T65" fmla="*/ 48 h 72"/>
                <a:gd name="T66" fmla="*/ 6 w 102"/>
                <a:gd name="T67" fmla="*/ 48 h 72"/>
                <a:gd name="T68" fmla="*/ 2 w 102"/>
                <a:gd name="T69" fmla="*/ 48 h 72"/>
                <a:gd name="T70" fmla="*/ 0 w 102"/>
                <a:gd name="T71" fmla="*/ 42 h 72"/>
                <a:gd name="T72" fmla="*/ 0 w 102"/>
                <a:gd name="T73" fmla="*/ 42 h 72"/>
                <a:gd name="T74" fmla="*/ 0 w 102"/>
                <a:gd name="T75" fmla="*/ 42 h 72"/>
                <a:gd name="T76" fmla="*/ 2 w 102"/>
                <a:gd name="T77" fmla="*/ 38 h 72"/>
                <a:gd name="T78" fmla="*/ 6 w 102"/>
                <a:gd name="T79" fmla="*/ 36 h 72"/>
                <a:gd name="T80" fmla="*/ 38 w 102"/>
                <a:gd name="T81" fmla="*/ 32 h 72"/>
                <a:gd name="T82" fmla="*/ 38 w 102"/>
                <a:gd name="T83" fmla="*/ 32 h 72"/>
                <a:gd name="T84" fmla="*/ 42 w 102"/>
                <a:gd name="T85" fmla="*/ 32 h 72"/>
                <a:gd name="T86" fmla="*/ 44 w 102"/>
                <a:gd name="T87" fmla="*/ 36 h 72"/>
                <a:gd name="T88" fmla="*/ 44 w 102"/>
                <a:gd name="T89" fmla="*/ 36 h 72"/>
                <a:gd name="T90" fmla="*/ 44 w 102"/>
                <a:gd name="T91" fmla="*/ 36 h 72"/>
                <a:gd name="T92" fmla="*/ 46 w 102"/>
                <a:gd name="T93" fmla="*/ 32 h 72"/>
                <a:gd name="T94" fmla="*/ 50 w 102"/>
                <a:gd name="T95" fmla="*/ 32 h 72"/>
                <a:gd name="T96" fmla="*/ 68 w 102"/>
                <a:gd name="T97" fmla="*/ 30 h 72"/>
                <a:gd name="T98" fmla="*/ 68 w 102"/>
                <a:gd name="T99"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72">
                  <a:moveTo>
                    <a:pt x="68" y="30"/>
                  </a:moveTo>
                  <a:lnTo>
                    <a:pt x="68" y="30"/>
                  </a:lnTo>
                  <a:lnTo>
                    <a:pt x="70" y="18"/>
                  </a:lnTo>
                  <a:lnTo>
                    <a:pt x="72" y="8"/>
                  </a:lnTo>
                  <a:lnTo>
                    <a:pt x="76" y="2"/>
                  </a:lnTo>
                  <a:lnTo>
                    <a:pt x="82" y="0"/>
                  </a:lnTo>
                  <a:lnTo>
                    <a:pt x="82" y="0"/>
                  </a:lnTo>
                  <a:lnTo>
                    <a:pt x="86" y="0"/>
                  </a:lnTo>
                  <a:lnTo>
                    <a:pt x="90" y="2"/>
                  </a:lnTo>
                  <a:lnTo>
                    <a:pt x="96" y="8"/>
                  </a:lnTo>
                  <a:lnTo>
                    <a:pt x="100" y="20"/>
                  </a:lnTo>
                  <a:lnTo>
                    <a:pt x="102" y="34"/>
                  </a:lnTo>
                  <a:lnTo>
                    <a:pt x="102" y="34"/>
                  </a:lnTo>
                  <a:lnTo>
                    <a:pt x="102" y="48"/>
                  </a:lnTo>
                  <a:lnTo>
                    <a:pt x="100" y="60"/>
                  </a:lnTo>
                  <a:lnTo>
                    <a:pt x="94" y="68"/>
                  </a:lnTo>
                  <a:lnTo>
                    <a:pt x="92" y="70"/>
                  </a:lnTo>
                  <a:lnTo>
                    <a:pt x="88" y="72"/>
                  </a:lnTo>
                  <a:lnTo>
                    <a:pt x="88" y="72"/>
                  </a:lnTo>
                  <a:lnTo>
                    <a:pt x="82" y="70"/>
                  </a:lnTo>
                  <a:lnTo>
                    <a:pt x="76" y="64"/>
                  </a:lnTo>
                  <a:lnTo>
                    <a:pt x="72" y="56"/>
                  </a:lnTo>
                  <a:lnTo>
                    <a:pt x="70" y="44"/>
                  </a:lnTo>
                  <a:lnTo>
                    <a:pt x="70" y="44"/>
                  </a:lnTo>
                  <a:lnTo>
                    <a:pt x="50" y="46"/>
                  </a:lnTo>
                  <a:lnTo>
                    <a:pt x="50" y="46"/>
                  </a:lnTo>
                  <a:lnTo>
                    <a:pt x="46" y="44"/>
                  </a:lnTo>
                  <a:lnTo>
                    <a:pt x="44" y="42"/>
                  </a:lnTo>
                  <a:lnTo>
                    <a:pt x="44" y="42"/>
                  </a:lnTo>
                  <a:lnTo>
                    <a:pt x="44" y="42"/>
                  </a:lnTo>
                  <a:lnTo>
                    <a:pt x="42" y="46"/>
                  </a:lnTo>
                  <a:lnTo>
                    <a:pt x="38" y="46"/>
                  </a:lnTo>
                  <a:lnTo>
                    <a:pt x="6" y="48"/>
                  </a:lnTo>
                  <a:lnTo>
                    <a:pt x="6" y="48"/>
                  </a:lnTo>
                  <a:lnTo>
                    <a:pt x="2" y="48"/>
                  </a:lnTo>
                  <a:lnTo>
                    <a:pt x="0" y="42"/>
                  </a:lnTo>
                  <a:lnTo>
                    <a:pt x="0" y="42"/>
                  </a:lnTo>
                  <a:lnTo>
                    <a:pt x="0" y="42"/>
                  </a:lnTo>
                  <a:lnTo>
                    <a:pt x="2" y="38"/>
                  </a:lnTo>
                  <a:lnTo>
                    <a:pt x="6" y="36"/>
                  </a:lnTo>
                  <a:lnTo>
                    <a:pt x="38" y="32"/>
                  </a:lnTo>
                  <a:lnTo>
                    <a:pt x="38" y="32"/>
                  </a:lnTo>
                  <a:lnTo>
                    <a:pt x="42" y="32"/>
                  </a:lnTo>
                  <a:lnTo>
                    <a:pt x="44" y="36"/>
                  </a:lnTo>
                  <a:lnTo>
                    <a:pt x="44" y="36"/>
                  </a:lnTo>
                  <a:lnTo>
                    <a:pt x="44" y="36"/>
                  </a:lnTo>
                  <a:lnTo>
                    <a:pt x="46" y="32"/>
                  </a:lnTo>
                  <a:lnTo>
                    <a:pt x="50" y="32"/>
                  </a:lnTo>
                  <a:lnTo>
                    <a:pt x="68" y="30"/>
                  </a:lnTo>
                  <a:lnTo>
                    <a:pt x="68" y="30"/>
                  </a:lnTo>
                  <a:close/>
                </a:path>
              </a:pathLst>
            </a:custGeom>
            <a:solidFill>
              <a:srgbClr val="3857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478" name="Freeform 382"/>
            <p:cNvSpPr>
              <a:spLocks/>
            </p:cNvSpPr>
            <p:nvPr/>
          </p:nvSpPr>
          <p:spPr bwMode="auto">
            <a:xfrm>
              <a:off x="1576" y="552"/>
              <a:ext cx="76" cy="30"/>
            </a:xfrm>
            <a:custGeom>
              <a:avLst/>
              <a:gdLst>
                <a:gd name="T0" fmla="*/ 74 w 76"/>
                <a:gd name="T1" fmla="*/ 22 h 30"/>
                <a:gd name="T2" fmla="*/ 74 w 76"/>
                <a:gd name="T3" fmla="*/ 22 h 30"/>
                <a:gd name="T4" fmla="*/ 76 w 76"/>
                <a:gd name="T5" fmla="*/ 28 h 30"/>
                <a:gd name="T6" fmla="*/ 76 w 76"/>
                <a:gd name="T7" fmla="*/ 26 h 30"/>
                <a:gd name="T8" fmla="*/ 74 w 76"/>
                <a:gd name="T9" fmla="*/ 14 h 30"/>
                <a:gd name="T10" fmla="*/ 74 w 76"/>
                <a:gd name="T11" fmla="*/ 2 h 30"/>
                <a:gd name="T12" fmla="*/ 72 w 76"/>
                <a:gd name="T13" fmla="*/ 0 h 30"/>
                <a:gd name="T14" fmla="*/ 72 w 76"/>
                <a:gd name="T15" fmla="*/ 4 h 30"/>
                <a:gd name="T16" fmla="*/ 72 w 76"/>
                <a:gd name="T17" fmla="*/ 6 h 30"/>
                <a:gd name="T18" fmla="*/ 52 w 76"/>
                <a:gd name="T19" fmla="*/ 8 h 30"/>
                <a:gd name="T20" fmla="*/ 52 w 76"/>
                <a:gd name="T21" fmla="*/ 8 h 30"/>
                <a:gd name="T22" fmla="*/ 48 w 76"/>
                <a:gd name="T23" fmla="*/ 8 h 30"/>
                <a:gd name="T24" fmla="*/ 46 w 76"/>
                <a:gd name="T25" fmla="*/ 12 h 30"/>
                <a:gd name="T26" fmla="*/ 46 w 76"/>
                <a:gd name="T27" fmla="*/ 12 h 30"/>
                <a:gd name="T28" fmla="*/ 46 w 76"/>
                <a:gd name="T29" fmla="*/ 12 h 30"/>
                <a:gd name="T30" fmla="*/ 44 w 76"/>
                <a:gd name="T31" fmla="*/ 10 h 30"/>
                <a:gd name="T32" fmla="*/ 40 w 76"/>
                <a:gd name="T33" fmla="*/ 8 h 30"/>
                <a:gd name="T34" fmla="*/ 6 w 76"/>
                <a:gd name="T35" fmla="*/ 12 h 30"/>
                <a:gd name="T36" fmla="*/ 6 w 76"/>
                <a:gd name="T37" fmla="*/ 12 h 30"/>
                <a:gd name="T38" fmla="*/ 4 w 76"/>
                <a:gd name="T39" fmla="*/ 14 h 30"/>
                <a:gd name="T40" fmla="*/ 2 w 76"/>
                <a:gd name="T41" fmla="*/ 16 h 30"/>
                <a:gd name="T42" fmla="*/ 0 w 76"/>
                <a:gd name="T43" fmla="*/ 22 h 30"/>
                <a:gd name="T44" fmla="*/ 0 w 76"/>
                <a:gd name="T45" fmla="*/ 22 h 30"/>
                <a:gd name="T46" fmla="*/ 0 w 76"/>
                <a:gd name="T47" fmla="*/ 22 h 30"/>
                <a:gd name="T48" fmla="*/ 2 w 76"/>
                <a:gd name="T49" fmla="*/ 28 h 30"/>
                <a:gd name="T50" fmla="*/ 6 w 76"/>
                <a:gd name="T51" fmla="*/ 30 h 30"/>
                <a:gd name="T52" fmla="*/ 8 w 76"/>
                <a:gd name="T53" fmla="*/ 30 h 30"/>
                <a:gd name="T54" fmla="*/ 42 w 76"/>
                <a:gd name="T55" fmla="*/ 26 h 30"/>
                <a:gd name="T56" fmla="*/ 42 w 76"/>
                <a:gd name="T57" fmla="*/ 26 h 30"/>
                <a:gd name="T58" fmla="*/ 46 w 76"/>
                <a:gd name="T59" fmla="*/ 26 h 30"/>
                <a:gd name="T60" fmla="*/ 48 w 76"/>
                <a:gd name="T61" fmla="*/ 22 h 30"/>
                <a:gd name="T62" fmla="*/ 48 w 76"/>
                <a:gd name="T63" fmla="*/ 22 h 30"/>
                <a:gd name="T64" fmla="*/ 48 w 76"/>
                <a:gd name="T65" fmla="*/ 22 h 30"/>
                <a:gd name="T66" fmla="*/ 50 w 76"/>
                <a:gd name="T67" fmla="*/ 24 h 30"/>
                <a:gd name="T68" fmla="*/ 54 w 76"/>
                <a:gd name="T69" fmla="*/ 24 h 30"/>
                <a:gd name="T70" fmla="*/ 74 w 76"/>
                <a:gd name="T71" fmla="*/ 22 h 30"/>
                <a:gd name="T72" fmla="*/ 74 w 76"/>
                <a:gd name="T7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30">
                  <a:moveTo>
                    <a:pt x="74" y="22"/>
                  </a:moveTo>
                  <a:lnTo>
                    <a:pt x="74" y="22"/>
                  </a:lnTo>
                  <a:lnTo>
                    <a:pt x="76" y="28"/>
                  </a:lnTo>
                  <a:lnTo>
                    <a:pt x="76" y="26"/>
                  </a:lnTo>
                  <a:lnTo>
                    <a:pt x="74" y="14"/>
                  </a:lnTo>
                  <a:lnTo>
                    <a:pt x="74" y="2"/>
                  </a:lnTo>
                  <a:lnTo>
                    <a:pt x="72" y="0"/>
                  </a:lnTo>
                  <a:lnTo>
                    <a:pt x="72" y="4"/>
                  </a:lnTo>
                  <a:lnTo>
                    <a:pt x="72" y="6"/>
                  </a:lnTo>
                  <a:lnTo>
                    <a:pt x="52" y="8"/>
                  </a:lnTo>
                  <a:lnTo>
                    <a:pt x="52" y="8"/>
                  </a:lnTo>
                  <a:lnTo>
                    <a:pt x="48" y="8"/>
                  </a:lnTo>
                  <a:lnTo>
                    <a:pt x="46" y="12"/>
                  </a:lnTo>
                  <a:lnTo>
                    <a:pt x="46" y="12"/>
                  </a:lnTo>
                  <a:lnTo>
                    <a:pt x="46" y="12"/>
                  </a:lnTo>
                  <a:lnTo>
                    <a:pt x="44" y="10"/>
                  </a:lnTo>
                  <a:lnTo>
                    <a:pt x="40" y="8"/>
                  </a:lnTo>
                  <a:lnTo>
                    <a:pt x="6" y="12"/>
                  </a:lnTo>
                  <a:lnTo>
                    <a:pt x="6" y="12"/>
                  </a:lnTo>
                  <a:lnTo>
                    <a:pt x="4" y="14"/>
                  </a:lnTo>
                  <a:lnTo>
                    <a:pt x="2" y="16"/>
                  </a:lnTo>
                  <a:lnTo>
                    <a:pt x="0" y="22"/>
                  </a:lnTo>
                  <a:lnTo>
                    <a:pt x="0" y="22"/>
                  </a:lnTo>
                  <a:lnTo>
                    <a:pt x="0" y="22"/>
                  </a:lnTo>
                  <a:lnTo>
                    <a:pt x="2" y="28"/>
                  </a:lnTo>
                  <a:lnTo>
                    <a:pt x="6" y="30"/>
                  </a:lnTo>
                  <a:lnTo>
                    <a:pt x="8" y="30"/>
                  </a:lnTo>
                  <a:lnTo>
                    <a:pt x="42" y="26"/>
                  </a:lnTo>
                  <a:lnTo>
                    <a:pt x="42" y="26"/>
                  </a:lnTo>
                  <a:lnTo>
                    <a:pt x="46" y="26"/>
                  </a:lnTo>
                  <a:lnTo>
                    <a:pt x="48" y="22"/>
                  </a:lnTo>
                  <a:lnTo>
                    <a:pt x="48" y="22"/>
                  </a:lnTo>
                  <a:lnTo>
                    <a:pt x="48" y="22"/>
                  </a:lnTo>
                  <a:lnTo>
                    <a:pt x="50" y="24"/>
                  </a:lnTo>
                  <a:lnTo>
                    <a:pt x="54" y="24"/>
                  </a:lnTo>
                  <a:lnTo>
                    <a:pt x="74" y="22"/>
                  </a:lnTo>
                  <a:lnTo>
                    <a:pt x="74" y="22"/>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grpSp>
        <p:nvGrpSpPr>
          <p:cNvPr id="4552" name="Group 456"/>
          <p:cNvGrpSpPr>
            <a:grpSpLocks/>
          </p:cNvGrpSpPr>
          <p:nvPr/>
        </p:nvGrpSpPr>
        <p:grpSpPr bwMode="auto">
          <a:xfrm>
            <a:off x="4197351" y="400050"/>
            <a:ext cx="152400" cy="368300"/>
            <a:chOff x="1684" y="252"/>
            <a:chExt cx="96" cy="232"/>
          </a:xfrm>
        </p:grpSpPr>
        <p:sp>
          <p:nvSpPr>
            <p:cNvPr id="4553" name="Line 457"/>
            <p:cNvSpPr>
              <a:spLocks noChangeShapeType="1"/>
            </p:cNvSpPr>
            <p:nvPr/>
          </p:nvSpPr>
          <p:spPr bwMode="auto">
            <a:xfrm>
              <a:off x="1684" y="252"/>
              <a:ext cx="84" cy="22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554" name="Line 458"/>
            <p:cNvSpPr>
              <a:spLocks noChangeShapeType="1"/>
            </p:cNvSpPr>
            <p:nvPr/>
          </p:nvSpPr>
          <p:spPr bwMode="auto">
            <a:xfrm flipV="1">
              <a:off x="1772" y="432"/>
              <a:ext cx="8"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sp>
          <p:nvSpPr>
            <p:cNvPr id="4555" name="Line 459"/>
            <p:cNvSpPr>
              <a:spLocks noChangeShapeType="1"/>
            </p:cNvSpPr>
            <p:nvPr/>
          </p:nvSpPr>
          <p:spPr bwMode="auto">
            <a:xfrm flipH="1" flipV="1">
              <a:off x="1730" y="452"/>
              <a:ext cx="4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ZA" sz="2400" dirty="0">
                <a:solidFill>
                  <a:srgbClr val="000000"/>
                </a:solidFill>
                <a:latin typeface="Times" panose="02020603050405020304" pitchFamily="18" charset="0"/>
              </a:endParaRPr>
            </a:p>
          </p:txBody>
        </p:sp>
      </p:grpSp>
    </p:spTree>
    <p:extLst>
      <p:ext uri="{BB962C8B-B14F-4D97-AF65-F5344CB8AC3E}">
        <p14:creationId xmlns:p14="http://schemas.microsoft.com/office/powerpoint/2010/main" val="924240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11.xml><?xml version="1.0" encoding="utf-8"?>
<a:theme xmlns:a="http://schemas.openxmlformats.org/drawingml/2006/main" name="5_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Default Design">
  <a:themeElements>
    <a:clrScheme name="UNAIDS Ocean">
      <a:dk1>
        <a:sysClr val="windowText" lastClr="000000"/>
      </a:dk1>
      <a:lt1>
        <a:sysClr val="window" lastClr="FFFFFF"/>
      </a:lt1>
      <a:dk2>
        <a:srgbClr val="70C8BE"/>
      </a:dk2>
      <a:lt2>
        <a:srgbClr val="D8D5CF"/>
      </a:lt2>
      <a:accent1>
        <a:srgbClr val="70C8BE"/>
      </a:accent1>
      <a:accent2>
        <a:srgbClr val="E31837"/>
      </a:accent2>
      <a:accent3>
        <a:srgbClr val="00A99A"/>
      </a:accent3>
      <a:accent4>
        <a:srgbClr val="78BCC1"/>
      </a:accent4>
      <a:accent5>
        <a:srgbClr val="63CDF6"/>
      </a:accent5>
      <a:accent6>
        <a:srgbClr val="CDC884"/>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NC Theme">
      <a:dk1>
        <a:srgbClr val="CDCDCF"/>
      </a:dk1>
      <a:lt1>
        <a:srgbClr val="FFFFFF"/>
      </a:lt1>
      <a:dk2>
        <a:srgbClr val="00003E"/>
      </a:dk2>
      <a:lt2>
        <a:srgbClr val="F8F45A"/>
      </a:lt2>
      <a:accent1>
        <a:srgbClr val="12AD2B"/>
      </a:accent1>
      <a:accent2>
        <a:srgbClr val="5AAACE"/>
      </a:accent2>
      <a:accent3>
        <a:srgbClr val="F6A108"/>
      </a:accent3>
      <a:accent4>
        <a:srgbClr val="4FAD26"/>
      </a:accent4>
      <a:accent5>
        <a:srgbClr val="2B85B8"/>
      </a:accent5>
      <a:accent6>
        <a:srgbClr val="8B3D9A"/>
      </a:accent6>
      <a:hlink>
        <a:srgbClr val="F6A108"/>
      </a:hlink>
      <a:folHlink>
        <a:srgbClr val="8B3D9A"/>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a:spAutoFit/>
      </a:bodyPr>
      <a:lstStyle>
        <a:defPPr eaLnBrk="1" hangingPunct="1">
          <a:lnSpc>
            <a:spcPct val="100000"/>
          </a:lnSpc>
          <a:spcBef>
            <a:spcPct val="0"/>
          </a:spcBef>
          <a:spcAft>
            <a:spcPct val="0"/>
          </a:spcAft>
          <a:buClrTx/>
          <a:buFontTx/>
          <a:buNone/>
          <a:defRPr sz="1400" b="0" dirty="0" smtClean="0">
            <a:solidFill>
              <a:schemeClr val="bg2"/>
            </a:solidFill>
          </a:defRPr>
        </a:defPPr>
      </a:lstStyle>
    </a:spDef>
    <a:lnDef>
      <a:spPr bwMode="auto">
        <a:noFill/>
        <a:ln w="2857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buNone/>
          <a:defRPr b="0" dirty="0"/>
        </a:defPPr>
      </a:lstStyle>
    </a:txDef>
  </a:objectDefaults>
  <a:extraClrSchemeLst>
    <a:extraClrScheme>
      <a:clrScheme name="Custom Design 1">
        <a:dk1>
          <a:srgbClr val="CDCDCF"/>
        </a:dk1>
        <a:lt1>
          <a:srgbClr val="FFFFFF"/>
        </a:lt1>
        <a:dk2>
          <a:srgbClr val="09003E"/>
        </a:dk2>
        <a:lt2>
          <a:srgbClr val="F2F23A"/>
        </a:lt2>
        <a:accent1>
          <a:srgbClr val="12AD2B"/>
        </a:accent1>
        <a:accent2>
          <a:srgbClr val="5AAACE"/>
        </a:accent2>
        <a:accent3>
          <a:srgbClr val="AAAAAF"/>
        </a:accent3>
        <a:accent4>
          <a:srgbClr val="DADADA"/>
        </a:accent4>
        <a:accent5>
          <a:srgbClr val="AAD3AC"/>
        </a:accent5>
        <a:accent6>
          <a:srgbClr val="519ABA"/>
        </a:accent6>
        <a:hlink>
          <a:srgbClr val="F6A108"/>
        </a:hlink>
        <a:folHlink>
          <a:srgbClr val="2B85B8"/>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V_trials_2014">
  <a:themeElements>
    <a:clrScheme name="ARV_trials_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V_trials_2010">
      <a:majorFont>
        <a:latin typeface="Calibri"/>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74998"/>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0" i="0" u="none" strike="noStrike" cap="none" normalizeH="0" baseline="0">
            <a:ln>
              <a:noFill/>
            </a:ln>
            <a:solidFill>
              <a:schemeClr val="bg1"/>
            </a:solidFill>
            <a:effectLst/>
            <a:latin typeface="Arial" pitchFamily="-109" charset="0"/>
            <a:ea typeface="ＭＳ Ｐゴシック" pitchFamily="-109" charset="-128"/>
            <a:cs typeface="ＭＳ Ｐゴシック" pitchFamily="-10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alpha val="74998"/>
            </a:schemeClr>
          </a:prst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0" i="0" u="none" strike="noStrike" cap="none" normalizeH="0" baseline="0">
            <a:ln>
              <a:noFill/>
            </a:ln>
            <a:solidFill>
              <a:schemeClr val="bg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ARV_trials_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V_trials_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V_trials_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V_trials_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V_trials_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V_trials_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V_trials_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V_trials_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V_trials_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V_trials_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V_trials_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V_trials_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MOHSS_template">
  <a:themeElements>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BOI Landscape Draf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BOI Landscape Dra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BOI Landscape Draf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BOI Landscape Draf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BOI Landscape Draf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BOI Landscape Draf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BOI Landscape Draf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BOI Landscape Draf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BOI Landscape Draf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BOI Landscape Draf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BOI Landscape Draf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BOI Landscape Draf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BOI Landscape Draf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4797</TotalTime>
  <Words>3462</Words>
  <Application>Microsoft Office PowerPoint</Application>
  <PresentationFormat>Widescreen</PresentationFormat>
  <Paragraphs>857</Paragraphs>
  <Slides>62</Slides>
  <Notes>20</Notes>
  <HiddenSlides>0</HiddenSlides>
  <MMClips>0</MMClips>
  <ScaleCrop>false</ScaleCrop>
  <HeadingPairs>
    <vt:vector size="6" baseType="variant">
      <vt:variant>
        <vt:lpstr>Fonts Used</vt:lpstr>
      </vt:variant>
      <vt:variant>
        <vt:i4>17</vt:i4>
      </vt:variant>
      <vt:variant>
        <vt:lpstr>Theme</vt:lpstr>
      </vt:variant>
      <vt:variant>
        <vt:i4>13</vt:i4>
      </vt:variant>
      <vt:variant>
        <vt:lpstr>Slide Titles</vt:lpstr>
      </vt:variant>
      <vt:variant>
        <vt:i4>62</vt:i4>
      </vt:variant>
    </vt:vector>
  </HeadingPairs>
  <TitlesOfParts>
    <vt:vector size="92" baseType="lpstr">
      <vt:lpstr>ＭＳ Ｐゴシック</vt:lpstr>
      <vt:lpstr>ＭＳ Ｐゴシック</vt:lpstr>
      <vt:lpstr>Arial</vt:lpstr>
      <vt:lpstr>Arial Bold</vt:lpstr>
      <vt:lpstr>Arial Narrow</vt:lpstr>
      <vt:lpstr>Calibri</vt:lpstr>
      <vt:lpstr>Calibri Light</vt:lpstr>
      <vt:lpstr>Cambria</vt:lpstr>
      <vt:lpstr>Candara</vt:lpstr>
      <vt:lpstr>Courier New</vt:lpstr>
      <vt:lpstr>Symbol</vt:lpstr>
      <vt:lpstr>Tahoma</vt:lpstr>
      <vt:lpstr>Times</vt:lpstr>
      <vt:lpstr>Times New Roman</vt:lpstr>
      <vt:lpstr>Trebuchet MS</vt:lpstr>
      <vt:lpstr>Webdings</vt:lpstr>
      <vt:lpstr>Wingdings</vt:lpstr>
      <vt:lpstr>Office Theme</vt:lpstr>
      <vt:lpstr>Custom Design</vt:lpstr>
      <vt:lpstr>MOHSS_template</vt:lpstr>
      <vt:lpstr>1_MOHSS_template</vt:lpstr>
      <vt:lpstr>2_MOHSS_template</vt:lpstr>
      <vt:lpstr>3_MOHSS_template</vt:lpstr>
      <vt:lpstr>ARV_trials_2014</vt:lpstr>
      <vt:lpstr>4_MOHSS_template</vt:lpstr>
      <vt:lpstr>1_Office Theme</vt:lpstr>
      <vt:lpstr>2_Office Theme</vt:lpstr>
      <vt:lpstr>5_MOHSS_template</vt:lpstr>
      <vt:lpstr>3_Office Theme</vt:lpstr>
      <vt:lpstr>Default Design</vt:lpstr>
      <vt:lpstr>Namibia ART Guidelines: The use of a reduced EFV dose in the first lines ART regimens</vt:lpstr>
      <vt:lpstr>Outline</vt:lpstr>
      <vt:lpstr>Namibia’s ART Guidelines</vt:lpstr>
      <vt:lpstr>PowerPoint Presentation</vt:lpstr>
      <vt:lpstr>PowerPoint Presentation</vt:lpstr>
      <vt:lpstr>HIV Prevalence Rate of Pregnant Women, Biannual Surveys 1992-2016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HIV Replication Cycle and Sites of Drug Activity Adapted:Levy JA. HIV and the Pathogenesis of AIDS. 2nd ed. Washington, DC: American Society for Microbiology; 1998:9-11 </vt:lpstr>
      <vt:lpstr>Evolution of ARV drugs: moving towards smarter and better HIV treatment options </vt:lpstr>
      <vt:lpstr>Documented Goals of ART</vt:lpstr>
      <vt:lpstr>Effectiveness of Antiretroviral Therapy (ART) </vt:lpstr>
      <vt:lpstr>Who is eligible for ART?</vt:lpstr>
      <vt:lpstr>Overview of when to start ART studies</vt:lpstr>
      <vt:lpstr>Discussion: How Soon to Start ART </vt:lpstr>
      <vt:lpstr>Improved Clinical Outcomes With Rapid ART Initiation</vt:lpstr>
      <vt:lpstr>ART Eligibility Criteria-Namibia </vt:lpstr>
      <vt:lpstr>ART: Assessment at the Time of Diagnosis </vt:lpstr>
      <vt:lpstr>Laboratory Monitoring </vt:lpstr>
      <vt:lpstr>Recommended First Line ART Regimens</vt:lpstr>
      <vt:lpstr>Recommended Second line Regimen</vt:lpstr>
      <vt:lpstr>Third-Line Regimen for Adults</vt:lpstr>
      <vt:lpstr>Switching of ARVs Between Classes in First Line ART Regimen</vt:lpstr>
      <vt:lpstr>Transitioning safely to the new preferred first line regimen (3)</vt:lpstr>
      <vt:lpstr>Discussion: How Soon to Start ART </vt:lpstr>
      <vt:lpstr>PowerPoint Presentation</vt:lpstr>
      <vt:lpstr>Male clients on EFV 600mg Cyt 2B6  Cyt 2A6 </vt:lpstr>
      <vt:lpstr>PowerPoint Presentation</vt:lpstr>
      <vt:lpstr>ENCORE1 Study: (EFV 400 mg vs 600 mg QD) + TDF/FTC</vt:lpstr>
      <vt:lpstr>ENCORE1 Study: (EFV 400 mg vs 600 mg QD) + TDF/FTC</vt:lpstr>
      <vt:lpstr>ENCORE1 Study: (EFV 400 mg vs 600 mg QD)  + TDF/FTC</vt:lpstr>
      <vt:lpstr>Discussion: How Soon to Start ART </vt:lpstr>
      <vt:lpstr> Major gaps on clinical use of dolutegravir</vt:lpstr>
      <vt:lpstr>PowerPoint Presentation</vt:lpstr>
      <vt:lpstr>Summary of optimization profiles of major new ARVs</vt:lpstr>
      <vt:lpstr>Timeline of Current Stock + Projection</vt:lpstr>
      <vt:lpstr>Transition –Use of EFV 400mg in Namibia</vt:lpstr>
      <vt:lpstr>PowerPoint Presentation</vt:lpstr>
      <vt:lpstr>Tuberculosis –Use of EFV 400mg- Namibia</vt:lpstr>
      <vt:lpstr>PowerPoint Presentation</vt:lpstr>
      <vt:lpstr>Pharmaceutical Services Coordination</vt:lpstr>
      <vt:lpstr>Rapid Dissemination Training</vt:lpstr>
      <vt:lpstr>M&amp;E</vt:lpstr>
      <vt:lpstr>Clients And HCWs Education</vt:lpstr>
      <vt:lpstr>Clinical Scenarios</vt:lpstr>
      <vt:lpstr>PowerPoint Presentation</vt:lpstr>
      <vt:lpstr>  Scenario 3: PW</vt:lpstr>
      <vt:lpstr>PW’s lab test results…</vt:lpstr>
      <vt:lpstr>PW’s Chest X-ray…</vt:lpstr>
      <vt:lpstr>What next? </vt:lpstr>
      <vt:lpstr>PW..</vt:lpstr>
      <vt:lpstr>How do you manage his HIV as per Guidelines</vt:lpstr>
      <vt:lpstr>Key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Namibia ART Guidelines: The use of a reduced EFV dose in the first lines ART regimens</dc:title>
  <dc:creator>nuru mgori</dc:creator>
  <cp:lastModifiedBy>nuru mgori</cp:lastModifiedBy>
  <cp:revision>133</cp:revision>
  <dcterms:created xsi:type="dcterms:W3CDTF">2018-06-12T13:31:25Z</dcterms:created>
  <dcterms:modified xsi:type="dcterms:W3CDTF">2018-06-16T11:15:19Z</dcterms:modified>
</cp:coreProperties>
</file>